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bbe2cf35_4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bbe2cf35_4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bbe2cf3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bbe2cf3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bbe2cf35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bbe2cf35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12" Type="http://schemas.openxmlformats.org/officeDocument/2006/relationships/image" Target="../media/image15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Evaluación</a:t>
            </a:r>
            <a:r>
              <a:rPr lang="es">
                <a:solidFill>
                  <a:srgbClr val="000000"/>
                </a:solidFill>
              </a:rPr>
              <a:t> 01 Parte 1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E1E1E"/>
                </a:solidFill>
              </a:rPr>
              <a:t>Oscar Manuel Muñoz Bustamante</a:t>
            </a:r>
            <a:endParaRPr>
              <a:solidFill>
                <a:srgbClr val="1E1E1E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950" y="42050"/>
            <a:ext cx="19240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53725" y="741100"/>
            <a:ext cx="13458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00"/>
                </a:solidFill>
              </a:rPr>
              <a:t>&lt;body&gt;</a:t>
            </a:r>
            <a:endParaRPr sz="102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&lt;header&gt;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img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nav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button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&lt;/header&gt;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&lt;main&gt;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h4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h2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button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</a:t>
            </a:r>
            <a:r>
              <a:rPr lang="es" sz="1025">
                <a:solidFill>
                  <a:srgbClr val="0000FF"/>
                </a:solidFill>
              </a:rPr>
              <a:t>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img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iframe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</a:t>
            </a:r>
            <a:r>
              <a:rPr lang="es" sz="1025">
                <a:solidFill>
                  <a:srgbClr val="0000FF"/>
                </a:solidFill>
              </a:rPr>
              <a:t>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</a:t>
            </a:r>
            <a:r>
              <a:rPr lang="es" sz="1025">
                <a:solidFill>
                  <a:srgbClr val="38761D"/>
                </a:solidFill>
              </a:rPr>
              <a:t>&lt;article&gt; x 6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img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h3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38761D"/>
                </a:solidFill>
              </a:rPr>
              <a:t>            &lt;/article&gt;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07"/>
              <a:buFont typeface="Arial"/>
              <a:buNone/>
            </a:pPr>
            <a:r>
              <a:t/>
            </a:r>
            <a:endParaRPr sz="444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324325" y="741100"/>
            <a:ext cx="1345800" cy="4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</a:t>
            </a:r>
            <a:r>
              <a:rPr lang="es" sz="1025">
                <a:solidFill>
                  <a:srgbClr val="0000FF"/>
                </a:solidFill>
              </a:rPr>
              <a:t>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38761D"/>
                </a:solidFill>
              </a:rPr>
              <a:t>            &lt;article&gt; x4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img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38761D"/>
                </a:solidFill>
              </a:rPr>
              <a:t>            &lt;/article&gt;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</a:t>
            </a:r>
            <a:r>
              <a:rPr lang="es" sz="1025">
                <a:solidFill>
                  <a:srgbClr val="0000FF"/>
                </a:solidFill>
              </a:rPr>
              <a:t>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img x4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</a:t>
            </a:r>
            <a:r>
              <a:rPr lang="es" sz="1025">
                <a:solidFill>
                  <a:srgbClr val="0000FF"/>
                </a:solidFill>
              </a:rPr>
              <a:t>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h1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form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iframe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&lt;/main&gt;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&lt;footer&gt;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img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p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&lt;/footer&gt;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00"/>
                </a:solidFill>
              </a:rPr>
              <a:t>&lt;/body&gt;</a:t>
            </a:r>
            <a:endParaRPr sz="102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07"/>
              <a:buFont typeface="Arial"/>
              <a:buNone/>
            </a:pPr>
            <a:r>
              <a:t/>
            </a:r>
            <a:endParaRPr sz="444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67971" y="73325"/>
            <a:ext cx="27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Home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5412271" y="73325"/>
            <a:ext cx="27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Interior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525200" y="741100"/>
            <a:ext cx="1345800" cy="4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00"/>
                </a:solidFill>
              </a:rPr>
              <a:t>&lt;body&gt;</a:t>
            </a:r>
            <a:endParaRPr sz="1025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&lt;</a:t>
            </a:r>
            <a:r>
              <a:rPr lang="es" sz="1025">
                <a:solidFill>
                  <a:srgbClr val="FF00FF"/>
                </a:solidFill>
              </a:rPr>
              <a:t>header</a:t>
            </a:r>
            <a:r>
              <a:rPr lang="es" sz="1025">
                <a:solidFill>
                  <a:schemeClr val="dk1"/>
                </a:solidFill>
              </a:rPr>
              <a:t>&gt;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img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nav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button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&lt;/header&gt;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&lt;</a:t>
            </a:r>
            <a:r>
              <a:rPr lang="es" sz="1025">
                <a:solidFill>
                  <a:srgbClr val="FF00FF"/>
                </a:solidFill>
              </a:rPr>
              <a:t>main</a:t>
            </a:r>
            <a:r>
              <a:rPr lang="es" sz="1025">
                <a:solidFill>
                  <a:schemeClr val="dk1"/>
                </a:solidFill>
              </a:rPr>
              <a:t>&gt;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</a:t>
            </a:r>
            <a:r>
              <a:rPr lang="es" sz="1025">
                <a:solidFill>
                  <a:srgbClr val="0000FF"/>
                </a:solidFill>
              </a:rPr>
              <a:t>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h2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</a:t>
            </a:r>
            <a:r>
              <a:rPr lang="es" sz="1025">
                <a:solidFill>
                  <a:srgbClr val="0000FF"/>
                </a:solidFill>
              </a:rPr>
              <a:t>   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p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h2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p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img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</a:t>
            </a:r>
            <a:r>
              <a:rPr lang="es" sz="1025">
                <a:solidFill>
                  <a:srgbClr val="0000FF"/>
                </a:solidFill>
              </a:rPr>
              <a:t> 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iframe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</a:t>
            </a:r>
            <a:r>
              <a:rPr lang="es" sz="1025">
                <a:solidFill>
                  <a:srgbClr val="0000FF"/>
                </a:solidFill>
              </a:rPr>
              <a:t>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h3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img x10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&lt;/</a:t>
            </a:r>
            <a:r>
              <a:rPr lang="es" sz="1025">
                <a:solidFill>
                  <a:srgbClr val="0000FF"/>
                </a:solidFill>
              </a:rPr>
              <a:t>section</a:t>
            </a:r>
            <a:r>
              <a:rPr lang="es" sz="1025">
                <a:solidFill>
                  <a:schemeClr val="dk1"/>
                </a:solidFill>
              </a:rPr>
              <a:t>&gt;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407"/>
              <a:buFont typeface="Arial"/>
              <a:buNone/>
            </a:pPr>
            <a:r>
              <a:t/>
            </a:r>
            <a:endParaRPr sz="444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30175" y="700775"/>
            <a:ext cx="1345800" cy="45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&lt;section&gt;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h2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38761D"/>
                </a:solidFill>
              </a:rPr>
              <a:t>            &lt;article&gt; x4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img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        h3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38761D"/>
                </a:solidFill>
              </a:rPr>
              <a:t>            &lt;/article&gt;</a:t>
            </a:r>
            <a:endParaRPr sz="1025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0000FF"/>
                </a:solidFill>
              </a:rPr>
              <a:t>        &lt;/section&gt;</a:t>
            </a:r>
            <a:endParaRPr sz="102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&lt;/main&gt;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&lt;footer&gt;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img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i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chemeClr val="dk1"/>
                </a:solidFill>
              </a:rPr>
              <a:t>        p</a:t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FF"/>
                </a:solidFill>
              </a:rPr>
              <a:t>    &lt;/footer&gt;</a:t>
            </a:r>
            <a:endParaRPr sz="1025">
              <a:solidFill>
                <a:srgbClr val="FF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t/>
            </a:r>
            <a:endParaRPr sz="10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7"/>
              <a:buNone/>
            </a:pPr>
            <a:r>
              <a:rPr lang="es" sz="1025">
                <a:solidFill>
                  <a:srgbClr val="FF0000"/>
                </a:solidFill>
              </a:rPr>
              <a:t>&lt;/body&gt;</a:t>
            </a:r>
            <a:endParaRPr sz="1025">
              <a:solidFill>
                <a:srgbClr val="FF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346" y="4707200"/>
            <a:ext cx="1762652" cy="4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76638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Colores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4950" y="455150"/>
            <a:ext cx="4583700" cy="4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000">
                <a:solidFill>
                  <a:schemeClr val="dk1"/>
                </a:solidFill>
              </a:rPr>
              <a:t>Los colores se pueden rescatar al </a:t>
            </a:r>
            <a:r>
              <a:rPr lang="es" sz="1000">
                <a:solidFill>
                  <a:schemeClr val="dk1"/>
                </a:solidFill>
              </a:rPr>
              <a:t>seleccionar</a:t>
            </a:r>
            <a:r>
              <a:rPr lang="es" sz="1000">
                <a:solidFill>
                  <a:schemeClr val="dk1"/>
                </a:solidFill>
              </a:rPr>
              <a:t> un objeto, se puede obtener el valor en formato Hex, RGB y HSB.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000">
                <a:solidFill>
                  <a:schemeClr val="dk1"/>
                </a:solidFill>
              </a:rPr>
              <a:t>Se pueden</a:t>
            </a:r>
            <a:r>
              <a:rPr lang="es" sz="1000">
                <a:solidFill>
                  <a:schemeClr val="dk1"/>
                </a:solidFill>
              </a:rPr>
              <a:t> agregar los colores a la biblioteca para su </a:t>
            </a:r>
            <a:r>
              <a:rPr lang="es" sz="1000">
                <a:solidFill>
                  <a:schemeClr val="dk1"/>
                </a:solidFill>
              </a:rPr>
              <a:t>rápido</a:t>
            </a:r>
            <a:r>
              <a:rPr lang="es" sz="1000">
                <a:solidFill>
                  <a:schemeClr val="dk1"/>
                </a:solidFill>
              </a:rPr>
              <a:t> uso.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000">
                <a:solidFill>
                  <a:schemeClr val="dk1"/>
                </a:solidFill>
              </a:rPr>
              <a:t>Colores presentes en el documento: #ffffff (predominante), #101010, #ffc915, #000000 (header, footer), #f9004d, #f81e03 (color de fondo en algunas secciones).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95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741975" y="646025"/>
            <a:ext cx="44019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En primer lugar se debe </a:t>
            </a:r>
            <a:r>
              <a:rPr lang="es" sz="1000">
                <a:solidFill>
                  <a:schemeClr val="dk1"/>
                </a:solidFill>
              </a:rPr>
              <a:t>asegurar</a:t>
            </a:r>
            <a:r>
              <a:rPr lang="es" sz="1000">
                <a:solidFill>
                  <a:schemeClr val="dk1"/>
                </a:solidFill>
              </a:rPr>
              <a:t> que se </a:t>
            </a:r>
            <a:r>
              <a:rPr lang="es" sz="1000">
                <a:solidFill>
                  <a:schemeClr val="dk1"/>
                </a:solidFill>
              </a:rPr>
              <a:t>encuentran</a:t>
            </a:r>
            <a:r>
              <a:rPr lang="es" sz="1000">
                <a:solidFill>
                  <a:schemeClr val="dk1"/>
                </a:solidFill>
              </a:rPr>
              <a:t> disponibles todas fuentes del modelo, de no ser así se deben instalar.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Las </a:t>
            </a:r>
            <a:r>
              <a:rPr lang="es" sz="1000">
                <a:solidFill>
                  <a:schemeClr val="dk1"/>
                </a:solidFill>
              </a:rPr>
              <a:t>fuentes</a:t>
            </a:r>
            <a:r>
              <a:rPr lang="es" sz="1000">
                <a:solidFill>
                  <a:schemeClr val="dk1"/>
                </a:solidFill>
              </a:rPr>
              <a:t> se </a:t>
            </a:r>
            <a:r>
              <a:rPr lang="es" sz="1000">
                <a:solidFill>
                  <a:schemeClr val="dk1"/>
                </a:solidFill>
              </a:rPr>
              <a:t>pueden</a:t>
            </a:r>
            <a:r>
              <a:rPr lang="es" sz="1000">
                <a:solidFill>
                  <a:schemeClr val="dk1"/>
                </a:solidFill>
              </a:rPr>
              <a:t> rescatar al </a:t>
            </a:r>
            <a:r>
              <a:rPr lang="es" sz="1000">
                <a:solidFill>
                  <a:schemeClr val="dk1"/>
                </a:solidFill>
              </a:rPr>
              <a:t>seleccionar</a:t>
            </a:r>
            <a:r>
              <a:rPr lang="es" sz="1000">
                <a:solidFill>
                  <a:schemeClr val="dk1"/>
                </a:solidFill>
              </a:rPr>
              <a:t> un texto.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Al igual que los colores los estilos utilizados se pueden almacenar en la biblioteca.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</a:rPr>
              <a:t>Fuentes presentes en el documento: Work Sans (predominante en el documento),  Biko Regular y Biko Bold (en algunos títulos especiales).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12763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Tipografías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132" y="1135613"/>
            <a:ext cx="1597025" cy="7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476" y="2113525"/>
            <a:ext cx="3852899" cy="13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475" y="2413875"/>
            <a:ext cx="1707425" cy="16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b="3039" l="0" r="0" t="16328"/>
          <a:stretch/>
        </p:blipFill>
        <p:spPr>
          <a:xfrm>
            <a:off x="438825" y="887738"/>
            <a:ext cx="3735941" cy="1129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650" y="2413867"/>
            <a:ext cx="2240525" cy="1607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1221" y="4707200"/>
            <a:ext cx="1762652" cy="4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4275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7538" y="572700"/>
            <a:ext cx="45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Las imágenes fueron insertadas en cuadros </a:t>
            </a:r>
            <a:r>
              <a:rPr lang="es" sz="1000">
                <a:solidFill>
                  <a:schemeClr val="dk1"/>
                </a:solidFill>
              </a:rPr>
              <a:t>donde</a:t>
            </a:r>
            <a:r>
              <a:rPr lang="es" sz="1000">
                <a:solidFill>
                  <a:schemeClr val="dk1"/>
                </a:solidFill>
              </a:rPr>
              <a:t> algunos presentan un radio en los </a:t>
            </a:r>
            <a:r>
              <a:rPr lang="es" sz="1000">
                <a:solidFill>
                  <a:schemeClr val="dk1"/>
                </a:solidFill>
              </a:rPr>
              <a:t>vértices, además las</a:t>
            </a:r>
            <a:r>
              <a:rPr lang="es" sz="1000">
                <a:solidFill>
                  <a:schemeClr val="dk1"/>
                </a:solidFill>
              </a:rPr>
              <a:t> </a:t>
            </a:r>
            <a:r>
              <a:rPr lang="es" sz="1000">
                <a:solidFill>
                  <a:schemeClr val="dk1"/>
                </a:solidFill>
              </a:rPr>
              <a:t>imágenes</a:t>
            </a:r>
            <a:r>
              <a:rPr lang="es" sz="1000">
                <a:solidFill>
                  <a:schemeClr val="dk1"/>
                </a:solidFill>
              </a:rPr>
              <a:t> ocupan un espacio en base a columnas.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466163" y="572700"/>
            <a:ext cx="4401900" cy="44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E1E1E"/>
                </a:solidFill>
              </a:rPr>
              <a:t>El modelo tiene un ancho de 1366 </a:t>
            </a:r>
            <a:r>
              <a:rPr lang="es" sz="1000">
                <a:solidFill>
                  <a:srgbClr val="1E1E1E"/>
                </a:solidFill>
              </a:rPr>
              <a:t>píxeles (por un alto inicial de 768)</a:t>
            </a:r>
            <a:r>
              <a:rPr lang="es" sz="1000">
                <a:solidFill>
                  <a:srgbClr val="1E1E1E"/>
                </a:solidFill>
              </a:rPr>
              <a:t> en el cual se </a:t>
            </a:r>
            <a:r>
              <a:rPr lang="es" sz="1000">
                <a:solidFill>
                  <a:srgbClr val="1E1E1E"/>
                </a:solidFill>
              </a:rPr>
              <a:t>trabajó</a:t>
            </a:r>
            <a:r>
              <a:rPr lang="es" sz="1000">
                <a:solidFill>
                  <a:srgbClr val="1E1E1E"/>
                </a:solidFill>
              </a:rPr>
              <a:t> en una </a:t>
            </a:r>
            <a:r>
              <a:rPr lang="es" sz="1000">
                <a:solidFill>
                  <a:srgbClr val="1E1E1E"/>
                </a:solidFill>
              </a:rPr>
              <a:t>cuadrícula</a:t>
            </a:r>
            <a:r>
              <a:rPr lang="es" sz="1000">
                <a:solidFill>
                  <a:srgbClr val="1E1E1E"/>
                </a:solidFill>
              </a:rPr>
              <a:t> de 12 columnas de 76 píxeles cada una, espaciadas a 16 píxeles y con bordes de 139 </a:t>
            </a:r>
            <a:r>
              <a:rPr lang="es" sz="1000">
                <a:solidFill>
                  <a:srgbClr val="1E1E1E"/>
                </a:solidFill>
              </a:rPr>
              <a:t>píxeles. </a:t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411750" y="-386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Dimensiones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721" y="7088200"/>
            <a:ext cx="1762652" cy="4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25" y="1251200"/>
            <a:ext cx="2010125" cy="11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type="title"/>
          </p:nvPr>
        </p:nvSpPr>
        <p:spPr>
          <a:xfrm>
            <a:off x="4411750" y="3101263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Otros elementos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466175" y="3586463"/>
            <a:ext cx="45837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dk1"/>
                </a:solidFill>
              </a:rPr>
              <a:t>El modelo </a:t>
            </a:r>
            <a:r>
              <a:rPr lang="es" sz="4000">
                <a:solidFill>
                  <a:schemeClr val="dk1"/>
                </a:solidFill>
              </a:rPr>
              <a:t>también</a:t>
            </a:r>
            <a:r>
              <a:rPr lang="es" sz="4000">
                <a:solidFill>
                  <a:schemeClr val="dk1"/>
                </a:solidFill>
              </a:rPr>
              <a:t> posee iframe (mapa, videos) y un form.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64275" y="2714525"/>
            <a:ext cx="44019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E1E1E"/>
                </a:solidFill>
              </a:rPr>
              <a:t>Los elementos del modelo están en base a columnas y tanto los diferentes textos como los cuadros de imagen poseen dimensiones en píxeles.</a:t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E1E1E"/>
                </a:solidFill>
              </a:rPr>
              <a:t>Texto y cuadro con sus respectivas dimensiones:</a:t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1E1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E1E1E"/>
              </a:solidFill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20125" y="2332688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Unidades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500" y="1273412"/>
            <a:ext cx="1617400" cy="17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48" y="1557137"/>
            <a:ext cx="2114324" cy="11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7">
            <a:alphaModFix/>
          </a:blip>
          <a:srcRect b="0" l="0" r="0" t="21408"/>
          <a:stretch/>
        </p:blipFill>
        <p:spPr>
          <a:xfrm>
            <a:off x="728075" y="3482876"/>
            <a:ext cx="2612925" cy="6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6338" y="4013425"/>
            <a:ext cx="10763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9788" y="4027713"/>
            <a:ext cx="21240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35150" y="3427875"/>
            <a:ext cx="1305087" cy="1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6426" y="4311119"/>
            <a:ext cx="3587701" cy="67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1451" y="1069871"/>
            <a:ext cx="1617400" cy="15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346" y="4707200"/>
            <a:ext cx="1762652" cy="4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