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JZM2PTQuqnLE/pl2FDrhuzW7A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0872AA-672D-4D6C-8B4A-E4F293265684}">
  <a:tblStyle styleId="{A80872AA-672D-4D6C-8B4A-E4F29326568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d0ac07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Hi! Ankit and I  are here to give a status update  on our project Restaurant Booking Agent- using Dialog Intent Detection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g8cd0ac07b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1530d567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8d1530d56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1530d567_1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8d1530d56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1530d567_1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d1530d56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1530d567_1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8d1530d56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d1530d567_1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8d1530d567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d1530d567_1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8d1530d56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d1530d567_1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d1530d56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cd0ac07b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8cd0ac07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cd0ac07b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8cd0ac07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cd0ac07b5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8cd0ac07b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d0ac07b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8cd0ac07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cd0ac07b5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8cd0ac07b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d0ac07b5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8cd0ac07b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d1530d567_1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8d1530d567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d1530d567_1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8d1530d567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d04ec2b5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8d04ec2b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d1530d56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8d1530d5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d1530d567_1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8d1530d56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cd0ac07b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8cd0ac07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d0ac07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8cd0ac07b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d0ac07b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8cd0ac07b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32c1cefb_0_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8b32c1cef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04ec2b5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8d04ec2b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1530d567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d1530d56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04ed297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8d04ed2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1530d567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8d1530d56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0" y="0"/>
            <a:ext cx="6948264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irebase.google.com/pricing" TargetMode="External"/><Relationship Id="rId4" Type="http://schemas.openxmlformats.org/officeDocument/2006/relationships/hyperlink" Target="https://console.cloud.google.com/billing/018752-F158B4-EAAB43/reports;grouping=GROUP_BY_SKU;projects=test-agent-ivqrnw?project=test-agent-ivqrn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d0ac07b5_0_5"/>
          <p:cNvSpPr txBox="1"/>
          <p:nvPr/>
        </p:nvSpPr>
        <p:spPr>
          <a:xfrm>
            <a:off x="3851925" y="2067712"/>
            <a:ext cx="508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Ankit Phaterpekar</a:t>
            </a:r>
            <a:endParaRPr b="1" i="0" sz="18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Nanditha Sundararajan</a:t>
            </a:r>
            <a:endParaRPr b="1" i="0" sz="18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8cd0ac07b5_0_5"/>
          <p:cNvSpPr txBox="1"/>
          <p:nvPr/>
        </p:nvSpPr>
        <p:spPr>
          <a:xfrm>
            <a:off x="2724825" y="275550"/>
            <a:ext cx="59871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Restaurant Booking Agent – using Dialog Intent Detection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d1530d567_1_105"/>
          <p:cNvSpPr txBox="1"/>
          <p:nvPr>
            <p:ph type="title"/>
          </p:nvPr>
        </p:nvSpPr>
        <p:spPr>
          <a:xfrm>
            <a:off x="0" y="0"/>
            <a:ext cx="9144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600">
                <a:solidFill>
                  <a:srgbClr val="CA5F09"/>
                </a:solidFill>
              </a:rPr>
              <a:t>Intent - Book Table</a:t>
            </a:r>
            <a:endParaRPr sz="3500"/>
          </a:p>
        </p:txBody>
      </p:sp>
      <p:sp>
        <p:nvSpPr>
          <p:cNvPr id="159" name="Google Shape;159;g8d1530d567_1_105"/>
          <p:cNvSpPr txBox="1"/>
          <p:nvPr>
            <p:ph idx="1" type="body"/>
          </p:nvPr>
        </p:nvSpPr>
        <p:spPr>
          <a:xfrm>
            <a:off x="66300" y="889975"/>
            <a:ext cx="86205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4. If success, store this in Cloud Datastore. Send confirmation messages via agent, or else fail gracefully.</a:t>
            </a:r>
            <a:endParaRPr/>
          </a:p>
        </p:txBody>
      </p:sp>
      <p:pic>
        <p:nvPicPr>
          <p:cNvPr id="160" name="Google Shape;160;g8d1530d567_1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275" y="1734675"/>
            <a:ext cx="5487674" cy="28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1530d567_1_111"/>
          <p:cNvSpPr txBox="1"/>
          <p:nvPr>
            <p:ph type="title"/>
          </p:nvPr>
        </p:nvSpPr>
        <p:spPr>
          <a:xfrm>
            <a:off x="0" y="0"/>
            <a:ext cx="91440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700">
                <a:solidFill>
                  <a:srgbClr val="CA5F09"/>
                </a:solidFill>
              </a:rPr>
              <a:t>Intent - Search Business</a:t>
            </a:r>
            <a:endParaRPr sz="2700">
              <a:solidFill>
                <a:srgbClr val="CA5F09"/>
              </a:solidFill>
            </a:endParaRPr>
          </a:p>
        </p:txBody>
      </p:sp>
      <p:sp>
        <p:nvSpPr>
          <p:cNvPr id="166" name="Google Shape;166;g8d1530d567_1_111"/>
          <p:cNvSpPr txBox="1"/>
          <p:nvPr>
            <p:ph idx="1" type="body"/>
          </p:nvPr>
        </p:nvSpPr>
        <p:spPr>
          <a:xfrm>
            <a:off x="80525" y="606225"/>
            <a:ext cx="87999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1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Intent detected by a user query </a:t>
            </a:r>
            <a:endParaRPr sz="11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1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1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Name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required param, if not provided prompts the user to give one before proceeding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optional param, if provided overwrites default location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Query Yelp Business Search endpoint.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relevant info from the JSON objects, like Store business.id, business.name, rating, address, phone no, price, urls, images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Using business.id, make another search to Yelp Review endpoint. Yelp current provides 3 review, so we fetch all those and send it to the Cloud Function.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7" name="Google Shape;167;g8d1530d567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75" y="1051376"/>
            <a:ext cx="1555812" cy="24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8d1530d567_1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0550" y="1051413"/>
            <a:ext cx="2195775" cy="2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d1530d567_1_118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600">
                <a:solidFill>
                  <a:srgbClr val="CA5F09"/>
                </a:solidFill>
              </a:rPr>
              <a:t>Intent - Search Business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/>
          </a:p>
        </p:txBody>
      </p:sp>
      <p:sp>
        <p:nvSpPr>
          <p:cNvPr id="174" name="Google Shape;174;g8d1530d567_1_118"/>
          <p:cNvSpPr txBox="1"/>
          <p:nvPr>
            <p:ph idx="1" type="body"/>
          </p:nvPr>
        </p:nvSpPr>
        <p:spPr>
          <a:xfrm>
            <a:off x="18950" y="577825"/>
            <a:ext cx="90510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Build a Card for Slack, and send back the formatted response to the user.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5" name="Google Shape;175;g8d1530d567_1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50" y="918825"/>
            <a:ext cx="5573625" cy="407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8d1530d567_1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700" y="1914825"/>
            <a:ext cx="1930680" cy="8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8d1530d567_1_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700" y="2742250"/>
            <a:ext cx="1930675" cy="1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d1530d567_1_126"/>
          <p:cNvSpPr txBox="1"/>
          <p:nvPr>
            <p:ph type="title"/>
          </p:nvPr>
        </p:nvSpPr>
        <p:spPr>
          <a:xfrm>
            <a:off x="0" y="0"/>
            <a:ext cx="9144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700">
                <a:solidFill>
                  <a:srgbClr val="CA5F09"/>
                </a:solidFill>
              </a:rPr>
              <a:t>Business Details</a:t>
            </a:r>
            <a:endParaRPr sz="2700">
              <a:solidFill>
                <a:srgbClr val="CA5F09"/>
              </a:solidFill>
            </a:endParaRPr>
          </a:p>
        </p:txBody>
      </p:sp>
      <p:sp>
        <p:nvSpPr>
          <p:cNvPr id="183" name="Google Shape;183;g8d1530d567_1_126"/>
          <p:cNvSpPr txBox="1"/>
          <p:nvPr>
            <p:ph idx="1" type="body"/>
          </p:nvPr>
        </p:nvSpPr>
        <p:spPr>
          <a:xfrm>
            <a:off x="170500" y="884400"/>
            <a:ext cx="85164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500">
                <a:solidFill>
                  <a:srgbClr val="000000"/>
                </a:solidFill>
              </a:rPr>
              <a:t>1. Invoked with a such requests are detected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500">
                <a:solidFill>
                  <a:srgbClr val="000000"/>
                </a:solidFill>
              </a:rPr>
              <a:t>2. Needs to query Business-Details endpoint for getting operational hours. But first need to make a call to the Business-Search endpoint and retrieve the business.id.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500">
                <a:solidFill>
                  <a:srgbClr val="000000"/>
                </a:solidFill>
              </a:rPr>
              <a:t>3. Yelp stores Monday as Day 0, Javascript getDay() function stores Sunday as Day 0. Needs some mapping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500">
                <a:solidFill>
                  <a:srgbClr val="000000"/>
                </a:solidFill>
              </a:rPr>
              <a:t>4. Once that’s done, the operational hours are retrieved for the requested day.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84" name="Google Shape;184;g8d1530d567_1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50" y="1427100"/>
            <a:ext cx="1555541" cy="2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8d1530d567_1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550" y="1427100"/>
            <a:ext cx="3690593" cy="2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8d1530d567_1_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0550" y="1427100"/>
            <a:ext cx="1742993" cy="2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1530d567_1_134"/>
          <p:cNvSpPr txBox="1"/>
          <p:nvPr>
            <p:ph type="title"/>
          </p:nvPr>
        </p:nvSpPr>
        <p:spPr>
          <a:xfrm>
            <a:off x="0" y="0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700">
                <a:solidFill>
                  <a:srgbClr val="CA5F09"/>
                </a:solidFill>
              </a:rPr>
              <a:t>Business Details</a:t>
            </a:r>
            <a:endParaRPr sz="2700"/>
          </a:p>
        </p:txBody>
      </p:sp>
      <p:sp>
        <p:nvSpPr>
          <p:cNvPr id="192" name="Google Shape;192;g8d1530d567_1_134"/>
          <p:cNvSpPr txBox="1"/>
          <p:nvPr>
            <p:ph idx="1" type="body"/>
          </p:nvPr>
        </p:nvSpPr>
        <p:spPr>
          <a:xfrm>
            <a:off x="99450" y="923550"/>
            <a:ext cx="88710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500">
                <a:solidFill>
                  <a:srgbClr val="000000"/>
                </a:solidFill>
              </a:rPr>
              <a:t>Slack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500">
                <a:solidFill>
                  <a:srgbClr val="000000"/>
                </a:solidFill>
              </a:rPr>
              <a:t>Google Assistant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93" name="Google Shape;193;g8d1530d567_1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925" y="2780150"/>
            <a:ext cx="3386376" cy="9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8d1530d567_1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00725"/>
            <a:ext cx="4379375" cy="12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8d1530d567_1_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225725"/>
            <a:ext cx="4379375" cy="23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8d1530d567_1_1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925" y="1277500"/>
            <a:ext cx="3367424" cy="11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d1530d567_1_143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CA5F09"/>
                </a:solidFill>
              </a:rPr>
              <a:t>Event Search</a:t>
            </a:r>
            <a:endParaRPr>
              <a:solidFill>
                <a:srgbClr val="CA5F09"/>
              </a:solidFill>
            </a:endParaRPr>
          </a:p>
        </p:txBody>
      </p:sp>
      <p:sp>
        <p:nvSpPr>
          <p:cNvPr id="202" name="Google Shape;202;g8d1530d567_1_1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000000"/>
                </a:solidFill>
              </a:rPr>
              <a:t>1.  Yelp has multiple categories to search from, the default we have used is 'food-and-drink'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000000"/>
                </a:solidFill>
              </a:rPr>
              <a:t>2. Sorted by popularity, other options available are "time-sort"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000000"/>
                </a:solidFill>
              </a:rPr>
              <a:t>3. Calculate start date, end date(t+1), convert in Unix time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000000"/>
                </a:solidFill>
              </a:rPr>
              <a:t>4. Build Yelp Request, format the yelp response as JSON objects.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000000"/>
                </a:solidFill>
              </a:rPr>
              <a:t>5. Grab the first event, retrieve Event Name, Event Description, Event Location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000000"/>
                </a:solidFill>
              </a:rPr>
              <a:t>6. If nothing broke, build agent response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d1530d567_1_148"/>
          <p:cNvSpPr txBox="1"/>
          <p:nvPr>
            <p:ph type="title"/>
          </p:nvPr>
        </p:nvSpPr>
        <p:spPr>
          <a:xfrm>
            <a:off x="0" y="0"/>
            <a:ext cx="914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700">
                <a:solidFill>
                  <a:srgbClr val="CA5F09"/>
                </a:solidFill>
              </a:rPr>
              <a:t>Use Case - Event Search</a:t>
            </a:r>
            <a:endParaRPr sz="2700">
              <a:solidFill>
                <a:srgbClr val="CA5F09"/>
              </a:solidFill>
            </a:endParaRPr>
          </a:p>
        </p:txBody>
      </p:sp>
      <p:sp>
        <p:nvSpPr>
          <p:cNvPr id="208" name="Google Shape;208;g8d1530d567_1_148"/>
          <p:cNvSpPr txBox="1"/>
          <p:nvPr>
            <p:ph idx="1" type="body"/>
          </p:nvPr>
        </p:nvSpPr>
        <p:spPr>
          <a:xfrm>
            <a:off x="94725" y="554125"/>
            <a:ext cx="88803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9" name="Google Shape;209;g8d1530d567_1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25" y="677875"/>
            <a:ext cx="7667902" cy="8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8d1530d567_1_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775" y="1856752"/>
            <a:ext cx="6909351" cy="3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cd0ac07b5_0_60"/>
          <p:cNvSpPr txBox="1"/>
          <p:nvPr>
            <p:ph type="title"/>
          </p:nvPr>
        </p:nvSpPr>
        <p:spPr>
          <a:xfrm>
            <a:off x="0" y="0"/>
            <a:ext cx="914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CA5F09"/>
                </a:solidFill>
              </a:rPr>
              <a:t>Pricing</a:t>
            </a:r>
            <a:endParaRPr sz="3800"/>
          </a:p>
        </p:txBody>
      </p:sp>
      <p:sp>
        <p:nvSpPr>
          <p:cNvPr id="216" name="Google Shape;216;g8cd0ac07b5_0_6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A request is defined as any call to the Dialogflow service, whether direct with API usage or indirect with integration or console usage.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Depending on the task and design of the agent - the number of requests needed for an end-user to accomplish a task with a Dialogflow agent can vary greatly.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cd0ac07b5_0_26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900">
                <a:solidFill>
                  <a:srgbClr val="CA5F09"/>
                </a:solidFill>
              </a:rPr>
              <a:t>Pricing</a:t>
            </a:r>
            <a:r>
              <a:rPr b="0" lang="en-US" sz="2700">
                <a:solidFill>
                  <a:srgbClr val="CA5F09"/>
                </a:solidFill>
              </a:rPr>
              <a:t> - </a:t>
            </a:r>
            <a:r>
              <a:rPr lang="en-US" sz="2700">
                <a:solidFill>
                  <a:srgbClr val="CA5F09"/>
                </a:solidFill>
              </a:rPr>
              <a:t>Dialogflow Services </a:t>
            </a:r>
            <a:endParaRPr sz="2700"/>
          </a:p>
        </p:txBody>
      </p:sp>
      <p:graphicFrame>
        <p:nvGraphicFramePr>
          <p:cNvPr id="222" name="Google Shape;222;g8cd0ac07b5_0_26"/>
          <p:cNvGraphicFramePr/>
          <p:nvPr/>
        </p:nvGraphicFramePr>
        <p:xfrm>
          <a:off x="945725" y="844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{A80872AA-672D-4D6C-8B4A-E4F293265684}</a:tableStyleId>
              </a:tblPr>
              <a:tblGrid>
                <a:gridCol w="2684400"/>
                <a:gridCol w="2466750"/>
                <a:gridCol w="2466750"/>
              </a:tblGrid>
              <a:tr h="33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Features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Standard Edition	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Enterprise</a:t>
                      </a:r>
                      <a:r>
                        <a:rPr lang="en-US" sz="1400" u="none" cap="none" strike="noStrike"/>
                        <a:t> </a:t>
                      </a:r>
                      <a:r>
                        <a:rPr b="1" lang="en-US" sz="1400" u="none" cap="none" strike="noStrike"/>
                        <a:t>Edition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63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Text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Free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n-US" sz="1000" u="none" cap="none" strike="noStrike"/>
                        <a:t>(180 requests per minute)</a:t>
                      </a:r>
                      <a:endParaRPr i="1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$0.002 per request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n-US" sz="1000" u="none" cap="none" strike="noStrike"/>
                        <a:t>(600 requests per minute)</a:t>
                      </a:r>
                      <a:endParaRPr i="1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99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Speech recognition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Speech-to-text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Free</a:t>
                      </a:r>
                      <a:endParaRPr sz="13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50"/>
                        <a:buFont typeface="Roboto"/>
                        <a:buChar char="●"/>
                      </a:pPr>
                      <a:r>
                        <a:rPr i="1" lang="en-US" sz="10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 requests per minute</a:t>
                      </a:r>
                      <a:endParaRPr i="1" sz="105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50"/>
                        <a:buFont typeface="Roboto"/>
                        <a:buChar char="●"/>
                      </a:pPr>
                      <a:r>
                        <a:rPr i="1" lang="en-US" sz="10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1,000 requests per day</a:t>
                      </a:r>
                      <a:endParaRPr i="1" sz="105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50"/>
                        <a:buFont typeface="Roboto"/>
                        <a:buChar char="●"/>
                      </a:pPr>
                      <a:r>
                        <a:rPr i="1" lang="en-US" sz="10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15,000 requests per month</a:t>
                      </a:r>
                      <a:endParaRPr i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$0.0065 per 15 seconds of audio</a:t>
                      </a:r>
                      <a:endParaRPr sz="13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50"/>
                        <a:buFont typeface="Roboto"/>
                        <a:buChar char="●"/>
                      </a:pPr>
                      <a:r>
                        <a:rPr i="1" lang="en-US" sz="10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300 requests per minute</a:t>
                      </a:r>
                      <a:endParaRPr i="1" sz="105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96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Speech synthesis Text-to-speech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Free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$0.0065 per 15 seconds of audio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8925" lvl="0" marL="457200" marR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950"/>
                        <a:buFont typeface="Roboto"/>
                        <a:buChar char="●"/>
                      </a:pPr>
                      <a:r>
                        <a:rPr i="1" lang="en-US" sz="9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voices:</a:t>
                      </a:r>
                      <a:br>
                        <a:rPr i="1" lang="en-US" sz="9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i="1" lang="en-US" sz="9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 per 1 million characters</a:t>
                      </a:r>
                      <a:endParaRPr i="1" sz="95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889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950"/>
                        <a:buFont typeface="Roboto"/>
                        <a:buChar char="●"/>
                      </a:pPr>
                      <a:r>
                        <a:rPr i="1" lang="en-US" sz="9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WaveNet voices:</a:t>
                      </a:r>
                      <a:br>
                        <a:rPr i="1" lang="en-US" sz="9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i="1" lang="en-US" sz="95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 per 1 million characters</a:t>
                      </a:r>
                      <a:endParaRPr i="1" sz="95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cd0ac07b5_0_55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700">
                <a:solidFill>
                  <a:srgbClr val="CA5F09"/>
                </a:solidFill>
              </a:rPr>
              <a:t>Pricing - GCP Services  </a:t>
            </a:r>
            <a:endParaRPr/>
          </a:p>
        </p:txBody>
      </p:sp>
      <p:sp>
        <p:nvSpPr>
          <p:cNvPr id="228" name="Google Shape;228;g8cd0ac07b5_0_55"/>
          <p:cNvSpPr txBox="1"/>
          <p:nvPr>
            <p:ph idx="1" type="body"/>
          </p:nvPr>
        </p:nvSpPr>
        <p:spPr>
          <a:xfrm>
            <a:off x="165775" y="838300"/>
            <a:ext cx="85209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700">
                <a:solidFill>
                  <a:srgbClr val="000000"/>
                </a:solidFill>
              </a:rPr>
              <a:t>Cloud Functions are priced based on :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700">
                <a:solidFill>
                  <a:schemeClr val="dk1"/>
                </a:solidFill>
              </a:rPr>
              <a:t>- How many times it's invoked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chemeClr val="dk1"/>
                </a:solidFill>
              </a:rPr>
              <a:t>	First 2 million invocations  - free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chemeClr val="dk1"/>
                </a:solidFill>
              </a:rPr>
              <a:t>	Beyond 2 million - $0.40 per million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rgbClr val="000000"/>
                </a:solidFill>
              </a:rPr>
              <a:t>- How long your function runs, How many resources you provision for the function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rgbClr val="000000"/>
                </a:solidFill>
              </a:rPr>
              <a:t>GB-second - $0.0000025	(Tier 1)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rgbClr val="000000"/>
                </a:solidFill>
              </a:rPr>
              <a:t>Ghz-second - $0.0000100	(Tier 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rgbClr val="000000"/>
                </a:solidFill>
              </a:rPr>
              <a:t>- Networking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rgbClr val="000000"/>
                </a:solidFill>
              </a:rPr>
              <a:t>		Outbound Data (Egress) 	-	$0.12</a:t>
            </a:r>
            <a:endParaRPr sz="17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rgbClr val="000000"/>
                </a:solidFill>
              </a:rPr>
              <a:t>Outbound Data per month	- 	5GB Free</a:t>
            </a:r>
            <a:endParaRPr sz="17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rgbClr val="000000"/>
                </a:solidFill>
              </a:rPr>
              <a:t>Inbound Data (Ingress)	-	Free</a:t>
            </a:r>
            <a:endParaRPr sz="17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700">
                <a:solidFill>
                  <a:srgbClr val="000000"/>
                </a:solidFill>
              </a:rPr>
              <a:t>Outbound Data to Google APIs in the same region -	Free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d0ac07b5_0_17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>
                <a:solidFill>
                  <a:srgbClr val="CA5F09"/>
                </a:solidFill>
              </a:rPr>
              <a:t>Agenda</a:t>
            </a:r>
            <a:endParaRPr sz="2200"/>
          </a:p>
        </p:txBody>
      </p:sp>
      <p:sp>
        <p:nvSpPr>
          <p:cNvPr id="78" name="Google Shape;78;g8cd0ac07b5_0_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9" name="Google Shape;79;g8cd0ac07b5_0_17"/>
          <p:cNvSpPr txBox="1"/>
          <p:nvPr/>
        </p:nvSpPr>
        <p:spPr>
          <a:xfrm>
            <a:off x="0" y="884400"/>
            <a:ext cx="8686800" cy="30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/ Workflow / Iterations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/ Release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Packaging and Documentation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Roadblocks/Limitations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Pricing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cd0ac07b5_0_84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2700">
                <a:solidFill>
                  <a:srgbClr val="CA5F09"/>
                </a:solidFill>
              </a:rPr>
              <a:t>Pricing - GCP Services  </a:t>
            </a:r>
            <a:endParaRPr/>
          </a:p>
        </p:txBody>
      </p:sp>
      <p:sp>
        <p:nvSpPr>
          <p:cNvPr id="234" name="Google Shape;234;g8cd0ac07b5_0_84"/>
          <p:cNvSpPr txBox="1"/>
          <p:nvPr>
            <p:ph idx="1" type="body"/>
          </p:nvPr>
        </p:nvSpPr>
        <p:spPr>
          <a:xfrm>
            <a:off x="457200" y="743575"/>
            <a:ext cx="82296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700">
                <a:solidFill>
                  <a:schemeClr val="dk1"/>
                </a:solidFill>
              </a:rPr>
              <a:t>Cloud Datastore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5" name="Google Shape;235;g8cd0ac07b5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500" y="1190026"/>
            <a:ext cx="5940075" cy="2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cd0ac07b5_0_79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2700">
                <a:solidFill>
                  <a:srgbClr val="CA5F09"/>
                </a:solidFill>
              </a:rPr>
              <a:t>Pricing - GCP Services  </a:t>
            </a:r>
            <a:endParaRPr/>
          </a:p>
        </p:txBody>
      </p:sp>
      <p:sp>
        <p:nvSpPr>
          <p:cNvPr id="241" name="Google Shape;241;g8cd0ac07b5_0_7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GCP Firebase packages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Agent GCP Billing Console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1530d567_1_160"/>
          <p:cNvSpPr txBox="1"/>
          <p:nvPr>
            <p:ph type="title"/>
          </p:nvPr>
        </p:nvSpPr>
        <p:spPr>
          <a:xfrm>
            <a:off x="-76525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5F09"/>
              </a:buClr>
              <a:buSzPts val="3600"/>
              <a:buFont typeface="Arial"/>
              <a:buNone/>
            </a:pPr>
            <a:r>
              <a:rPr lang="en-US">
                <a:solidFill>
                  <a:srgbClr val="CA5F09"/>
                </a:solidFill>
              </a:rPr>
              <a:t>Deployment and Release</a:t>
            </a:r>
            <a:endParaRPr/>
          </a:p>
        </p:txBody>
      </p:sp>
      <p:sp>
        <p:nvSpPr>
          <p:cNvPr id="247" name="Google Shape;247;g8d1530d567_1_160"/>
          <p:cNvSpPr txBox="1"/>
          <p:nvPr>
            <p:ph idx="1" type="body"/>
          </p:nvPr>
        </p:nvSpPr>
        <p:spPr>
          <a:xfrm>
            <a:off x="255750" y="852525"/>
            <a:ext cx="84309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Anytime any intent is updated, the respective Cloud function has to be re-deployed. On successful deployments, updated actions are available instantly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Slack Integrations are a one time setup.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testing the Agent on Google Home, updates need to deployed as a new release.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has three stages for app deployment.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Lets you test your Actions with up to 20 users without submitting for review first.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Can be extended up to 200 users.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Lets you officially launch your Actions to all the Google Assistant users.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d1530d567_1_165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A5F09"/>
                </a:solidFill>
              </a:rPr>
              <a:t>Packaging and Documentation</a:t>
            </a:r>
            <a:endParaRPr/>
          </a:p>
        </p:txBody>
      </p:sp>
      <p:sp>
        <p:nvSpPr>
          <p:cNvPr id="253" name="Google Shape;253;g8d1530d567_1_165"/>
          <p:cNvSpPr txBox="1"/>
          <p:nvPr>
            <p:ph idx="1" type="body"/>
          </p:nvPr>
        </p:nvSpPr>
        <p:spPr>
          <a:xfrm>
            <a:off x="146825" y="843050"/>
            <a:ext cx="87762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The Dialogflow agent can be exported as a zipped folder that contains the intents, entities and can be uploaded in Github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The cloud functions can be exported separately and imported within the end user’s GCP console.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Documentation regarding the workflow for each intent and the required parameters can be maintained along with steps for integration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d04ec2b5d_0_1"/>
          <p:cNvSpPr txBox="1"/>
          <p:nvPr>
            <p:ph type="title"/>
          </p:nvPr>
        </p:nvSpPr>
        <p:spPr>
          <a:xfrm>
            <a:off x="-9185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CA5F09"/>
                </a:solidFill>
              </a:rPr>
              <a:t>Roadblocks and Limitations</a:t>
            </a:r>
            <a:endParaRPr/>
          </a:p>
        </p:txBody>
      </p:sp>
      <p:sp>
        <p:nvSpPr>
          <p:cNvPr id="259" name="Google Shape;259;g8d04ec2b5d_0_1"/>
          <p:cNvSpPr txBox="1"/>
          <p:nvPr>
            <p:ph idx="1" type="body"/>
          </p:nvPr>
        </p:nvSpPr>
        <p:spPr>
          <a:xfrm>
            <a:off x="296175" y="92072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Initiating an outbound call in Dialogflow using Voximplant and integrating with Google Assistant is not feasible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Limitation in integrating Dialogflow’s telephony with Google Assistant for forwarding a call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Yelp API can sometimes return Status - 500 Yelp Internal error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d1530d567_1_0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CA5F09"/>
                </a:solidFill>
              </a:rPr>
              <a:t>Learnings</a:t>
            </a:r>
            <a:endParaRPr>
              <a:solidFill>
                <a:srgbClr val="CA5F09"/>
              </a:solidFill>
            </a:endParaRPr>
          </a:p>
        </p:txBody>
      </p:sp>
      <p:sp>
        <p:nvSpPr>
          <p:cNvPr id="265" name="Google Shape;265;g8d1530d567_1_0"/>
          <p:cNvSpPr txBox="1"/>
          <p:nvPr>
            <p:ph idx="1" type="body"/>
          </p:nvPr>
        </p:nvSpPr>
        <p:spPr>
          <a:xfrm>
            <a:off x="303125" y="970925"/>
            <a:ext cx="83838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</a:rPr>
              <a:t>Fun project to work on. Got acquainted with GCP components, node.js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</a:rPr>
              <a:t>Need to be savvy working with http requests &amp; debugging failures in dialogflow can sometimes be head-scratcher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</a:rPr>
              <a:t>Dialogflow is evolving too, new capabilities are being added.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</a:rPr>
              <a:t>Needs some craft in designing complex conversation flows, leading and limiting users towards fewer branches, or else leads to complex code management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d1530d567_1_155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CA5F09"/>
                </a:solidFill>
              </a:rPr>
              <a:t>Future Work</a:t>
            </a:r>
            <a:endParaRPr>
              <a:solidFill>
                <a:srgbClr val="CA5F09"/>
              </a:solidFill>
            </a:endParaRPr>
          </a:p>
        </p:txBody>
      </p:sp>
      <p:sp>
        <p:nvSpPr>
          <p:cNvPr id="271" name="Google Shape;271;g8d1530d567_1_15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Lex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Base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cd0ac07b5_0_13"/>
          <p:cNvSpPr txBox="1"/>
          <p:nvPr>
            <p:ph idx="1" type="body"/>
          </p:nvPr>
        </p:nvSpPr>
        <p:spPr>
          <a:xfrm>
            <a:off x="457200" y="1200150"/>
            <a:ext cx="82296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000000"/>
                </a:solidFill>
              </a:rPr>
              <a:t>Questions 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d0ac07b5_1_0"/>
          <p:cNvSpPr txBox="1"/>
          <p:nvPr>
            <p:ph idx="1" type="body"/>
          </p:nvPr>
        </p:nvSpPr>
        <p:spPr>
          <a:xfrm>
            <a:off x="107504" y="918776"/>
            <a:ext cx="88569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to build a task-oriented conversational agent similar to those built by Amazon for handling specific customer related queries.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 and automate the tasks involved during a Yelp Business search, Placing an Order and Reservation using a Dialog Agent.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user could be a client like Yelp that could integrate such a service into its website or into Facebook / Slack.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8cd0ac07b5_1_0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5F09"/>
              </a:buClr>
              <a:buSzPts val="3600"/>
              <a:buFont typeface="Arial"/>
              <a:buNone/>
            </a:pPr>
            <a:r>
              <a:rPr b="0" lang="en-US">
                <a:solidFill>
                  <a:srgbClr val="CA5F09"/>
                </a:solidFill>
              </a:rPr>
              <a:t>Problem Statement</a:t>
            </a:r>
            <a:endParaRPr b="0">
              <a:solidFill>
                <a:srgbClr val="CA5F0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d0ac07b5_1_5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5F09"/>
              </a:buClr>
              <a:buSzPts val="3600"/>
              <a:buFont typeface="Arial"/>
              <a:buNone/>
            </a:pPr>
            <a:r>
              <a:rPr lang="en-US">
                <a:solidFill>
                  <a:srgbClr val="CA5F09"/>
                </a:solidFill>
              </a:rPr>
              <a:t>Project Design</a:t>
            </a:r>
            <a:endParaRPr>
              <a:solidFill>
                <a:srgbClr val="CA5F09"/>
              </a:solidFill>
            </a:endParaRPr>
          </a:p>
        </p:txBody>
      </p:sp>
      <p:sp>
        <p:nvSpPr>
          <p:cNvPr id="91" name="Google Shape;91;g8cd0ac07b5_1_5"/>
          <p:cNvSpPr txBox="1"/>
          <p:nvPr>
            <p:ph idx="1" type="body"/>
          </p:nvPr>
        </p:nvSpPr>
        <p:spPr>
          <a:xfrm>
            <a:off x="457200" y="9663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custom queries to identify/manage intents and control conversational flow in Google DialogFlow.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Integrating entity data such as location information, restaurant names etc.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32c1cefb_0_393"/>
          <p:cNvSpPr txBox="1"/>
          <p:nvPr>
            <p:ph type="title"/>
          </p:nvPr>
        </p:nvSpPr>
        <p:spPr>
          <a:xfrm>
            <a:off x="0" y="0"/>
            <a:ext cx="9144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5F09"/>
              </a:buClr>
              <a:buSzPts val="3600"/>
              <a:buFont typeface="Arial"/>
              <a:buNone/>
            </a:pPr>
            <a:r>
              <a:rPr lang="en-US" sz="2600">
                <a:solidFill>
                  <a:srgbClr val="CA5F09"/>
                </a:solidFill>
              </a:rPr>
              <a:t>Dialogflow agent Architecture</a:t>
            </a:r>
            <a:endParaRPr sz="2600"/>
          </a:p>
        </p:txBody>
      </p:sp>
      <p:pic>
        <p:nvPicPr>
          <p:cNvPr id="97" name="Google Shape;97;g8b32c1cefb_0_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50" y="561925"/>
            <a:ext cx="9052151" cy="44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8b32c1cefb_0_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025" y="561925"/>
            <a:ext cx="1764525" cy="29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8b32c1cefb_0_393"/>
          <p:cNvSpPr/>
          <p:nvPr/>
        </p:nvSpPr>
        <p:spPr>
          <a:xfrm>
            <a:off x="1377725" y="1377725"/>
            <a:ext cx="1592100" cy="505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8b32c1cefb_0_393"/>
          <p:cNvSpPr txBox="1"/>
          <p:nvPr/>
        </p:nvSpPr>
        <p:spPr>
          <a:xfrm>
            <a:off x="1291475" y="1377725"/>
            <a:ext cx="1764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Show me restaurants near 35 Peterborough,MA</a:t>
            </a:r>
            <a:endParaRPr b="0" i="0" sz="9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g8b32c1cefb_0_393"/>
          <p:cNvSpPr/>
          <p:nvPr/>
        </p:nvSpPr>
        <p:spPr>
          <a:xfrm>
            <a:off x="1408350" y="2376250"/>
            <a:ext cx="15921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8b32c1cefb_0_393"/>
          <p:cNvSpPr txBox="1"/>
          <p:nvPr/>
        </p:nvSpPr>
        <p:spPr>
          <a:xfrm>
            <a:off x="1377725" y="2376100"/>
            <a:ext cx="1592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Here are the restaurant details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8b32c1cefb_0_393"/>
          <p:cNvSpPr/>
          <p:nvPr/>
        </p:nvSpPr>
        <p:spPr>
          <a:xfrm>
            <a:off x="6735525" y="1205525"/>
            <a:ext cx="1148100" cy="67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8b32c1cefb_0_393"/>
          <p:cNvSpPr txBox="1"/>
          <p:nvPr/>
        </p:nvSpPr>
        <p:spPr>
          <a:xfrm>
            <a:off x="6651375" y="1102025"/>
            <a:ext cx="1316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5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-US" sz="5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0" i="0" sz="5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-US" sz="5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“actions”: business,location</a:t>
            </a:r>
            <a:endParaRPr b="0" i="0" sz="5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-US" sz="5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“parameters”: “Restaurants”,”35 Peterborough,MA”</a:t>
            </a:r>
            <a:endParaRPr b="0" i="0" sz="5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-US" sz="5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0" i="0" sz="5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-US" sz="5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5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g8b32c1cefb_0_393"/>
          <p:cNvSpPr/>
          <p:nvPr/>
        </p:nvSpPr>
        <p:spPr>
          <a:xfrm>
            <a:off x="6735525" y="1990050"/>
            <a:ext cx="1232100" cy="75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b32c1cefb_0_393"/>
          <p:cNvSpPr txBox="1"/>
          <p:nvPr/>
        </p:nvSpPr>
        <p:spPr>
          <a:xfrm>
            <a:off x="6777525" y="1803775"/>
            <a:ext cx="11481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i="0" sz="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 i="0" sz="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“fulfillmentText”:”Here are the restaurant details”</a:t>
            </a:r>
            <a:endParaRPr b="1" i="0" sz="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 i="0" sz="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g8b32c1cefb_0_393"/>
          <p:cNvSpPr/>
          <p:nvPr/>
        </p:nvSpPr>
        <p:spPr>
          <a:xfrm>
            <a:off x="4942400" y="1105800"/>
            <a:ext cx="1487100" cy="53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b32c1cefb_0_393"/>
          <p:cNvSpPr txBox="1"/>
          <p:nvPr/>
        </p:nvSpPr>
        <p:spPr>
          <a:xfrm>
            <a:off x="4942388" y="1105800"/>
            <a:ext cx="1423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Show me </a:t>
            </a:r>
            <a:r>
              <a:rPr b="0" i="0" lang="en-US" sz="9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restaurants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near </a:t>
            </a:r>
            <a:r>
              <a:rPr b="0" i="0" lang="en-US" sz="9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35 Peterborough,MA</a:t>
            </a:r>
            <a:endParaRPr b="0" i="0" sz="900" u="none" cap="none" strike="noStrike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g8b32c1cefb_0_393"/>
          <p:cNvSpPr/>
          <p:nvPr/>
        </p:nvSpPr>
        <p:spPr>
          <a:xfrm>
            <a:off x="4942400" y="1803775"/>
            <a:ext cx="1423800" cy="340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8b32c1cefb_0_393"/>
          <p:cNvSpPr txBox="1"/>
          <p:nvPr/>
        </p:nvSpPr>
        <p:spPr>
          <a:xfrm>
            <a:off x="5005725" y="1726000"/>
            <a:ext cx="142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business,location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g8b32c1cefb_0_393"/>
          <p:cNvSpPr/>
          <p:nvPr/>
        </p:nvSpPr>
        <p:spPr>
          <a:xfrm>
            <a:off x="4888700" y="2319200"/>
            <a:ext cx="1423800" cy="340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8b32c1cefb_0_393"/>
          <p:cNvSpPr txBox="1"/>
          <p:nvPr/>
        </p:nvSpPr>
        <p:spPr>
          <a:xfrm>
            <a:off x="4959800" y="2319050"/>
            <a:ext cx="1232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@business-type,@user-location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g8b32c1cefb_0_393"/>
          <p:cNvSpPr/>
          <p:nvPr/>
        </p:nvSpPr>
        <p:spPr>
          <a:xfrm>
            <a:off x="4735850" y="3707325"/>
            <a:ext cx="1915500" cy="995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8b32c1cefb_0_393"/>
          <p:cNvSpPr txBox="1"/>
          <p:nvPr/>
        </p:nvSpPr>
        <p:spPr>
          <a:xfrm>
            <a:off x="4718475" y="3584925"/>
            <a:ext cx="19983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projects.agent.intents.create</a:t>
            </a:r>
            <a:endParaRPr b="0" i="0" sz="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“name” : “search_business”,</a:t>
            </a:r>
            <a:endParaRPr b="0" i="0" sz="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“displayName”: “search_busniess”,</a:t>
            </a:r>
            <a:endParaRPr b="0" i="0" sz="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“webhookState”:WEBHOOK_STATE_ENABLED,</a:t>
            </a:r>
            <a:endParaRPr b="0" i="0" sz="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“action”:”business”,”location”,</a:t>
            </a:r>
            <a:endParaRPr b="0" i="0" sz="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b="0" i="0" sz="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g8b32c1cefb_0_393"/>
          <p:cNvSpPr/>
          <p:nvPr/>
        </p:nvSpPr>
        <p:spPr>
          <a:xfrm>
            <a:off x="4858250" y="751475"/>
            <a:ext cx="1592100" cy="1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8b32c1cefb_0_393"/>
          <p:cNvSpPr txBox="1"/>
          <p:nvPr/>
        </p:nvSpPr>
        <p:spPr>
          <a:xfrm>
            <a:off x="4858250" y="695725"/>
            <a:ext cx="1592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search_business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04ec2b5d_0_8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5F09"/>
              </a:buClr>
              <a:buSzPts val="3600"/>
              <a:buFont typeface="Arial"/>
              <a:buNone/>
            </a:pPr>
            <a:r>
              <a:rPr lang="en-US">
                <a:solidFill>
                  <a:srgbClr val="CA5F09"/>
                </a:solidFill>
              </a:rPr>
              <a:t>Intent Detection Process</a:t>
            </a:r>
            <a:endParaRPr>
              <a:solidFill>
                <a:srgbClr val="CA5F09"/>
              </a:solidFill>
            </a:endParaRPr>
          </a:p>
        </p:txBody>
      </p:sp>
      <p:sp>
        <p:nvSpPr>
          <p:cNvPr id="122" name="Google Shape;122;g8d04ec2b5d_0_8"/>
          <p:cNvSpPr txBox="1"/>
          <p:nvPr>
            <p:ph idx="1" type="body"/>
          </p:nvPr>
        </p:nvSpPr>
        <p:spPr>
          <a:xfrm>
            <a:off x="885075" y="3429000"/>
            <a:ext cx="78018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600">
                <a:solidFill>
                  <a:schemeClr val="dk1"/>
                </a:solidFill>
              </a:rPr>
              <a:t>Dialogflow uses Hybrid(Rule based and ML)mode for agents with small number of examples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It adopts ML only mode for agents with large number of examples in intents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A threshold value for confidence score is defined. If the returned value is less than the threshold, then a fallback intent is triggered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23" name="Google Shape;123;g8d04ec2b5d_0_8"/>
          <p:cNvSpPr txBox="1"/>
          <p:nvPr/>
        </p:nvSpPr>
        <p:spPr>
          <a:xfrm>
            <a:off x="4378100" y="964400"/>
            <a:ext cx="18063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8d04ec2b5d_0_8"/>
          <p:cNvSpPr/>
          <p:nvPr/>
        </p:nvSpPr>
        <p:spPr>
          <a:xfrm>
            <a:off x="217100" y="1052075"/>
            <a:ext cx="1319400" cy="110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d04ec2b5d_0_8"/>
          <p:cNvSpPr/>
          <p:nvPr/>
        </p:nvSpPr>
        <p:spPr>
          <a:xfrm>
            <a:off x="1979125" y="1052075"/>
            <a:ext cx="1687800" cy="143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Preprocessing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1.Lowercase conversion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2.Tokenization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3.Vectorization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8d04ec2b5d_0_8"/>
          <p:cNvSpPr/>
          <p:nvPr/>
        </p:nvSpPr>
        <p:spPr>
          <a:xfrm>
            <a:off x="4109550" y="1052075"/>
            <a:ext cx="1687800" cy="133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Model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only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8d04ec2b5d_0_8"/>
          <p:cNvSpPr/>
          <p:nvPr/>
        </p:nvSpPr>
        <p:spPr>
          <a:xfrm>
            <a:off x="3666925" y="1454675"/>
            <a:ext cx="501000" cy="29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8d04ec2b5d_0_8"/>
          <p:cNvSpPr/>
          <p:nvPr/>
        </p:nvSpPr>
        <p:spPr>
          <a:xfrm>
            <a:off x="5797350" y="1387875"/>
            <a:ext cx="501000" cy="29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8d04ec2b5d_0_8"/>
          <p:cNvSpPr/>
          <p:nvPr/>
        </p:nvSpPr>
        <p:spPr>
          <a:xfrm>
            <a:off x="6298350" y="1052075"/>
            <a:ext cx="1500300" cy="120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Evaluation of model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Confidence Score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8d04ec2b5d_0_8"/>
          <p:cNvSpPr/>
          <p:nvPr/>
        </p:nvSpPr>
        <p:spPr>
          <a:xfrm>
            <a:off x="1536500" y="1454675"/>
            <a:ext cx="501000" cy="29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8d04ec2b5d_0_8"/>
          <p:cNvSpPr txBox="1"/>
          <p:nvPr/>
        </p:nvSpPr>
        <p:spPr>
          <a:xfrm>
            <a:off x="317300" y="1302575"/>
            <a:ext cx="10521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Training Phrases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8d04ec2b5d_0_8"/>
          <p:cNvSpPr/>
          <p:nvPr/>
        </p:nvSpPr>
        <p:spPr>
          <a:xfrm>
            <a:off x="2037500" y="2839550"/>
            <a:ext cx="1500300" cy="41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Intents/Labels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8d04ec2b5d_0_8"/>
          <p:cNvSpPr/>
          <p:nvPr/>
        </p:nvSpPr>
        <p:spPr>
          <a:xfrm>
            <a:off x="2588450" y="2504950"/>
            <a:ext cx="250500" cy="297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d1530d567_1_57"/>
          <p:cNvSpPr txBox="1"/>
          <p:nvPr>
            <p:ph type="title"/>
          </p:nvPr>
        </p:nvSpPr>
        <p:spPr>
          <a:xfrm>
            <a:off x="0" y="0"/>
            <a:ext cx="91440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CA5F09"/>
                </a:solidFill>
              </a:rPr>
              <a:t>Use cases and intents</a:t>
            </a:r>
            <a:endParaRPr/>
          </a:p>
        </p:txBody>
      </p:sp>
      <p:sp>
        <p:nvSpPr>
          <p:cNvPr id="139" name="Google Shape;139;g8d1530d567_1_57"/>
          <p:cNvSpPr txBox="1"/>
          <p:nvPr>
            <p:ph idx="1" type="body"/>
          </p:nvPr>
        </p:nvSpPr>
        <p:spPr>
          <a:xfrm>
            <a:off x="28425" y="762525"/>
            <a:ext cx="9144000" cy="4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100">
                <a:solidFill>
                  <a:schemeClr val="dk1"/>
                </a:solidFill>
              </a:rPr>
              <a:t>Welcome  : </a:t>
            </a:r>
            <a:r>
              <a:rPr lang="en-US" sz="1400">
                <a:solidFill>
                  <a:schemeClr val="dk1"/>
                </a:solidFill>
              </a:rPr>
              <a:t>Default welcome message for the user</a:t>
            </a:r>
            <a:endParaRPr sz="14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Fallback : </a:t>
            </a:r>
            <a:r>
              <a:rPr lang="en-US" sz="1400">
                <a:solidFill>
                  <a:schemeClr val="dk1"/>
                </a:solidFill>
              </a:rPr>
              <a:t>Default message when any intent is not matched </a:t>
            </a:r>
            <a:endParaRPr sz="14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100">
                <a:solidFill>
                  <a:schemeClr val="dk1"/>
                </a:solidFill>
              </a:rPr>
              <a:t>Reserve a table : </a:t>
            </a:r>
            <a:r>
              <a:rPr lang="en-US" sz="1400">
                <a:solidFill>
                  <a:schemeClr val="dk1"/>
                </a:solidFill>
              </a:rPr>
              <a:t>book_tables</a:t>
            </a:r>
            <a:endParaRPr sz="14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100">
                <a:solidFill>
                  <a:schemeClr val="dk1"/>
                </a:solidFill>
              </a:rPr>
              <a:t>Yelp business information: </a:t>
            </a:r>
            <a:r>
              <a:rPr lang="en-US" sz="1400">
                <a:solidFill>
                  <a:schemeClr val="dk1"/>
                </a:solidFill>
              </a:rPr>
              <a:t>search_business, search_business.details, restaurant Info</a:t>
            </a:r>
            <a:endParaRPr sz="14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100">
                <a:solidFill>
                  <a:schemeClr val="dk1"/>
                </a:solidFill>
              </a:rPr>
              <a:t>View events/specials : </a:t>
            </a:r>
            <a:r>
              <a:rPr lang="en-US" sz="1400">
                <a:solidFill>
                  <a:schemeClr val="dk1"/>
                </a:solidFill>
              </a:rPr>
              <a:t>do_event_search</a:t>
            </a:r>
            <a:endParaRPr sz="14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100">
                <a:solidFill>
                  <a:schemeClr val="dk1"/>
                </a:solidFill>
              </a:rPr>
              <a:t>Place an order : </a:t>
            </a:r>
            <a:r>
              <a:rPr lang="en-US" sz="1400">
                <a:solidFill>
                  <a:schemeClr val="dk1"/>
                </a:solidFill>
              </a:rPr>
              <a:t>item.start.generic, item.type.change , item.size.change,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					  item.amount.change, item.remove, item.confirm.yes,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					  item.confirm.no, item.type.start.negative, order.finish,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					  order.cancel, order.showbasket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04ed2979_0_0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900">
                <a:solidFill>
                  <a:srgbClr val="CA5F09"/>
                </a:solidFill>
              </a:rPr>
              <a:t>Integrations</a:t>
            </a:r>
            <a:endParaRPr sz="2900"/>
          </a:p>
        </p:txBody>
      </p:sp>
      <p:sp>
        <p:nvSpPr>
          <p:cNvPr id="145" name="Google Shape;145;g8d04ed2979_0_0"/>
          <p:cNvSpPr txBox="1"/>
          <p:nvPr>
            <p:ph idx="1" type="body"/>
          </p:nvPr>
        </p:nvSpPr>
        <p:spPr>
          <a:xfrm>
            <a:off x="90000" y="715175"/>
            <a:ext cx="85968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Slack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Google Assistant 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Google Home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DialogFlow Phone Gateway 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Voximplant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Twilio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1530d567_1_98"/>
          <p:cNvSpPr txBox="1"/>
          <p:nvPr>
            <p:ph type="title"/>
          </p:nvPr>
        </p:nvSpPr>
        <p:spPr>
          <a:xfrm>
            <a:off x="0" y="0"/>
            <a:ext cx="91440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700">
                <a:solidFill>
                  <a:srgbClr val="CA5F09"/>
                </a:solidFill>
              </a:rPr>
              <a:t>Intent - Book Table</a:t>
            </a:r>
            <a:endParaRPr sz="2700">
              <a:solidFill>
                <a:srgbClr val="CA5F09"/>
              </a:solidFill>
            </a:endParaRPr>
          </a:p>
        </p:txBody>
      </p:sp>
      <p:sp>
        <p:nvSpPr>
          <p:cNvPr id="151" name="Google Shape;151;g8d1530d567_1_98"/>
          <p:cNvSpPr txBox="1"/>
          <p:nvPr>
            <p:ph idx="1" type="body"/>
          </p:nvPr>
        </p:nvSpPr>
        <p:spPr>
          <a:xfrm>
            <a:off x="118400" y="795675"/>
            <a:ext cx="90255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000000"/>
                </a:solidFill>
              </a:rPr>
              <a:t>1. Intent invoked with such a query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000000"/>
                </a:solidFill>
              </a:rPr>
              <a:t>2. Initially, started with providing all params in training phrases. In next, iterations started implementing Slot filling for missing params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rgbClr val="000000"/>
                </a:solidFill>
              </a:rPr>
              <a:t>3. Build logic for calculating which Saturday? Assumption, it's the coming Saturday, 		(so today + delta and then add time, timezone is UTC).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0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1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Limitation</a:t>
            </a:r>
            <a:r>
              <a:rPr lang="en-US" sz="11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Currently the date-time object is built on server side. </a:t>
            </a:r>
            <a:r>
              <a:rPr lang="en-US" sz="11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date-time needs to computed on the client side, </a:t>
            </a:r>
            <a:endParaRPr sz="11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050">
              <a:solidFill>
                <a:srgbClr val="555555"/>
              </a:solidFill>
              <a:highlight>
                <a:srgbClr val="FFFDA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0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endParaRPr sz="1050">
              <a:solidFill>
                <a:srgbClr val="555555"/>
              </a:solidFill>
              <a:highlight>
                <a:srgbClr val="FFFDA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000"/>
          </a:p>
        </p:txBody>
      </p:sp>
      <p:pic>
        <p:nvPicPr>
          <p:cNvPr id="152" name="Google Shape;152;g8d1530d567_1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35875"/>
            <a:ext cx="2851925" cy="3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8d1530d567_1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8675" y="914653"/>
            <a:ext cx="3078998" cy="3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2014-04-01T16:27:38Z</dcterms:created>
  <dc:creator>Registered User</dc:creator>
</cp:coreProperties>
</file>