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Open Sans 1 Medium" charset="1" panose="00000000000000000000"/>
      <p:regular r:id="rId14"/>
    </p:embeddedFont>
    <p:embeddedFont>
      <p:font typeface="Open Sans 1 Ultra-Bold" charset="1" panose="00000000000000000000"/>
      <p:regular r:id="rId15"/>
    </p:embeddedFont>
    <p:embeddedFont>
      <p:font typeface="Open Sans 2" charset="1" panose="020B0606030504020204"/>
      <p:regular r:id="rId16"/>
    </p:embeddedFont>
    <p:embeddedFont>
      <p:font typeface="Open Sans 1 Bol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83D60"/>
        </a:solidFill>
      </p:bgPr>
    </p:bg>
    <p:spTree>
      <p:nvGrpSpPr>
        <p:cNvPr id="1" name=""/>
        <p:cNvGrpSpPr/>
        <p:nvPr/>
      </p:nvGrpSpPr>
      <p:grpSpPr>
        <a:xfrm>
          <a:off x="0" y="0"/>
          <a:ext cx="0" cy="0"/>
          <a:chOff x="0" y="0"/>
          <a:chExt cx="0" cy="0"/>
        </a:xfrm>
      </p:grpSpPr>
      <p:sp>
        <p:nvSpPr>
          <p:cNvPr name="AutoShape 2" id="2"/>
          <p:cNvSpPr/>
          <p:nvPr/>
        </p:nvSpPr>
        <p:spPr>
          <a:xfrm>
            <a:off x="1693960" y="7073953"/>
            <a:ext cx="6483182" cy="0"/>
          </a:xfrm>
          <a:prstGeom prst="line">
            <a:avLst/>
          </a:prstGeom>
          <a:ln cap="rnd" w="323850">
            <a:solidFill>
              <a:srgbClr val="B48C5D"/>
            </a:solidFill>
            <a:prstDash val="sysDot"/>
            <a:headEnd type="none" len="sm" w="sm"/>
            <a:tailEnd type="none" len="sm" w="sm"/>
          </a:ln>
        </p:spPr>
      </p:sp>
      <p:sp>
        <p:nvSpPr>
          <p:cNvPr name="Freeform 3" id="3"/>
          <p:cNvSpPr/>
          <p:nvPr/>
        </p:nvSpPr>
        <p:spPr>
          <a:xfrm flipH="false" flipV="false" rot="652145">
            <a:off x="12764455" y="-4493527"/>
            <a:ext cx="9213358" cy="7504698"/>
          </a:xfrm>
          <a:custGeom>
            <a:avLst/>
            <a:gdLst/>
            <a:ahLst/>
            <a:cxnLst/>
            <a:rect r="r" b="b" t="t" l="l"/>
            <a:pathLst>
              <a:path h="7504698" w="9213358">
                <a:moveTo>
                  <a:pt x="0" y="0"/>
                </a:moveTo>
                <a:lnTo>
                  <a:pt x="9213358" y="0"/>
                </a:lnTo>
                <a:lnTo>
                  <a:pt x="9213358" y="7504699"/>
                </a:lnTo>
                <a:lnTo>
                  <a:pt x="0" y="750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715228" y="1298787"/>
            <a:ext cx="1830961" cy="18309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8C5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5014915" y="756491"/>
            <a:ext cx="700314" cy="7003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8C5D"/>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9485639" y="8394558"/>
            <a:ext cx="7394558" cy="645692"/>
            <a:chOff x="0" y="0"/>
            <a:chExt cx="3282592" cy="286635"/>
          </a:xfrm>
        </p:grpSpPr>
        <p:sp>
          <p:nvSpPr>
            <p:cNvPr name="Freeform 11" id="11"/>
            <p:cNvSpPr/>
            <p:nvPr/>
          </p:nvSpPr>
          <p:spPr>
            <a:xfrm flipH="false" flipV="false" rot="0">
              <a:off x="0" y="0"/>
              <a:ext cx="3282592" cy="286635"/>
            </a:xfrm>
            <a:custGeom>
              <a:avLst/>
              <a:gdLst/>
              <a:ahLst/>
              <a:cxnLst/>
              <a:rect r="r" b="b" t="t" l="l"/>
              <a:pathLst>
                <a:path h="286635" w="3282592">
                  <a:moveTo>
                    <a:pt x="0" y="0"/>
                  </a:moveTo>
                  <a:lnTo>
                    <a:pt x="3282592" y="0"/>
                  </a:lnTo>
                  <a:lnTo>
                    <a:pt x="3282592" y="286635"/>
                  </a:lnTo>
                  <a:lnTo>
                    <a:pt x="0" y="286635"/>
                  </a:lnTo>
                  <a:close/>
                </a:path>
              </a:pathLst>
            </a:custGeom>
            <a:solidFill>
              <a:srgbClr val="B48C5D"/>
            </a:solidFill>
          </p:spPr>
        </p:sp>
        <p:sp>
          <p:nvSpPr>
            <p:cNvPr name="TextBox 12" id="12"/>
            <p:cNvSpPr txBox="true"/>
            <p:nvPr/>
          </p:nvSpPr>
          <p:spPr>
            <a:xfrm>
              <a:off x="0" y="-47625"/>
              <a:ext cx="3282592" cy="33426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793929" y="1187350"/>
            <a:ext cx="506045" cy="206098"/>
          </a:xfrm>
          <a:custGeom>
            <a:avLst/>
            <a:gdLst/>
            <a:ahLst/>
            <a:cxnLst/>
            <a:rect r="r" b="b" t="t" l="l"/>
            <a:pathLst>
              <a:path h="206098" w="506045">
                <a:moveTo>
                  <a:pt x="0" y="0"/>
                </a:moveTo>
                <a:lnTo>
                  <a:pt x="506045" y="0"/>
                </a:lnTo>
                <a:lnTo>
                  <a:pt x="506045" y="206098"/>
                </a:lnTo>
                <a:lnTo>
                  <a:pt x="0" y="206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515479" y="3678690"/>
            <a:ext cx="14403648" cy="2655907"/>
          </a:xfrm>
          <a:prstGeom prst="rect">
            <a:avLst/>
          </a:prstGeom>
        </p:spPr>
        <p:txBody>
          <a:bodyPr anchor="t" rtlCol="false" tIns="0" lIns="0" bIns="0" rIns="0">
            <a:spAutoFit/>
          </a:bodyPr>
          <a:lstStyle/>
          <a:p>
            <a:pPr algn="l">
              <a:lnSpc>
                <a:spcPts val="6829"/>
              </a:lnSpc>
            </a:pPr>
            <a:r>
              <a:rPr lang="en-US" b="true" sz="7114" spc="1885">
                <a:solidFill>
                  <a:srgbClr val="FFFFFF"/>
                </a:solidFill>
                <a:latin typeface="Open Sans 1 Medium"/>
                <a:ea typeface="Open Sans 1 Medium"/>
                <a:cs typeface="Open Sans 1 Medium"/>
                <a:sym typeface="Open Sans 1 Medium"/>
              </a:rPr>
              <a:t>INTRODUCTION TO KNOWLEDGE BASED INTELLIGENT SYSTEMS</a:t>
            </a:r>
          </a:p>
        </p:txBody>
      </p:sp>
      <p:sp>
        <p:nvSpPr>
          <p:cNvPr name="TextBox 15" id="15"/>
          <p:cNvSpPr txBox="true"/>
          <p:nvPr/>
        </p:nvSpPr>
        <p:spPr>
          <a:xfrm rot="0">
            <a:off x="10059634" y="8526606"/>
            <a:ext cx="6246568" cy="429220"/>
          </a:xfrm>
          <a:prstGeom prst="rect">
            <a:avLst/>
          </a:prstGeom>
        </p:spPr>
        <p:txBody>
          <a:bodyPr anchor="t" rtlCol="false" tIns="0" lIns="0" bIns="0" rIns="0">
            <a:spAutoFit/>
          </a:bodyPr>
          <a:lstStyle/>
          <a:p>
            <a:pPr algn="ctr">
              <a:lnSpc>
                <a:spcPts val="1672"/>
              </a:lnSpc>
            </a:pPr>
            <a:r>
              <a:rPr lang="en-US" b="true" sz="1742" spc="240">
                <a:solidFill>
                  <a:srgbClr val="FFFFFF"/>
                </a:solidFill>
                <a:latin typeface="Open Sans 1 Ultra-Bold"/>
                <a:ea typeface="Open Sans 1 Ultra-Bold"/>
                <a:cs typeface="Open Sans 1 Ultra-Bold"/>
                <a:sym typeface="Open Sans 1 Ultra-Bold"/>
              </a:rPr>
              <a:t>AYALA RODRÍGUEZ JOSÉ ERNESTO LIZARRAGA VALENZUELA JESUS EDUARDO</a:t>
            </a:r>
          </a:p>
        </p:txBody>
      </p:sp>
      <p:sp>
        <p:nvSpPr>
          <p:cNvPr name="TextBox 16" id="16"/>
          <p:cNvSpPr txBox="true"/>
          <p:nvPr/>
        </p:nvSpPr>
        <p:spPr>
          <a:xfrm rot="0">
            <a:off x="2410162" y="1197089"/>
            <a:ext cx="4796649" cy="259716"/>
          </a:xfrm>
          <a:prstGeom prst="rect">
            <a:avLst/>
          </a:prstGeom>
        </p:spPr>
        <p:txBody>
          <a:bodyPr anchor="t" rtlCol="false" tIns="0" lIns="0" bIns="0" rIns="0">
            <a:spAutoFit/>
          </a:bodyPr>
          <a:lstStyle/>
          <a:p>
            <a:pPr algn="l">
              <a:lnSpc>
                <a:spcPts val="1880"/>
              </a:lnSpc>
            </a:pPr>
            <a:r>
              <a:rPr lang="en-US" sz="1958" spc="270" b="true">
                <a:solidFill>
                  <a:srgbClr val="FFFFFF"/>
                </a:solidFill>
                <a:latin typeface="Open Sans 1 Ultra-Bold"/>
                <a:ea typeface="Open Sans 1 Ultra-Bold"/>
                <a:cs typeface="Open Sans 1 Ultra-Bold"/>
                <a:sym typeface="Open Sans 1 Ultra-Bold"/>
              </a:rPr>
              <a:t>INTELIGENCIA ARTIFICIAL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E7DD"/>
        </a:solidFill>
      </p:bgPr>
    </p:bg>
    <p:spTree>
      <p:nvGrpSpPr>
        <p:cNvPr id="1" name=""/>
        <p:cNvGrpSpPr/>
        <p:nvPr/>
      </p:nvGrpSpPr>
      <p:grpSpPr>
        <a:xfrm>
          <a:off x="0" y="0"/>
          <a:ext cx="0" cy="0"/>
          <a:chOff x="0" y="0"/>
          <a:chExt cx="0" cy="0"/>
        </a:xfrm>
      </p:grpSpPr>
      <p:sp>
        <p:nvSpPr>
          <p:cNvPr name="TextBox 2" id="2"/>
          <p:cNvSpPr txBox="true"/>
          <p:nvPr/>
        </p:nvSpPr>
        <p:spPr>
          <a:xfrm rot="0">
            <a:off x="601270" y="2542749"/>
            <a:ext cx="10091539" cy="6429163"/>
          </a:xfrm>
          <a:prstGeom prst="rect">
            <a:avLst/>
          </a:prstGeom>
        </p:spPr>
        <p:txBody>
          <a:bodyPr anchor="t" rtlCol="false" tIns="0" lIns="0" bIns="0" rIns="0">
            <a:spAutoFit/>
          </a:bodyPr>
          <a:lstStyle/>
          <a:p>
            <a:pPr algn="l">
              <a:lnSpc>
                <a:spcPts val="2817"/>
              </a:lnSpc>
            </a:pPr>
            <a:r>
              <a:rPr lang="en-US" sz="2012">
                <a:solidFill>
                  <a:srgbClr val="022A3D"/>
                </a:solidFill>
                <a:latin typeface="Open Sans 2"/>
                <a:ea typeface="Open Sans 2"/>
                <a:cs typeface="Open Sans 2"/>
                <a:sym typeface="Open Sans 2"/>
              </a:rPr>
              <a:t>El primer trabajo reconocido en inteligencia artificial (IA) fue presentado en 1943 por Warren McCulloch y Walter Pitts, quienes propusieron un modelo de redes neuronales artificiales basado en estados binarios (encendido/apagado). Demostraron que su modelo era equivalente a una máquina de Turing y que cualquier función computable podía resolverse con una red neuronal. También evidenciaron que estructuras de red simples podían aprender. Sin embargo, los experimentos mostraron que el modelo binario de las neuronas no era correcto, ya que estas poseen características no lineales. A pesar de ello, McCulloch sentó las bases de la computación neuronal y las redes neuronales artificiales (ANN). John von Neumann, influenciado por este modelo, apoyó a Marvin Minsky y Dean Edmonds en la construcción de la primera computadora basada en redes neuronales en 1951. Otro investigador clave, Claude Shannon, publicó en 1950 un artículo sobre máquinas de ajedrez, donde demostró la complejidad del juego y la necesidad de heurísticas para encontrar soluciones. Finalmente, John McCarthy, considerado otro de los padres de la IA, organizó en 1956 un taller en Dartmouth College junto a Minsky y Shannon, estableciendo formalmente el campo de la inteligencia artificial. Durante las siguientes dos décadas, la IA fue dominada por los investigadores de este evento. </a:t>
            </a:r>
          </a:p>
        </p:txBody>
      </p:sp>
      <p:sp>
        <p:nvSpPr>
          <p:cNvPr name="Freeform 3" id="3"/>
          <p:cNvSpPr/>
          <p:nvPr/>
        </p:nvSpPr>
        <p:spPr>
          <a:xfrm flipH="false" flipV="false" rot="9204122">
            <a:off x="10054817" y="4009773"/>
            <a:ext cx="12887009" cy="10497055"/>
          </a:xfrm>
          <a:custGeom>
            <a:avLst/>
            <a:gdLst/>
            <a:ahLst/>
            <a:cxnLst/>
            <a:rect r="r" b="b" t="t" l="l"/>
            <a:pathLst>
              <a:path h="10497055" w="12887009">
                <a:moveTo>
                  <a:pt x="0" y="0"/>
                </a:moveTo>
                <a:lnTo>
                  <a:pt x="12887009" y="0"/>
                </a:lnTo>
                <a:lnTo>
                  <a:pt x="12887009" y="10497054"/>
                </a:lnTo>
                <a:lnTo>
                  <a:pt x="0" y="104970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300217" y="3492636"/>
            <a:ext cx="6733324" cy="3630384"/>
            <a:chOff x="0" y="0"/>
            <a:chExt cx="2100729" cy="1132643"/>
          </a:xfrm>
        </p:grpSpPr>
        <p:sp>
          <p:nvSpPr>
            <p:cNvPr name="Freeform 5" id="5"/>
            <p:cNvSpPr/>
            <p:nvPr/>
          </p:nvSpPr>
          <p:spPr>
            <a:xfrm flipH="false" flipV="false" rot="0">
              <a:off x="0" y="0"/>
              <a:ext cx="2100729" cy="1132643"/>
            </a:xfrm>
            <a:custGeom>
              <a:avLst/>
              <a:gdLst/>
              <a:ahLst/>
              <a:cxnLst/>
              <a:rect r="r" b="b" t="t" l="l"/>
              <a:pathLst>
                <a:path h="1132643" w="2100729">
                  <a:moveTo>
                    <a:pt x="0" y="0"/>
                  </a:moveTo>
                  <a:lnTo>
                    <a:pt x="2100729" y="0"/>
                  </a:lnTo>
                  <a:lnTo>
                    <a:pt x="2100729" y="1132643"/>
                  </a:lnTo>
                  <a:lnTo>
                    <a:pt x="0" y="1132643"/>
                  </a:lnTo>
                  <a:close/>
                </a:path>
              </a:pathLst>
            </a:custGeom>
            <a:blipFill>
              <a:blip r:embed="rId4"/>
              <a:stretch>
                <a:fillRect l="-179" t="0" r="-179" b="0"/>
              </a:stretch>
            </a:blipFill>
            <a:ln w="133350" cap="sq">
              <a:solidFill>
                <a:srgbClr val="B48C5D"/>
              </a:solidFill>
              <a:prstDash val="solid"/>
              <a:miter/>
            </a:ln>
          </p:spPr>
        </p:sp>
      </p:grpSp>
      <p:sp>
        <p:nvSpPr>
          <p:cNvPr name="AutoShape 6" id="6"/>
          <p:cNvSpPr/>
          <p:nvPr/>
        </p:nvSpPr>
        <p:spPr>
          <a:xfrm>
            <a:off x="12525414" y="2752299"/>
            <a:ext cx="6483182" cy="0"/>
          </a:xfrm>
          <a:prstGeom prst="line">
            <a:avLst/>
          </a:prstGeom>
          <a:ln cap="rnd" w="323850">
            <a:solidFill>
              <a:srgbClr val="B48C5D"/>
            </a:solidFill>
            <a:prstDash val="sysDot"/>
            <a:headEnd type="none" len="sm" w="sm"/>
            <a:tailEnd type="none" len="sm" w="sm"/>
          </a:ln>
        </p:spPr>
      </p:sp>
      <p:sp>
        <p:nvSpPr>
          <p:cNvPr name="TextBox 7" id="7"/>
          <p:cNvSpPr txBox="true"/>
          <p:nvPr/>
        </p:nvSpPr>
        <p:spPr>
          <a:xfrm rot="0">
            <a:off x="601270" y="601284"/>
            <a:ext cx="9702125" cy="1552686"/>
          </a:xfrm>
          <a:prstGeom prst="rect">
            <a:avLst/>
          </a:prstGeom>
        </p:spPr>
        <p:txBody>
          <a:bodyPr anchor="t" rtlCol="false" tIns="0" lIns="0" bIns="0" rIns="0">
            <a:spAutoFit/>
          </a:bodyPr>
          <a:lstStyle/>
          <a:p>
            <a:pPr algn="l">
              <a:lnSpc>
                <a:spcPts val="4096"/>
              </a:lnSpc>
            </a:pPr>
            <a:r>
              <a:rPr lang="en-US" b="true" sz="3414" spc="628">
                <a:solidFill>
                  <a:srgbClr val="022A3D"/>
                </a:solidFill>
                <a:latin typeface="Open Sans 1 Ultra-Bold"/>
                <a:ea typeface="Open Sans 1 Ultra-Bold"/>
                <a:cs typeface="Open Sans 1 Ultra-Bold"/>
                <a:sym typeface="Open Sans 1 Ultra-Bold"/>
              </a:rPr>
              <a:t>THE ‘DARK AGES’, OR THE BIRTH OF ARTIFICIAL INTELLIGENCE (1943–56)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83D60"/>
        </a:solidFill>
      </p:bgPr>
    </p:bg>
    <p:spTree>
      <p:nvGrpSpPr>
        <p:cNvPr id="1" name=""/>
        <p:cNvGrpSpPr/>
        <p:nvPr/>
      </p:nvGrpSpPr>
      <p:grpSpPr>
        <a:xfrm>
          <a:off x="0" y="0"/>
          <a:ext cx="0" cy="0"/>
          <a:chOff x="0" y="0"/>
          <a:chExt cx="0" cy="0"/>
        </a:xfrm>
      </p:grpSpPr>
      <p:sp>
        <p:nvSpPr>
          <p:cNvPr name="AutoShape 2" id="2"/>
          <p:cNvSpPr/>
          <p:nvPr/>
        </p:nvSpPr>
        <p:spPr>
          <a:xfrm>
            <a:off x="13190662" y="1028700"/>
            <a:ext cx="6483182" cy="0"/>
          </a:xfrm>
          <a:prstGeom prst="line">
            <a:avLst/>
          </a:prstGeom>
          <a:ln cap="rnd" w="323850">
            <a:solidFill>
              <a:srgbClr val="B48C5D"/>
            </a:solidFill>
            <a:prstDash val="sysDot"/>
            <a:headEnd type="none" len="sm" w="sm"/>
            <a:tailEnd type="none" len="sm" w="sm"/>
          </a:ln>
        </p:spPr>
      </p:sp>
      <p:sp>
        <p:nvSpPr>
          <p:cNvPr name="AutoShape 3" id="3"/>
          <p:cNvSpPr/>
          <p:nvPr/>
        </p:nvSpPr>
        <p:spPr>
          <a:xfrm>
            <a:off x="-1447320" y="9096375"/>
            <a:ext cx="6483182" cy="0"/>
          </a:xfrm>
          <a:prstGeom prst="line">
            <a:avLst/>
          </a:prstGeom>
          <a:ln cap="rnd" w="323850">
            <a:solidFill>
              <a:srgbClr val="B48C5D"/>
            </a:solidFill>
            <a:prstDash val="sysDot"/>
            <a:headEnd type="none" len="sm" w="sm"/>
            <a:tailEnd type="none" len="sm" w="sm"/>
          </a:ln>
        </p:spPr>
      </p:sp>
      <p:sp>
        <p:nvSpPr>
          <p:cNvPr name="TextBox 4" id="4"/>
          <p:cNvSpPr txBox="true"/>
          <p:nvPr/>
        </p:nvSpPr>
        <p:spPr>
          <a:xfrm rot="0">
            <a:off x="663253" y="648068"/>
            <a:ext cx="9346692" cy="1782703"/>
          </a:xfrm>
          <a:prstGeom prst="rect">
            <a:avLst/>
          </a:prstGeom>
        </p:spPr>
        <p:txBody>
          <a:bodyPr anchor="t" rtlCol="false" tIns="0" lIns="0" bIns="0" rIns="0">
            <a:spAutoFit/>
          </a:bodyPr>
          <a:lstStyle/>
          <a:p>
            <a:pPr algn="ctr">
              <a:lnSpc>
                <a:spcPts val="3486"/>
              </a:lnSpc>
            </a:pPr>
            <a:r>
              <a:rPr lang="en-US" b="true" sz="3631" spc="962">
                <a:solidFill>
                  <a:srgbClr val="FAE9FF"/>
                </a:solidFill>
                <a:latin typeface="Open Sans 1 Bold"/>
                <a:ea typeface="Open Sans 1 Bold"/>
                <a:cs typeface="Open Sans 1 Bold"/>
                <a:sym typeface="Open Sans 1 Bold"/>
              </a:rPr>
              <a:t>THE RISE OF ARTIFICIAL INTELLIGENCE, OR THE ERA OF GREAT EXPECTATIONS (1956–LATE 1960S)</a:t>
            </a:r>
          </a:p>
        </p:txBody>
      </p:sp>
      <p:sp>
        <p:nvSpPr>
          <p:cNvPr name="TextBox 5" id="5"/>
          <p:cNvSpPr txBox="true"/>
          <p:nvPr/>
        </p:nvSpPr>
        <p:spPr>
          <a:xfrm rot="0">
            <a:off x="663253" y="2920120"/>
            <a:ext cx="9895440" cy="4732808"/>
          </a:xfrm>
          <a:prstGeom prst="rect">
            <a:avLst/>
          </a:prstGeom>
        </p:spPr>
        <p:txBody>
          <a:bodyPr anchor="t" rtlCol="false" tIns="0" lIns="0" bIns="0" rIns="0">
            <a:spAutoFit/>
          </a:bodyPr>
          <a:lstStyle/>
          <a:p>
            <a:pPr algn="l">
              <a:lnSpc>
                <a:spcPts val="2878"/>
              </a:lnSpc>
            </a:pPr>
            <a:r>
              <a:rPr lang="en-US" sz="2055">
                <a:solidFill>
                  <a:srgbClr val="FFFFFF"/>
                </a:solidFill>
                <a:latin typeface="Open Sans 2"/>
                <a:ea typeface="Open Sans 2"/>
                <a:cs typeface="Open Sans 2"/>
                <a:sym typeface="Open Sans 2"/>
              </a:rPr>
              <a:t>Durante este período, se mejoraron los métodos de aprendizaje. Frank Rosenblatt demostró el teorema de convergencia del perceptrón, mostrando que su algoritmo podía ajustar la fuerza de conexión de un perceptrón (Rosenblatt, 1962). Uno de los proyectos más ambiciosos fue el General Problem Solver (GPS), desarrollado por Allen Newell y Herbert Simon en la Universidad Carnegie Mellon. Este programa buscaba simular los métodos humanos de resolución de problemas, separando la técnica de solución de problemas de los datos. GPS utilizaba el análisis means-ends, definiendo problemas en términos de estados y aplicando operadores para reducir la diferencia entre el estado actual y el objetivo. Sin embargo, GPS no logró resolver problemas complejos debido a su dependencia de la lógica formal, lo que generaba un número infinito de operadores posibles y lo volvía ineficiente. Además, su alto consumo de recursos computacionales llevó a su abandono.</a:t>
            </a:r>
          </a:p>
        </p:txBody>
      </p:sp>
      <p:grpSp>
        <p:nvGrpSpPr>
          <p:cNvPr name="Group 6" id="6"/>
          <p:cNvGrpSpPr/>
          <p:nvPr/>
        </p:nvGrpSpPr>
        <p:grpSpPr>
          <a:xfrm rot="0">
            <a:off x="11196369" y="2958220"/>
            <a:ext cx="6733324" cy="5398972"/>
            <a:chOff x="0" y="0"/>
            <a:chExt cx="2100729" cy="1684425"/>
          </a:xfrm>
        </p:grpSpPr>
        <p:sp>
          <p:nvSpPr>
            <p:cNvPr name="Freeform 7" id="7"/>
            <p:cNvSpPr/>
            <p:nvPr/>
          </p:nvSpPr>
          <p:spPr>
            <a:xfrm flipH="false" flipV="false" rot="0">
              <a:off x="0" y="0"/>
              <a:ext cx="2100729" cy="1684425"/>
            </a:xfrm>
            <a:custGeom>
              <a:avLst/>
              <a:gdLst/>
              <a:ahLst/>
              <a:cxnLst/>
              <a:rect r="r" b="b" t="t" l="l"/>
              <a:pathLst>
                <a:path h="1684425" w="2100729">
                  <a:moveTo>
                    <a:pt x="0" y="0"/>
                  </a:moveTo>
                  <a:lnTo>
                    <a:pt x="2100729" y="0"/>
                  </a:lnTo>
                  <a:lnTo>
                    <a:pt x="2100729" y="1684425"/>
                  </a:lnTo>
                  <a:lnTo>
                    <a:pt x="0" y="1684425"/>
                  </a:lnTo>
                  <a:close/>
                </a:path>
              </a:pathLst>
            </a:custGeom>
            <a:blipFill>
              <a:blip r:embed="rId2"/>
              <a:stretch>
                <a:fillRect l="-2636" t="0" r="-2636" b="0"/>
              </a:stretch>
            </a:blipFill>
            <a:ln w="133350" cap="sq">
              <a:solidFill>
                <a:srgbClr val="FDFDFD"/>
              </a:solidFill>
              <a:prstDash val="solid"/>
              <a:miter/>
            </a:ln>
          </p:spPr>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F1E7DD"/>
        </a:solidFill>
      </p:bgPr>
    </p:bg>
    <p:spTree>
      <p:nvGrpSpPr>
        <p:cNvPr id="1" name=""/>
        <p:cNvGrpSpPr/>
        <p:nvPr/>
      </p:nvGrpSpPr>
      <p:grpSpPr>
        <a:xfrm>
          <a:off x="0" y="0"/>
          <a:ext cx="0" cy="0"/>
          <a:chOff x="0" y="0"/>
          <a:chExt cx="0" cy="0"/>
        </a:xfrm>
      </p:grpSpPr>
      <p:sp>
        <p:nvSpPr>
          <p:cNvPr name="TextBox 2" id="2"/>
          <p:cNvSpPr txBox="true"/>
          <p:nvPr/>
        </p:nvSpPr>
        <p:spPr>
          <a:xfrm rot="0">
            <a:off x="4582757" y="1047750"/>
            <a:ext cx="9122486" cy="1476159"/>
          </a:xfrm>
          <a:prstGeom prst="rect">
            <a:avLst/>
          </a:prstGeom>
        </p:spPr>
        <p:txBody>
          <a:bodyPr anchor="t" rtlCol="false" tIns="0" lIns="0" bIns="0" rIns="0">
            <a:spAutoFit/>
          </a:bodyPr>
          <a:lstStyle/>
          <a:p>
            <a:pPr algn="ctr">
              <a:lnSpc>
                <a:spcPts val="3857"/>
              </a:lnSpc>
            </a:pPr>
            <a:r>
              <a:rPr lang="en-US" b="true" sz="3413" spc="515">
                <a:solidFill>
                  <a:srgbClr val="022A3D"/>
                </a:solidFill>
                <a:latin typeface="Open Sans 1 Bold"/>
                <a:ea typeface="Open Sans 1 Bold"/>
                <a:cs typeface="Open Sans 1 Bold"/>
                <a:sym typeface="Open Sans 1 Bold"/>
              </a:rPr>
              <a:t>UNFULFILLED PROMISES, OR THE IMPACT OF REALITY (LATE 1960S–EARLY 1970S)</a:t>
            </a:r>
          </a:p>
        </p:txBody>
      </p:sp>
      <p:sp>
        <p:nvSpPr>
          <p:cNvPr name="TextBox 3" id="3"/>
          <p:cNvSpPr txBox="true"/>
          <p:nvPr/>
        </p:nvSpPr>
        <p:spPr>
          <a:xfrm rot="0">
            <a:off x="1022974" y="3201771"/>
            <a:ext cx="16242051" cy="5233283"/>
          </a:xfrm>
          <a:prstGeom prst="rect">
            <a:avLst/>
          </a:prstGeom>
        </p:spPr>
        <p:txBody>
          <a:bodyPr anchor="t" rtlCol="false" tIns="0" lIns="0" bIns="0" rIns="0">
            <a:spAutoFit/>
          </a:bodyPr>
          <a:lstStyle/>
          <a:p>
            <a:pPr algn="l">
              <a:lnSpc>
                <a:spcPts val="2433"/>
              </a:lnSpc>
            </a:pPr>
            <a:r>
              <a:rPr lang="en-US" sz="1738">
                <a:solidFill>
                  <a:srgbClr val="022A3D"/>
                </a:solidFill>
                <a:latin typeface="Open Sans 2"/>
                <a:ea typeface="Open Sans 2"/>
                <a:cs typeface="Open Sans 2"/>
                <a:sym typeface="Open Sans 2"/>
              </a:rPr>
              <a:t>En 1965, Lotfi Zadeh, profesor de la Universidad de California en Berkeley, publicó su artículo Fuzzy Sets, sentando las bases de la teoría de conjuntos difusos. Dos décadas después, esta teoría se aplicaría en el desarrollo de máquinas y sistemas inteligentes basados en lógica difusa. Para 1970, la euforia por la inteligencia artificial (IA) había desaparecido, y muchos proyectos financiados por el gobierno fueron cancelados. La IA seguía siendo un campo académico con pocas aplicaciones prácticas, salvo en juegos. Las principales dificultades que enfrentó la IA en esta época fueron: </a:t>
            </a:r>
          </a:p>
          <a:p>
            <a:pPr algn="l">
              <a:lnSpc>
                <a:spcPts val="2433"/>
              </a:lnSpc>
            </a:pPr>
          </a:p>
          <a:p>
            <a:pPr algn="l">
              <a:lnSpc>
                <a:spcPts val="2433"/>
              </a:lnSpc>
            </a:pPr>
            <a:r>
              <a:rPr lang="en-US" sz="1738">
                <a:solidFill>
                  <a:srgbClr val="022A3D"/>
                </a:solidFill>
                <a:latin typeface="Open Sans 2"/>
                <a:ea typeface="Open Sans 2"/>
                <a:cs typeface="Open Sans 2"/>
                <a:sym typeface="Open Sans 2"/>
              </a:rPr>
              <a:t>     • Falta de conocimiento específico: Los primeros programas aplicaban estrategias de búsqueda genéricas en lugar de utilizar conocimiento del dominio, lo que los volvía ineficientes en problemas complejos. La teoría de la NP-completitud, desarrollada en los años 70, demostró que muchos problemas no podían resolverse fácilmente, incluso con computadoras más rápidas.</a:t>
            </a:r>
          </a:p>
          <a:p>
            <a:pPr algn="l">
              <a:lnSpc>
                <a:spcPts val="2433"/>
              </a:lnSpc>
            </a:pPr>
          </a:p>
          <a:p>
            <a:pPr algn="l">
              <a:lnSpc>
                <a:spcPts val="2433"/>
              </a:lnSpc>
            </a:pPr>
            <a:r>
              <a:rPr lang="en-US" sz="1738">
                <a:solidFill>
                  <a:srgbClr val="022A3D"/>
                </a:solidFill>
                <a:latin typeface="Open Sans 2"/>
                <a:ea typeface="Open Sans 2"/>
                <a:cs typeface="Open Sans 2"/>
                <a:sym typeface="Open Sans 2"/>
              </a:rPr>
              <a:t>    • Problemas demasiado amplios y difíciles: Un ejemplo fue la traducción automática. Tras el lanzamiento del Sputnik en 1957, EE. UU. financió la traducción de textos científicos rusos, pero pronto se descubrió que la mera sustitución de palabras no era suficiente, ya que la traducción requiere comprensión del contexto. En 1966, el gobierno canceló estos proyectos. </a:t>
            </a:r>
          </a:p>
          <a:p>
            <a:pPr algn="l">
              <a:lnSpc>
                <a:spcPts val="2433"/>
              </a:lnSpc>
            </a:pPr>
          </a:p>
          <a:p>
            <a:pPr algn="l">
              <a:lnSpc>
                <a:spcPts val="2433"/>
              </a:lnSpc>
            </a:pPr>
            <a:r>
              <a:rPr lang="en-US" sz="1738">
                <a:solidFill>
                  <a:srgbClr val="022A3D"/>
                </a:solidFill>
                <a:latin typeface="Open Sans 2"/>
                <a:ea typeface="Open Sans 2"/>
                <a:cs typeface="Open Sans 2"/>
                <a:sym typeface="Open Sans 2"/>
              </a:rPr>
              <a:t>    • Falta de apoyo gubernamental: En 1971, el gobierno británico también suspendió su apoyo a la IA. Un informe de Sir James Lighthill concluyó que la investigación en IA no había producido resultados significativos, cuestionando la necesidad de una ciencia independiente para este campo. </a:t>
            </a:r>
          </a:p>
          <a:p>
            <a:pPr algn="l">
              <a:lnSpc>
                <a:spcPts val="2433"/>
              </a:lnSpc>
            </a:pPr>
          </a:p>
          <a:p>
            <a:pPr algn="l">
              <a:lnSpc>
                <a:spcPts val="2433"/>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83D60"/>
        </a:solidFill>
      </p:bgPr>
    </p:bg>
    <p:spTree>
      <p:nvGrpSpPr>
        <p:cNvPr id="1" name=""/>
        <p:cNvGrpSpPr/>
        <p:nvPr/>
      </p:nvGrpSpPr>
      <p:grpSpPr>
        <a:xfrm>
          <a:off x="0" y="0"/>
          <a:ext cx="0" cy="0"/>
          <a:chOff x="0" y="0"/>
          <a:chExt cx="0" cy="0"/>
        </a:xfrm>
      </p:grpSpPr>
      <p:sp>
        <p:nvSpPr>
          <p:cNvPr name="TextBox 2" id="2"/>
          <p:cNvSpPr txBox="true"/>
          <p:nvPr/>
        </p:nvSpPr>
        <p:spPr>
          <a:xfrm rot="0">
            <a:off x="1629220" y="794098"/>
            <a:ext cx="15029559" cy="1343269"/>
          </a:xfrm>
          <a:prstGeom prst="rect">
            <a:avLst/>
          </a:prstGeom>
        </p:spPr>
        <p:txBody>
          <a:bodyPr anchor="t" rtlCol="false" tIns="0" lIns="0" bIns="0" rIns="0">
            <a:spAutoFit/>
          </a:bodyPr>
          <a:lstStyle/>
          <a:p>
            <a:pPr algn="ctr">
              <a:lnSpc>
                <a:spcPts val="3486"/>
              </a:lnSpc>
            </a:pPr>
            <a:r>
              <a:rPr lang="en-US" b="true" sz="3631" spc="962">
                <a:solidFill>
                  <a:srgbClr val="FAE9FF"/>
                </a:solidFill>
                <a:latin typeface="Open Sans 1 Bold"/>
                <a:ea typeface="Open Sans 1 Bold"/>
                <a:cs typeface="Open Sans 1 Bold"/>
                <a:sym typeface="Open Sans 1 Bold"/>
              </a:rPr>
              <a:t>THE TECHNOLOGY OF EXPERT SYSTEMS, OR THE KEY TO SUCCESS (EARLY 1970S–MID-1980S)</a:t>
            </a:r>
          </a:p>
        </p:txBody>
      </p:sp>
      <p:sp>
        <p:nvSpPr>
          <p:cNvPr name="TextBox 3" id="3"/>
          <p:cNvSpPr txBox="true"/>
          <p:nvPr/>
        </p:nvSpPr>
        <p:spPr>
          <a:xfrm rot="0">
            <a:off x="594412" y="2632422"/>
            <a:ext cx="17099176" cy="6556468"/>
          </a:xfrm>
          <a:prstGeom prst="rect">
            <a:avLst/>
          </a:prstGeom>
        </p:spPr>
        <p:txBody>
          <a:bodyPr anchor="t" rtlCol="false" tIns="0" lIns="0" bIns="0" rIns="0">
            <a:spAutoFit/>
          </a:bodyPr>
          <a:lstStyle/>
          <a:p>
            <a:pPr algn="l">
              <a:lnSpc>
                <a:spcPts val="2350"/>
              </a:lnSpc>
            </a:pPr>
            <a:r>
              <a:rPr lang="en-US" sz="1679">
                <a:solidFill>
                  <a:srgbClr val="FFFFFF"/>
                </a:solidFill>
                <a:latin typeface="Open Sans 2"/>
                <a:ea typeface="Open Sans 2"/>
                <a:cs typeface="Open Sans 2"/>
                <a:sym typeface="Open Sans 2"/>
              </a:rPr>
              <a:t>Un equipo conformado por Edward Feigenbaum, Bruce Buchanan y Joshua Lederberg desarrolló DENDRAL, un sistema que marcó un cambio de paradigma en la inteligencia artificial (IA). Importancia de DENDRAL</a:t>
            </a:r>
          </a:p>
          <a:p>
            <a:pPr algn="l">
              <a:lnSpc>
                <a:spcPts val="2350"/>
              </a:lnSpc>
            </a:pPr>
          </a:p>
          <a:p>
            <a:pPr algn="l">
              <a:lnSpc>
                <a:spcPts val="2350"/>
              </a:lnSpc>
            </a:pPr>
            <a:r>
              <a:rPr lang="en-US" sz="1679">
                <a:solidFill>
                  <a:srgbClr val="FFFFFF"/>
                </a:solidFill>
                <a:latin typeface="Open Sans 2"/>
                <a:ea typeface="Open Sans 2"/>
                <a:cs typeface="Open Sans 2"/>
                <a:sym typeface="Open Sans 2"/>
              </a:rPr>
              <a:t> • Introdujo técnicas específicas y especializadas, dejando atrás los métodos débiles de propósito general. </a:t>
            </a:r>
          </a:p>
          <a:p>
            <a:pPr algn="l">
              <a:lnSpc>
                <a:spcPts val="2350"/>
              </a:lnSpc>
            </a:pPr>
          </a:p>
          <a:p>
            <a:pPr algn="l">
              <a:lnSpc>
                <a:spcPts val="2350"/>
              </a:lnSpc>
            </a:pPr>
            <a:r>
              <a:rPr lang="en-US" sz="1679">
                <a:solidFill>
                  <a:srgbClr val="FFFFFF"/>
                </a:solidFill>
                <a:latin typeface="Open Sans 2"/>
                <a:ea typeface="Open Sans 2"/>
                <a:cs typeface="Open Sans 2"/>
                <a:sym typeface="Open Sans 2"/>
              </a:rPr>
              <a:t>• Su objetivo era igualar el desempeño de un químico experto, utilizando reglas heurísticas obtenidas de especialistas humanos. </a:t>
            </a:r>
          </a:p>
          <a:p>
            <a:pPr algn="l">
              <a:lnSpc>
                <a:spcPts val="2350"/>
              </a:lnSpc>
            </a:pPr>
          </a:p>
          <a:p>
            <a:pPr algn="l">
              <a:lnSpc>
                <a:spcPts val="2350"/>
              </a:lnSpc>
            </a:pPr>
            <a:r>
              <a:rPr lang="en-US" sz="1679">
                <a:solidFill>
                  <a:srgbClr val="FFFFFF"/>
                </a:solidFill>
                <a:latin typeface="Open Sans 2"/>
                <a:ea typeface="Open Sans 2"/>
                <a:cs typeface="Open Sans 2"/>
                <a:sym typeface="Open Sans 2"/>
              </a:rPr>
              <a:t>• Dio origen a la metodología de los sistemas expertos, conocida como "ingeniería del conocimiento". </a:t>
            </a:r>
          </a:p>
          <a:p>
            <a:pPr algn="l">
              <a:lnSpc>
                <a:spcPts val="2350"/>
              </a:lnSpc>
            </a:pPr>
          </a:p>
          <a:p>
            <a:pPr algn="l">
              <a:lnSpc>
                <a:spcPts val="2350"/>
              </a:lnSpc>
            </a:pPr>
            <a:r>
              <a:rPr lang="en-US" sz="1679">
                <a:solidFill>
                  <a:srgbClr val="FFFFFF"/>
                </a:solidFill>
                <a:latin typeface="Open Sans 2"/>
                <a:ea typeface="Open Sans 2"/>
                <a:cs typeface="Open Sans 2"/>
                <a:sym typeface="Open Sans 2"/>
              </a:rPr>
              <a:t>DENDRAL se convirtió en una herramienta útil para químicos y llegó a comercializarse en EE. UU. </a:t>
            </a:r>
          </a:p>
          <a:p>
            <a:pPr algn="l">
              <a:lnSpc>
                <a:spcPts val="2350"/>
              </a:lnSpc>
            </a:pPr>
          </a:p>
          <a:p>
            <a:pPr algn="l">
              <a:lnSpc>
                <a:spcPts val="2350"/>
              </a:lnSpc>
            </a:pPr>
            <a:r>
              <a:rPr lang="en-US" sz="1679">
                <a:solidFill>
                  <a:srgbClr val="FFFFFF"/>
                </a:solidFill>
                <a:latin typeface="Open Sans 2"/>
                <a:ea typeface="Open Sans 2"/>
                <a:cs typeface="Open Sans 2"/>
                <a:sym typeface="Open Sans 2"/>
              </a:rPr>
              <a:t>El proyecto MYCIN </a:t>
            </a:r>
          </a:p>
          <a:p>
            <a:pPr algn="l">
              <a:lnSpc>
                <a:spcPts val="2350"/>
              </a:lnSpc>
            </a:pPr>
            <a:r>
              <a:rPr lang="en-US" sz="1679">
                <a:solidFill>
                  <a:srgbClr val="FFFFFF"/>
                </a:solidFill>
                <a:latin typeface="Open Sans 2"/>
                <a:ea typeface="Open Sans 2"/>
                <a:cs typeface="Open Sans 2"/>
                <a:sym typeface="Open Sans 2"/>
              </a:rPr>
              <a:t>Desarrollado en Stanford desde 1972, MYCIN fue un sistema experto basado en reglas para el diagnóstico de enfermedades infecciosas de la sangre. También proporcionaba asesoramiento terapéutico a los médicos de manera eficiente. </a:t>
            </a:r>
          </a:p>
          <a:p>
            <a:pPr algn="l">
              <a:lnSpc>
                <a:spcPts val="2350"/>
              </a:lnSpc>
            </a:pPr>
          </a:p>
          <a:p>
            <a:pPr algn="l">
              <a:lnSpc>
                <a:spcPts val="2350"/>
              </a:lnSpc>
            </a:pPr>
            <a:r>
              <a:rPr lang="en-US" sz="1679">
                <a:solidFill>
                  <a:srgbClr val="FFFFFF"/>
                </a:solidFill>
                <a:latin typeface="Open Sans 2"/>
                <a:ea typeface="Open Sans 2"/>
                <a:cs typeface="Open Sans 2"/>
                <a:sym typeface="Open Sans 2"/>
              </a:rPr>
              <a:t>PROSPECTOR: Exploración de minerales </a:t>
            </a:r>
          </a:p>
          <a:p>
            <a:pPr algn="l">
              <a:lnSpc>
                <a:spcPts val="2350"/>
              </a:lnSpc>
            </a:pPr>
            <a:r>
              <a:rPr lang="en-US" sz="1679">
                <a:solidFill>
                  <a:srgbClr val="FFFFFF"/>
                </a:solidFill>
                <a:latin typeface="Open Sans 2"/>
                <a:ea typeface="Open Sans 2"/>
                <a:cs typeface="Open Sans 2"/>
                <a:sym typeface="Open Sans 2"/>
              </a:rPr>
              <a:t>Entre 1974 y 1983, en el Instituto de Investigación de Stanford, se creó PROSPECTOR, un sistema basado en reglas y redes semánticas que utilizaba conocimientos de expertos en geología para evaluar posibles yacimientos minerales. </a:t>
            </a:r>
          </a:p>
          <a:p>
            <a:pPr algn="l">
              <a:lnSpc>
                <a:spcPts val="2350"/>
              </a:lnSpc>
            </a:pPr>
          </a:p>
          <a:p>
            <a:pPr algn="l">
              <a:lnSpc>
                <a:spcPts val="2350"/>
              </a:lnSpc>
            </a:pPr>
            <a:r>
              <a:rPr lang="en-US" sz="1679">
                <a:solidFill>
                  <a:srgbClr val="FFFFFF"/>
                </a:solidFill>
                <a:latin typeface="Open Sans 2"/>
                <a:ea typeface="Open Sans 2"/>
                <a:cs typeface="Open Sans 2"/>
                <a:sym typeface="Open Sans 2"/>
              </a:rPr>
              <a:t>Auge y limitaciones de los sistemas expertos </a:t>
            </a:r>
          </a:p>
          <a:p>
            <a:pPr algn="l">
              <a:lnSpc>
                <a:spcPts val="2350"/>
              </a:lnSpc>
            </a:pPr>
            <a:r>
              <a:rPr lang="en-US" sz="1679">
                <a:solidFill>
                  <a:srgbClr val="FFFFFF"/>
                </a:solidFill>
                <a:latin typeface="Open Sans 2"/>
                <a:ea typeface="Open Sans 2"/>
                <a:cs typeface="Open Sans 2"/>
                <a:sym typeface="Open Sans 2"/>
              </a:rPr>
              <a:t>Para finales de los años 70, los sistemas expertos demostraron el potencial comercial de la IA, pero presentaban limitaciones: </a:t>
            </a:r>
          </a:p>
          <a:p>
            <a:pPr algn="l">
              <a:lnSpc>
                <a:spcPts val="235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7DD"/>
        </a:solidFill>
      </p:bgPr>
    </p:bg>
    <p:spTree>
      <p:nvGrpSpPr>
        <p:cNvPr id="1" name=""/>
        <p:cNvGrpSpPr/>
        <p:nvPr/>
      </p:nvGrpSpPr>
      <p:grpSpPr>
        <a:xfrm>
          <a:off x="0" y="0"/>
          <a:ext cx="0" cy="0"/>
          <a:chOff x="0" y="0"/>
          <a:chExt cx="0" cy="0"/>
        </a:xfrm>
      </p:grpSpPr>
      <p:sp>
        <p:nvSpPr>
          <p:cNvPr name="Freeform 2" id="2"/>
          <p:cNvSpPr/>
          <p:nvPr/>
        </p:nvSpPr>
        <p:spPr>
          <a:xfrm flipH="false" flipV="false" rot="7480640">
            <a:off x="11949649" y="5592009"/>
            <a:ext cx="14216762" cy="11580199"/>
          </a:xfrm>
          <a:custGeom>
            <a:avLst/>
            <a:gdLst/>
            <a:ahLst/>
            <a:cxnLst/>
            <a:rect r="r" b="b" t="t" l="l"/>
            <a:pathLst>
              <a:path h="11580199" w="14216762">
                <a:moveTo>
                  <a:pt x="0" y="0"/>
                </a:moveTo>
                <a:lnTo>
                  <a:pt x="14216762" y="0"/>
                </a:lnTo>
                <a:lnTo>
                  <a:pt x="14216762" y="11580199"/>
                </a:lnTo>
                <a:lnTo>
                  <a:pt x="0" y="11580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666563" y="2242093"/>
            <a:ext cx="6483182" cy="0"/>
          </a:xfrm>
          <a:prstGeom prst="line">
            <a:avLst/>
          </a:prstGeom>
          <a:ln cap="rnd" w="323850">
            <a:solidFill>
              <a:srgbClr val="B48C5D"/>
            </a:solidFill>
            <a:prstDash val="sysDot"/>
            <a:headEnd type="none" len="sm" w="sm"/>
            <a:tailEnd type="none" len="sm" w="sm"/>
          </a:ln>
        </p:spPr>
      </p:sp>
      <p:sp>
        <p:nvSpPr>
          <p:cNvPr name="TextBox 4" id="4"/>
          <p:cNvSpPr txBox="true"/>
          <p:nvPr/>
        </p:nvSpPr>
        <p:spPr>
          <a:xfrm rot="0">
            <a:off x="666563" y="2843550"/>
            <a:ext cx="12999359" cy="6947345"/>
          </a:xfrm>
          <a:prstGeom prst="rect">
            <a:avLst/>
          </a:prstGeom>
        </p:spPr>
        <p:txBody>
          <a:bodyPr anchor="t" rtlCol="false" tIns="0" lIns="0" bIns="0" rIns="0">
            <a:spAutoFit/>
          </a:bodyPr>
          <a:lstStyle/>
          <a:p>
            <a:pPr algn="l">
              <a:lnSpc>
                <a:spcPts val="2386"/>
              </a:lnSpc>
            </a:pPr>
            <a:r>
              <a:rPr lang="en-US" sz="1704">
                <a:solidFill>
                  <a:srgbClr val="022A3D"/>
                </a:solidFill>
                <a:latin typeface="Open Sans 2"/>
                <a:ea typeface="Open Sans 2"/>
                <a:cs typeface="Open Sans 2"/>
                <a:sym typeface="Open Sans 2"/>
              </a:rPr>
              <a:t>El retraso en el desarrollo de redes neuronales artificiales se debió a la falta de computadoras suficientemente potentes para modelarlas y experimentarlas. Sin embargo, en los años 80, la necesidad de procesar información de manera similar al cerebro, junto con avances en tecnología computacional y neurociencia, llevó a un resurgimiento de las redes neuronales.</a:t>
            </a:r>
          </a:p>
          <a:p>
            <a:pPr algn="l">
              <a:lnSpc>
                <a:spcPts val="2386"/>
              </a:lnSpc>
            </a:pPr>
          </a:p>
          <a:p>
            <a:pPr algn="l">
              <a:lnSpc>
                <a:spcPts val="2386"/>
              </a:lnSpc>
            </a:pPr>
            <a:r>
              <a:rPr lang="en-US" sz="1704">
                <a:solidFill>
                  <a:srgbClr val="022A3D"/>
                </a:solidFill>
                <a:latin typeface="Open Sans 2"/>
                <a:ea typeface="Open Sans 2"/>
                <a:cs typeface="Open Sans 2"/>
                <a:sym typeface="Open Sans 2"/>
              </a:rPr>
              <a:t>Contribuciones clave en teoría y diseño:</a:t>
            </a:r>
          </a:p>
          <a:p>
            <a:pPr algn="l">
              <a:lnSpc>
                <a:spcPts val="2386"/>
              </a:lnSpc>
            </a:pPr>
          </a:p>
          <a:p>
            <a:pPr algn="l">
              <a:lnSpc>
                <a:spcPts val="2386"/>
              </a:lnSpc>
            </a:pPr>
            <a:r>
              <a:rPr lang="en-US" sz="1704">
                <a:solidFill>
                  <a:srgbClr val="022A3D"/>
                </a:solidFill>
                <a:latin typeface="Open Sans 2"/>
                <a:ea typeface="Open Sans 2"/>
                <a:cs typeface="Open Sans 2"/>
                <a:sym typeface="Open Sans 2"/>
              </a:rPr>
              <a:t>Grossberg (1980)</a:t>
            </a:r>
          </a:p>
          <a:p>
            <a:pPr algn="l">
              <a:lnSpc>
                <a:spcPts val="2386"/>
              </a:lnSpc>
            </a:pPr>
            <a:r>
              <a:rPr lang="en-US" sz="1704">
                <a:solidFill>
                  <a:srgbClr val="022A3D"/>
                </a:solidFill>
                <a:latin typeface="Open Sans 2"/>
                <a:ea typeface="Open Sans 2"/>
                <a:cs typeface="Open Sans 2"/>
                <a:sym typeface="Open Sans 2"/>
              </a:rPr>
              <a:t>estableció la teoría de la resonancia adaptativa, base para una nueva clase de redes neuronales.</a:t>
            </a:r>
          </a:p>
          <a:p>
            <a:pPr algn="l">
              <a:lnSpc>
                <a:spcPts val="2386"/>
              </a:lnSpc>
            </a:pPr>
          </a:p>
          <a:p>
            <a:pPr algn="l">
              <a:lnSpc>
                <a:spcPts val="2386"/>
              </a:lnSpc>
            </a:pPr>
            <a:r>
              <a:rPr lang="en-US" sz="1704">
                <a:solidFill>
                  <a:srgbClr val="022A3D"/>
                </a:solidFill>
                <a:latin typeface="Open Sans 2"/>
                <a:ea typeface="Open Sans 2"/>
                <a:cs typeface="Open Sans 2"/>
                <a:sym typeface="Open Sans 2"/>
              </a:rPr>
              <a:t>Hopfield (1982) </a:t>
            </a:r>
          </a:p>
          <a:p>
            <a:pPr algn="l">
              <a:lnSpc>
                <a:spcPts val="2386"/>
              </a:lnSpc>
            </a:pPr>
            <a:r>
              <a:rPr lang="en-US" sz="1704">
                <a:solidFill>
                  <a:srgbClr val="022A3D"/>
                </a:solidFill>
                <a:latin typeface="Open Sans 2"/>
                <a:ea typeface="Open Sans 2"/>
                <a:cs typeface="Open Sans 2"/>
                <a:sym typeface="Open Sans 2"/>
              </a:rPr>
              <a:t>introdujo las redes neuronales con retroalimentación, conocidas como redes de Hopfield.  </a:t>
            </a:r>
          </a:p>
          <a:p>
            <a:pPr algn="l">
              <a:lnSpc>
                <a:spcPts val="2386"/>
              </a:lnSpc>
            </a:pPr>
          </a:p>
          <a:p>
            <a:pPr algn="l">
              <a:lnSpc>
                <a:spcPts val="2386"/>
              </a:lnSpc>
            </a:pPr>
            <a:r>
              <a:rPr lang="en-US" sz="1704">
                <a:solidFill>
                  <a:srgbClr val="022A3D"/>
                </a:solidFill>
                <a:latin typeface="Open Sans 2"/>
                <a:ea typeface="Open Sans 2"/>
                <a:cs typeface="Open Sans 2"/>
                <a:sym typeface="Open Sans 2"/>
              </a:rPr>
              <a:t>Kohonen (1982) </a:t>
            </a:r>
          </a:p>
          <a:p>
            <a:pPr algn="l">
              <a:lnSpc>
                <a:spcPts val="2386"/>
              </a:lnSpc>
            </a:pPr>
            <a:r>
              <a:rPr lang="en-US" sz="1704">
                <a:solidFill>
                  <a:srgbClr val="022A3D"/>
                </a:solidFill>
                <a:latin typeface="Open Sans 2"/>
                <a:ea typeface="Open Sans 2"/>
                <a:cs typeface="Open Sans 2"/>
                <a:sym typeface="Open Sans 2"/>
              </a:rPr>
              <a:t>publicó su trabajo sobre mapas autoorganizados.</a:t>
            </a:r>
          </a:p>
          <a:p>
            <a:pPr algn="l">
              <a:lnSpc>
                <a:spcPts val="2386"/>
              </a:lnSpc>
            </a:pPr>
          </a:p>
          <a:p>
            <a:pPr algn="l">
              <a:lnSpc>
                <a:spcPts val="2386"/>
              </a:lnSpc>
            </a:pPr>
            <a:r>
              <a:rPr lang="en-US" sz="1704">
                <a:solidFill>
                  <a:srgbClr val="022A3D"/>
                </a:solidFill>
                <a:latin typeface="Open Sans 2"/>
                <a:ea typeface="Open Sans 2"/>
                <a:cs typeface="Open Sans 2"/>
                <a:sym typeface="Open Sans 2"/>
              </a:rPr>
              <a:t>Barto, Sutton y Anderson (1983) </a:t>
            </a:r>
          </a:p>
          <a:p>
            <a:pPr algn="l">
              <a:lnSpc>
                <a:spcPts val="2386"/>
              </a:lnSpc>
            </a:pPr>
            <a:r>
              <a:rPr lang="en-US" sz="1704">
                <a:solidFill>
                  <a:srgbClr val="022A3D"/>
                </a:solidFill>
                <a:latin typeface="Open Sans 2"/>
                <a:ea typeface="Open Sans 2"/>
                <a:cs typeface="Open Sans 2"/>
                <a:sym typeface="Open Sans 2"/>
              </a:rPr>
              <a:t>desarrollaron el aprendizaje por refuerzo y su aplicación en control. </a:t>
            </a:r>
          </a:p>
          <a:p>
            <a:pPr algn="l">
              <a:lnSpc>
                <a:spcPts val="2386"/>
              </a:lnSpc>
            </a:pPr>
          </a:p>
          <a:p>
            <a:pPr algn="l">
              <a:lnSpc>
                <a:spcPts val="2386"/>
              </a:lnSpc>
            </a:pPr>
            <a:r>
              <a:rPr lang="en-US" sz="1704">
                <a:solidFill>
                  <a:srgbClr val="022A3D"/>
                </a:solidFill>
                <a:latin typeface="Open Sans 2"/>
                <a:ea typeface="Open Sans 2"/>
                <a:cs typeface="Open Sans 2"/>
                <a:sym typeface="Open Sans 2"/>
              </a:rPr>
              <a:t>El algoritmo de retropropagación, originalmente propuesto por Bryson y Ho en 1969, fue redescubierto en 1986 por Rumelhart y McClelland en su libro Parallel Distributed Processing. Casi al mismo tiempo, Parker (1987) y LeCun (1988) también lo redescubrieron, convirtiéndolo en la técnica más popular para entrenar perceptrones multicapa. En 1988, Broomhead y Lowe desarrollaron un procedimiento para diseñar redes de alimentación hacia adelante con funciones de base radial, una alternativa a los perceptrones multicapa.</a:t>
            </a:r>
          </a:p>
        </p:txBody>
      </p:sp>
      <p:sp>
        <p:nvSpPr>
          <p:cNvPr name="TextBox 5" id="5"/>
          <p:cNvSpPr txBox="true"/>
          <p:nvPr/>
        </p:nvSpPr>
        <p:spPr>
          <a:xfrm rot="0">
            <a:off x="666563" y="191727"/>
            <a:ext cx="14197842" cy="1635846"/>
          </a:xfrm>
          <a:prstGeom prst="rect">
            <a:avLst/>
          </a:prstGeom>
        </p:spPr>
        <p:txBody>
          <a:bodyPr anchor="t" rtlCol="false" tIns="0" lIns="0" bIns="0" rIns="0">
            <a:spAutoFit/>
          </a:bodyPr>
          <a:lstStyle/>
          <a:p>
            <a:pPr algn="l">
              <a:lnSpc>
                <a:spcPts val="4342"/>
              </a:lnSpc>
            </a:pPr>
            <a:r>
              <a:rPr lang="en-US" b="true" sz="3290" spc="914">
                <a:solidFill>
                  <a:srgbClr val="1C1B19"/>
                </a:solidFill>
                <a:latin typeface="Open Sans 1 Bold"/>
                <a:ea typeface="Open Sans 1 Bold"/>
                <a:cs typeface="Open Sans 1 Bold"/>
                <a:sym typeface="Open Sans 1 Bold"/>
              </a:rPr>
              <a:t>HOW TO MAKE A MACHINE LEARN, OR THE REBIRTH OF NEURAL NETWORKS (MID-1980S–ONWARDS)</a:t>
            </a:r>
          </a:p>
        </p:txBody>
      </p:sp>
      <p:grpSp>
        <p:nvGrpSpPr>
          <p:cNvPr name="Group 6" id="6"/>
          <p:cNvGrpSpPr/>
          <p:nvPr/>
        </p:nvGrpSpPr>
        <p:grpSpPr>
          <a:xfrm rot="0">
            <a:off x="12804046" y="3864650"/>
            <a:ext cx="4823763" cy="3867831"/>
            <a:chOff x="0" y="0"/>
            <a:chExt cx="2100729" cy="1684425"/>
          </a:xfrm>
        </p:grpSpPr>
        <p:sp>
          <p:nvSpPr>
            <p:cNvPr name="Freeform 7" id="7"/>
            <p:cNvSpPr/>
            <p:nvPr/>
          </p:nvSpPr>
          <p:spPr>
            <a:xfrm flipH="false" flipV="false" rot="0">
              <a:off x="0" y="0"/>
              <a:ext cx="2100729" cy="1684425"/>
            </a:xfrm>
            <a:custGeom>
              <a:avLst/>
              <a:gdLst/>
              <a:ahLst/>
              <a:cxnLst/>
              <a:rect r="r" b="b" t="t" l="l"/>
              <a:pathLst>
                <a:path h="1684425" w="2100729">
                  <a:moveTo>
                    <a:pt x="0" y="0"/>
                  </a:moveTo>
                  <a:lnTo>
                    <a:pt x="2100729" y="0"/>
                  </a:lnTo>
                  <a:lnTo>
                    <a:pt x="2100729" y="1684425"/>
                  </a:lnTo>
                  <a:lnTo>
                    <a:pt x="0" y="1684425"/>
                  </a:lnTo>
                  <a:close/>
                </a:path>
              </a:pathLst>
            </a:custGeom>
            <a:blipFill>
              <a:blip r:embed="rId4"/>
              <a:stretch>
                <a:fillRect l="-10062" t="0" r="-10062" b="0"/>
              </a:stretch>
            </a:blipFill>
            <a:ln w="133350" cap="sq">
              <a:solidFill>
                <a:srgbClr val="FDFDFD"/>
              </a:solidFill>
              <a:prstDash val="solid"/>
              <a:miter/>
            </a:ln>
          </p:spPr>
        </p:sp>
      </p:grpSp>
      <p:sp>
        <p:nvSpPr>
          <p:cNvPr name="TextBox 8" id="8"/>
          <p:cNvSpPr txBox="true"/>
          <p:nvPr/>
        </p:nvSpPr>
        <p:spPr>
          <a:xfrm rot="0">
            <a:off x="13676919" y="7694382"/>
            <a:ext cx="3078017" cy="317861"/>
          </a:xfrm>
          <a:prstGeom prst="rect">
            <a:avLst/>
          </a:prstGeom>
        </p:spPr>
        <p:txBody>
          <a:bodyPr anchor="t" rtlCol="false" tIns="0" lIns="0" bIns="0" rIns="0">
            <a:spAutoFit/>
          </a:bodyPr>
          <a:lstStyle/>
          <a:p>
            <a:pPr algn="ctr" marL="0" indent="0" lvl="0">
              <a:lnSpc>
                <a:spcPts val="2605"/>
              </a:lnSpc>
              <a:spcBef>
                <a:spcPct val="0"/>
              </a:spcBef>
            </a:pPr>
            <a:r>
              <a:rPr lang="en-US" b="true" sz="1860" spc="40">
                <a:solidFill>
                  <a:srgbClr val="FFFFFF"/>
                </a:solidFill>
                <a:latin typeface="Open Sans 1 Bold"/>
                <a:ea typeface="Open Sans 1 Bold"/>
                <a:cs typeface="Open Sans 1 Bold"/>
                <a:sym typeface="Open Sans 1 Bold"/>
              </a:rPr>
              <a:t>John Joseph Hopfield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83D60"/>
        </a:solidFill>
      </p:bgPr>
    </p:bg>
    <p:spTree>
      <p:nvGrpSpPr>
        <p:cNvPr id="1" name=""/>
        <p:cNvGrpSpPr/>
        <p:nvPr/>
      </p:nvGrpSpPr>
      <p:grpSpPr>
        <a:xfrm>
          <a:off x="0" y="0"/>
          <a:ext cx="0" cy="0"/>
          <a:chOff x="0" y="0"/>
          <a:chExt cx="0" cy="0"/>
        </a:xfrm>
      </p:grpSpPr>
      <p:sp>
        <p:nvSpPr>
          <p:cNvPr name="Freeform 2" id="2"/>
          <p:cNvSpPr/>
          <p:nvPr/>
        </p:nvSpPr>
        <p:spPr>
          <a:xfrm flipH="false" flipV="false" rot="652145">
            <a:off x="12764455" y="-4493527"/>
            <a:ext cx="9213358" cy="7504698"/>
          </a:xfrm>
          <a:custGeom>
            <a:avLst/>
            <a:gdLst/>
            <a:ahLst/>
            <a:cxnLst/>
            <a:rect r="r" b="b" t="t" l="l"/>
            <a:pathLst>
              <a:path h="7504698" w="9213358">
                <a:moveTo>
                  <a:pt x="0" y="0"/>
                </a:moveTo>
                <a:lnTo>
                  <a:pt x="9213358" y="0"/>
                </a:lnTo>
                <a:lnTo>
                  <a:pt x="9213358" y="7504699"/>
                </a:lnTo>
                <a:lnTo>
                  <a:pt x="0" y="750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715228" y="1298787"/>
            <a:ext cx="1830961" cy="18309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8C5D"/>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014915" y="756491"/>
            <a:ext cx="700314" cy="7003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8C5D"/>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9745943">
            <a:off x="-4012434" y="7338568"/>
            <a:ext cx="9213358" cy="7504698"/>
          </a:xfrm>
          <a:custGeom>
            <a:avLst/>
            <a:gdLst/>
            <a:ahLst/>
            <a:cxnLst/>
            <a:rect r="r" b="b" t="t" l="l"/>
            <a:pathLst>
              <a:path h="7504698" w="9213358">
                <a:moveTo>
                  <a:pt x="0" y="0"/>
                </a:moveTo>
                <a:lnTo>
                  <a:pt x="9213357" y="0"/>
                </a:lnTo>
                <a:lnTo>
                  <a:pt x="9213357" y="7504699"/>
                </a:lnTo>
                <a:lnTo>
                  <a:pt x="0" y="750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10398089">
            <a:off x="758873" y="7326533"/>
            <a:ext cx="1830961" cy="183096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8C5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10398089">
            <a:off x="2451996" y="9139546"/>
            <a:ext cx="700314" cy="70031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8C5D"/>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778828" y="670015"/>
            <a:ext cx="11048381" cy="1343269"/>
          </a:xfrm>
          <a:prstGeom prst="rect">
            <a:avLst/>
          </a:prstGeom>
        </p:spPr>
        <p:txBody>
          <a:bodyPr anchor="t" rtlCol="false" tIns="0" lIns="0" bIns="0" rIns="0">
            <a:spAutoFit/>
          </a:bodyPr>
          <a:lstStyle/>
          <a:p>
            <a:pPr algn="ctr">
              <a:lnSpc>
                <a:spcPts val="3486"/>
              </a:lnSpc>
            </a:pPr>
            <a:r>
              <a:rPr lang="en-US" b="true" sz="3631" spc="962">
                <a:solidFill>
                  <a:srgbClr val="FAE9FF"/>
                </a:solidFill>
                <a:latin typeface="Open Sans 1 Bold"/>
                <a:ea typeface="Open Sans 1 Bold"/>
                <a:cs typeface="Open Sans 1 Bold"/>
                <a:sym typeface="Open Sans 1 Bold"/>
              </a:rPr>
              <a:t>EVOLUTIONARY COMPUTATION, OR LEARNING BY DOING (EARLY 1970S–ONWARDS)</a:t>
            </a:r>
          </a:p>
        </p:txBody>
      </p:sp>
      <p:sp>
        <p:nvSpPr>
          <p:cNvPr name="TextBox 17" id="17"/>
          <p:cNvSpPr txBox="true"/>
          <p:nvPr/>
        </p:nvSpPr>
        <p:spPr>
          <a:xfrm rot="0">
            <a:off x="1232030" y="2759134"/>
            <a:ext cx="10907502" cy="5140112"/>
          </a:xfrm>
          <a:prstGeom prst="rect">
            <a:avLst/>
          </a:prstGeom>
        </p:spPr>
        <p:txBody>
          <a:bodyPr anchor="t" rtlCol="false" tIns="0" lIns="0" bIns="0" rIns="0">
            <a:spAutoFit/>
          </a:bodyPr>
          <a:lstStyle/>
          <a:p>
            <a:pPr algn="l">
              <a:lnSpc>
                <a:spcPts val="2701"/>
              </a:lnSpc>
            </a:pPr>
            <a:r>
              <a:rPr lang="en-US" sz="1929">
                <a:solidFill>
                  <a:srgbClr val="FFFFFF"/>
                </a:solidFill>
                <a:latin typeface="Open Sans 2"/>
                <a:ea typeface="Open Sans 2"/>
                <a:cs typeface="Open Sans 2"/>
                <a:sym typeface="Open Sans 2"/>
              </a:rPr>
              <a:t>El concepto de algoritmos genéticos fue introducido por John Holland en los años 70. Su método manipulaba "cromosomas" artificiales (cadenas de dígitos binarios) mediante operaciones como selección, cruce y mutación. Estos algoritmos se basan en el Teorema del Esquema (Holland, 1975; Goldberg, 1989). En los años 60, Ingo Rechenberg y Hans-Paul Schwefel, de la Universidad Técnica de Berlín, desarrollaron estrategias evolutivas, diseñadas para resolver problemas de optimización en ingeniería mediante cambios aleatorios en los parámetros, imitando la mutación natural (Rechenberg, 1965). Su enfoque, similar a una búsqueda Monte Carlo enfocada, representa una alternativa a la intuición del ingeniero. Tanto los algoritmos genéticos como las estrategias evolutivas han demostrado ser soluciones robustas para problemas complejos de búsqueda y optimización no lineal (Holland, 1995; Schwefel, 1995). La programación genética aplica los principios de los algoritmos genéticos a la programación, generando automáticamente código en lugar de simplemente optimizar representaciones codificadas de un problema. En los años 90, John Koza impulsó este campo utilizando operaciones genéticas para manipular código en LISP (Koza, 1992, 1994). Su objetivo es lograr que las computadoras resuelvan problemas sin ser programadas explícitamente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83D60"/>
        </a:solidFill>
      </p:bgPr>
    </p:bg>
    <p:spTree>
      <p:nvGrpSpPr>
        <p:cNvPr id="1" name=""/>
        <p:cNvGrpSpPr/>
        <p:nvPr/>
      </p:nvGrpSpPr>
      <p:grpSpPr>
        <a:xfrm>
          <a:off x="0" y="0"/>
          <a:ext cx="0" cy="0"/>
          <a:chOff x="0" y="0"/>
          <a:chExt cx="0" cy="0"/>
        </a:xfrm>
      </p:grpSpPr>
      <p:sp>
        <p:nvSpPr>
          <p:cNvPr name="AutoShape 2" id="2"/>
          <p:cNvSpPr/>
          <p:nvPr/>
        </p:nvSpPr>
        <p:spPr>
          <a:xfrm>
            <a:off x="1693960" y="7073953"/>
            <a:ext cx="6483182" cy="0"/>
          </a:xfrm>
          <a:prstGeom prst="line">
            <a:avLst/>
          </a:prstGeom>
          <a:ln cap="rnd" w="323850">
            <a:solidFill>
              <a:srgbClr val="B48C5D"/>
            </a:solidFill>
            <a:prstDash val="sysDot"/>
            <a:headEnd type="none" len="sm" w="sm"/>
            <a:tailEnd type="none" len="sm" w="sm"/>
          </a:ln>
        </p:spPr>
      </p:sp>
      <p:sp>
        <p:nvSpPr>
          <p:cNvPr name="Freeform 3" id="3"/>
          <p:cNvSpPr/>
          <p:nvPr/>
        </p:nvSpPr>
        <p:spPr>
          <a:xfrm flipH="false" flipV="false" rot="652145">
            <a:off x="12764455" y="-4493527"/>
            <a:ext cx="9213358" cy="7504698"/>
          </a:xfrm>
          <a:custGeom>
            <a:avLst/>
            <a:gdLst/>
            <a:ahLst/>
            <a:cxnLst/>
            <a:rect r="r" b="b" t="t" l="l"/>
            <a:pathLst>
              <a:path h="7504698" w="9213358">
                <a:moveTo>
                  <a:pt x="0" y="0"/>
                </a:moveTo>
                <a:lnTo>
                  <a:pt x="9213358" y="0"/>
                </a:lnTo>
                <a:lnTo>
                  <a:pt x="9213358" y="7504699"/>
                </a:lnTo>
                <a:lnTo>
                  <a:pt x="0" y="7504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5715228" y="1298787"/>
            <a:ext cx="1830961" cy="1830961"/>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8C5D"/>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5014915" y="756491"/>
            <a:ext cx="700314" cy="7003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B48C5D"/>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9485639" y="8394558"/>
            <a:ext cx="7394558" cy="645692"/>
            <a:chOff x="0" y="0"/>
            <a:chExt cx="3282592" cy="286635"/>
          </a:xfrm>
        </p:grpSpPr>
        <p:sp>
          <p:nvSpPr>
            <p:cNvPr name="Freeform 11" id="11"/>
            <p:cNvSpPr/>
            <p:nvPr/>
          </p:nvSpPr>
          <p:spPr>
            <a:xfrm flipH="false" flipV="false" rot="0">
              <a:off x="0" y="0"/>
              <a:ext cx="3282592" cy="286635"/>
            </a:xfrm>
            <a:custGeom>
              <a:avLst/>
              <a:gdLst/>
              <a:ahLst/>
              <a:cxnLst/>
              <a:rect r="r" b="b" t="t" l="l"/>
              <a:pathLst>
                <a:path h="286635" w="3282592">
                  <a:moveTo>
                    <a:pt x="0" y="0"/>
                  </a:moveTo>
                  <a:lnTo>
                    <a:pt x="3282592" y="0"/>
                  </a:lnTo>
                  <a:lnTo>
                    <a:pt x="3282592" y="286635"/>
                  </a:lnTo>
                  <a:lnTo>
                    <a:pt x="0" y="286635"/>
                  </a:lnTo>
                  <a:close/>
                </a:path>
              </a:pathLst>
            </a:custGeom>
            <a:solidFill>
              <a:srgbClr val="B48C5D"/>
            </a:solidFill>
          </p:spPr>
        </p:sp>
        <p:sp>
          <p:nvSpPr>
            <p:cNvPr name="TextBox 12" id="12"/>
            <p:cNvSpPr txBox="true"/>
            <p:nvPr/>
          </p:nvSpPr>
          <p:spPr>
            <a:xfrm>
              <a:off x="0" y="-47625"/>
              <a:ext cx="3282592" cy="33426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1793929" y="1187350"/>
            <a:ext cx="506045" cy="206098"/>
          </a:xfrm>
          <a:custGeom>
            <a:avLst/>
            <a:gdLst/>
            <a:ahLst/>
            <a:cxnLst/>
            <a:rect r="r" b="b" t="t" l="l"/>
            <a:pathLst>
              <a:path h="206098" w="506045">
                <a:moveTo>
                  <a:pt x="0" y="0"/>
                </a:moveTo>
                <a:lnTo>
                  <a:pt x="506045" y="0"/>
                </a:lnTo>
                <a:lnTo>
                  <a:pt x="506045" y="206098"/>
                </a:lnTo>
                <a:lnTo>
                  <a:pt x="0" y="2060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714574" y="3601830"/>
            <a:ext cx="14160264" cy="1330416"/>
          </a:xfrm>
          <a:prstGeom prst="rect">
            <a:avLst/>
          </a:prstGeom>
        </p:spPr>
        <p:txBody>
          <a:bodyPr anchor="t" rtlCol="false" tIns="0" lIns="0" bIns="0" rIns="0">
            <a:spAutoFit/>
          </a:bodyPr>
          <a:lstStyle/>
          <a:p>
            <a:pPr algn="l">
              <a:lnSpc>
                <a:spcPts val="9824"/>
              </a:lnSpc>
            </a:pPr>
            <a:r>
              <a:rPr lang="en-US" b="true" sz="10233" spc="2711">
                <a:solidFill>
                  <a:srgbClr val="FFFFFF"/>
                </a:solidFill>
                <a:latin typeface="Open Sans 1 Medium"/>
                <a:ea typeface="Open Sans 1 Medium"/>
                <a:cs typeface="Open Sans 1 Medium"/>
                <a:sym typeface="Open Sans 1 Medium"/>
              </a:rPr>
              <a:t>MUCHAS</a:t>
            </a:r>
          </a:p>
        </p:txBody>
      </p:sp>
      <p:sp>
        <p:nvSpPr>
          <p:cNvPr name="TextBox 15" id="15"/>
          <p:cNvSpPr txBox="true"/>
          <p:nvPr/>
        </p:nvSpPr>
        <p:spPr>
          <a:xfrm rot="0">
            <a:off x="1714574" y="5102566"/>
            <a:ext cx="15936584" cy="1642326"/>
          </a:xfrm>
          <a:prstGeom prst="rect">
            <a:avLst/>
          </a:prstGeom>
        </p:spPr>
        <p:txBody>
          <a:bodyPr anchor="t" rtlCol="false" tIns="0" lIns="0" bIns="0" rIns="0">
            <a:spAutoFit/>
          </a:bodyPr>
          <a:lstStyle/>
          <a:p>
            <a:pPr algn="l">
              <a:lnSpc>
                <a:spcPts val="12259"/>
              </a:lnSpc>
            </a:pPr>
            <a:r>
              <a:rPr lang="en-US" b="true" sz="12769" spc="5286">
                <a:solidFill>
                  <a:srgbClr val="FFFFFF"/>
                </a:solidFill>
                <a:latin typeface="Open Sans 1 Ultra-Bold"/>
                <a:ea typeface="Open Sans 1 Ultra-Bold"/>
                <a:cs typeface="Open Sans 1 Ultra-Bold"/>
                <a:sym typeface="Open Sans 1 Ultra-Bold"/>
              </a:rPr>
              <a:t>GRACIAS</a:t>
            </a:r>
          </a:p>
        </p:txBody>
      </p:sp>
      <p:sp>
        <p:nvSpPr>
          <p:cNvPr name="TextBox 16" id="16"/>
          <p:cNvSpPr txBox="true"/>
          <p:nvPr/>
        </p:nvSpPr>
        <p:spPr>
          <a:xfrm rot="0">
            <a:off x="9672559" y="8617711"/>
            <a:ext cx="7020718" cy="259716"/>
          </a:xfrm>
          <a:prstGeom prst="rect">
            <a:avLst/>
          </a:prstGeom>
        </p:spPr>
        <p:txBody>
          <a:bodyPr anchor="t" rtlCol="false" tIns="0" lIns="0" bIns="0" rIns="0">
            <a:spAutoFit/>
          </a:bodyPr>
          <a:lstStyle/>
          <a:p>
            <a:pPr algn="ctr">
              <a:lnSpc>
                <a:spcPts val="1880"/>
              </a:lnSpc>
            </a:pPr>
            <a:r>
              <a:rPr lang="en-US" b="true" sz="1958" spc="270">
                <a:solidFill>
                  <a:srgbClr val="FFFFFF"/>
                </a:solidFill>
                <a:latin typeface="Open Sans 1 Ultra-Bold"/>
                <a:ea typeface="Open Sans 1 Ultra-Bold"/>
                <a:cs typeface="Open Sans 1 Ultra-Bold"/>
                <a:sym typeface="Open Sans 1 Ultra-Bold"/>
              </a:rPr>
              <a:t>Más información en www.unsitiogenial.es</a:t>
            </a:r>
          </a:p>
        </p:txBody>
      </p:sp>
      <p:sp>
        <p:nvSpPr>
          <p:cNvPr name="TextBox 17" id="17"/>
          <p:cNvSpPr txBox="true"/>
          <p:nvPr/>
        </p:nvSpPr>
        <p:spPr>
          <a:xfrm rot="0">
            <a:off x="2410162" y="1197089"/>
            <a:ext cx="3741987" cy="259716"/>
          </a:xfrm>
          <a:prstGeom prst="rect">
            <a:avLst/>
          </a:prstGeom>
        </p:spPr>
        <p:txBody>
          <a:bodyPr anchor="t" rtlCol="false" tIns="0" lIns="0" bIns="0" rIns="0">
            <a:spAutoFit/>
          </a:bodyPr>
          <a:lstStyle/>
          <a:p>
            <a:pPr algn="l">
              <a:lnSpc>
                <a:spcPts val="1880"/>
              </a:lnSpc>
            </a:pPr>
            <a:r>
              <a:rPr lang="en-US" sz="1958" spc="270" b="true">
                <a:solidFill>
                  <a:srgbClr val="FFFFFF"/>
                </a:solidFill>
                <a:latin typeface="Open Sans 1 Ultra-Bold"/>
                <a:ea typeface="Open Sans 1 Ultra-Bold"/>
                <a:cs typeface="Open Sans 1 Ultra-Bold"/>
                <a:sym typeface="Open Sans 1 Ultra-Bold"/>
              </a:rPr>
              <a:t>Estudio Shonos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DAGefdUywQY</dc:identifier>
  <dcterms:modified xsi:type="dcterms:W3CDTF">2011-08-01T06:04:30Z</dcterms:modified>
  <cp:revision>1</cp:revision>
  <dc:title>Presentación Negocios Propuesta Proyecto Profesional Moderna Azul y Marrón</dc:title>
</cp:coreProperties>
</file>