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Montserrat" charset="1" panose="00000500000000000000"/>
      <p:regular r:id="rId27"/>
    </p:embeddedFont>
    <p:embeddedFont>
      <p:font typeface="Montserrat Bold" charset="1" panose="0000080000000000000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notesMasters/notesMaster1.xml" Type="http://schemas.openxmlformats.org/officeDocument/2006/relationships/notesMaster"/><Relationship Id="rId25" Target="theme/theme2.xml" Type="http://schemas.openxmlformats.org/officeDocument/2006/relationships/theme"/><Relationship Id="rId26" Target="notesSlides/notesSlide1.xml" Type="http://schemas.openxmlformats.org/officeDocument/2006/relationships/notesSlide"/><Relationship Id="rId27" Target="fonts/font27.fntdata" Type="http://schemas.openxmlformats.org/officeDocument/2006/relationships/font"/><Relationship Id="rId28" Target="notesSlides/notesSlide2.xml" Type="http://schemas.openxmlformats.org/officeDocument/2006/relationships/notesSlide"/><Relationship Id="rId29" Target="notesSlides/notesSlide3.xml" Type="http://schemas.openxmlformats.org/officeDocument/2006/relationships/notesSlide"/><Relationship Id="rId3" Target="viewProps.xml" Type="http://schemas.openxmlformats.org/officeDocument/2006/relationships/viewProps"/><Relationship Id="rId30" Target="notesSlides/notesSlide4.xml" Type="http://schemas.openxmlformats.org/officeDocument/2006/relationships/notesSlide"/><Relationship Id="rId31" Target="notesSlides/notesSlide5.xml" Type="http://schemas.openxmlformats.org/officeDocument/2006/relationships/notesSlide"/><Relationship Id="rId32" Target="notesSlides/notesSlide6.xml" Type="http://schemas.openxmlformats.org/officeDocument/2006/relationships/notesSlide"/><Relationship Id="rId33" Target="notesSlides/notesSlide7.xml" Type="http://schemas.openxmlformats.org/officeDocument/2006/relationships/notesSlide"/><Relationship Id="rId34" Target="notesSlides/notesSlide8.xml" Type="http://schemas.openxmlformats.org/officeDocument/2006/relationships/notesSlide"/><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38" Target="notesSlides/notesSlide12.xml" Type="http://schemas.openxmlformats.org/officeDocument/2006/relationships/notesSlide"/><Relationship Id="rId39" Target="notesSlides/notesSlide13.xml" Type="http://schemas.openxmlformats.org/officeDocument/2006/relationships/notesSlide"/><Relationship Id="rId4" Target="theme/theme1.xml" Type="http://schemas.openxmlformats.org/officeDocument/2006/relationships/theme"/><Relationship Id="rId40" Target="notesSlides/notesSlide14.xml" Type="http://schemas.openxmlformats.org/officeDocument/2006/relationships/notesSlide"/><Relationship Id="rId41" Target="notesSlides/notesSlide15.xml" Type="http://schemas.openxmlformats.org/officeDocument/2006/relationships/notesSlide"/><Relationship Id="rId42" Target="notesSlides/notesSlide16.xml" Type="http://schemas.openxmlformats.org/officeDocument/2006/relationships/notesSlide"/><Relationship Id="rId43" Target="fonts/font43.fntdata" Type="http://schemas.openxmlformats.org/officeDocument/2006/relationships/font"/><Relationship Id="rId44" Target="notesSlides/notesSlide17.xml" Type="http://schemas.openxmlformats.org/officeDocument/2006/relationships/notesSlide"/><Relationship Id="rId45" Target="notesSlides/notesSlide18.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10.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11.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12.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13.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14.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4.png" Type="http://schemas.openxmlformats.org/officeDocument/2006/relationships/image"/><Relationship Id="rId2" Target="../notesSlides/notesSlide15.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7.png" Type="http://schemas.openxmlformats.org/officeDocument/2006/relationships/image"/><Relationship Id="rId7" Target="../media/image3.png" Type="http://schemas.openxmlformats.org/officeDocument/2006/relationships/image"/><Relationship Id="rId8" Target="../media/image9.png" Type="http://schemas.openxmlformats.org/officeDocument/2006/relationships/image"/><Relationship Id="rId9"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2" Target="../notesSlides/notesSlide16.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4.pn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notesSlides/notesSlide17.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2.pn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 Id="rId8" Target="../media/image7.png" Type="http://schemas.openxmlformats.org/officeDocument/2006/relationships/image"/><Relationship Id="rId9"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9.png" Type="http://schemas.openxmlformats.org/officeDocument/2006/relationships/image"/><Relationship Id="rId12" Target="../media/image4.png" Type="http://schemas.openxmlformats.org/officeDocument/2006/relationships/image"/><Relationship Id="rId13" Target="../media/image5.png" Type="http://schemas.openxmlformats.org/officeDocument/2006/relationships/image"/><Relationship Id="rId14" Target="../media/image6.svg" Type="http://schemas.openxmlformats.org/officeDocument/2006/relationships/image"/><Relationship Id="rId15" Target="../media/image10.png" Type="http://schemas.openxmlformats.org/officeDocument/2006/relationships/image"/><Relationship Id="rId16" Target="../media/image11.svg" Type="http://schemas.openxmlformats.org/officeDocument/2006/relationships/image"/><Relationship Id="rId2" Target="../notesSlides/notesSlide18.xml" Type="http://schemas.openxmlformats.org/officeDocument/2006/relationships/notesSlide"/><Relationship Id="rId3" Target="https://bit.ly/3A1uf1Q" TargetMode="External" Type="http://schemas.openxmlformats.org/officeDocument/2006/relationships/hyperlink"/><Relationship Id="rId4" Target="http://bit.ly/2TyoMsr" TargetMode="External" Type="http://schemas.openxmlformats.org/officeDocument/2006/relationships/hyperlink"/><Relationship Id="rId5" Target="http://bit.ly/2TtBDfr" TargetMode="External" Type="http://schemas.openxmlformats.org/officeDocument/2006/relationships/hyperlink"/><Relationship Id="rId6" Target="../media/image1.png" Type="http://schemas.openxmlformats.org/officeDocument/2006/relationships/image"/><Relationship Id="rId7" Target="../media/image2.svg" Type="http://schemas.openxmlformats.org/officeDocument/2006/relationships/image"/><Relationship Id="rId8" Target="../media/image8.png" Type="http://schemas.openxmlformats.org/officeDocument/2006/relationships/image"/><Relationship Id="rId9" Target="../media/image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4.png" Type="http://schemas.openxmlformats.org/officeDocument/2006/relationships/image"/><Relationship Id="rId2" Target="../notesSlides/notesSlide3.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8.png" Type="http://schemas.openxmlformats.org/officeDocument/2006/relationships/image"/><Relationship Id="rId6" Target="../media/image7.png" Type="http://schemas.openxmlformats.org/officeDocument/2006/relationships/image"/><Relationship Id="rId7" Target="../media/image3.png" Type="http://schemas.openxmlformats.org/officeDocument/2006/relationships/image"/><Relationship Id="rId8" Target="../media/image9.png" Type="http://schemas.openxmlformats.org/officeDocument/2006/relationships/image"/><Relationship Id="rId9"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notesSlides/notesSlide4.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12.png" Type="http://schemas.openxmlformats.org/officeDocument/2006/relationships/image"/><Relationship Id="rId6" Target="../media/image3.png" Type="http://schemas.openxmlformats.org/officeDocument/2006/relationships/image"/><Relationship Id="rId7" Target="../media/image7.png" Type="http://schemas.openxmlformats.org/officeDocument/2006/relationships/image"/><Relationship Id="rId8" Target="../media/image9.png" Type="http://schemas.openxmlformats.org/officeDocument/2006/relationships/image"/><Relationship Id="rId9"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5.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6.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7.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8.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svg" Type="http://schemas.openxmlformats.org/officeDocument/2006/relationships/image"/><Relationship Id="rId11" Target="../media/image4.png" Type="http://schemas.openxmlformats.org/officeDocument/2006/relationships/image"/><Relationship Id="rId2" Target="../notesSlides/notesSlide9.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9552707" y="5018330"/>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6773143" y="-304239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396598" y="141700"/>
            <a:ext cx="3840000" cy="3685452"/>
          </a:xfrm>
          <a:custGeom>
            <a:avLst/>
            <a:gdLst/>
            <a:ahLst/>
            <a:cxnLst/>
            <a:rect r="r" b="b" t="t" l="l"/>
            <a:pathLst>
              <a:path h="3685452" w="3840000">
                <a:moveTo>
                  <a:pt x="0" y="0"/>
                </a:moveTo>
                <a:lnTo>
                  <a:pt x="3840000" y="0"/>
                </a:lnTo>
                <a:lnTo>
                  <a:pt x="3840000" y="3685452"/>
                </a:lnTo>
                <a:lnTo>
                  <a:pt x="0" y="3685452"/>
                </a:lnTo>
                <a:lnTo>
                  <a:pt x="0" y="0"/>
                </a:lnTo>
                <a:close/>
              </a:path>
            </a:pathLst>
          </a:custGeom>
          <a:blipFill>
            <a:blip r:embed="rId5"/>
            <a:stretch>
              <a:fillRect l="-50076" t="-8219" r="-46018" b="-6709"/>
            </a:stretch>
          </a:blipFill>
        </p:spPr>
      </p:sp>
      <p:sp>
        <p:nvSpPr>
          <p:cNvPr name="Freeform 5" id="5"/>
          <p:cNvSpPr/>
          <p:nvPr/>
        </p:nvSpPr>
        <p:spPr>
          <a:xfrm flipH="false" flipV="false" rot="-1020085">
            <a:off x="14059006" y="6792480"/>
            <a:ext cx="2374890" cy="2243856"/>
          </a:xfrm>
          <a:custGeom>
            <a:avLst/>
            <a:gdLst/>
            <a:ahLst/>
            <a:cxnLst/>
            <a:rect r="r" b="b" t="t" l="l"/>
            <a:pathLst>
              <a:path h="2243856" w="2374890">
                <a:moveTo>
                  <a:pt x="0" y="0"/>
                </a:moveTo>
                <a:lnTo>
                  <a:pt x="2374890" y="0"/>
                </a:lnTo>
                <a:lnTo>
                  <a:pt x="2374890" y="2243856"/>
                </a:lnTo>
                <a:lnTo>
                  <a:pt x="0" y="2243856"/>
                </a:lnTo>
                <a:lnTo>
                  <a:pt x="0" y="0"/>
                </a:lnTo>
                <a:close/>
              </a:path>
            </a:pathLst>
          </a:custGeom>
          <a:blipFill>
            <a:blip r:embed="rId6"/>
            <a:stretch>
              <a:fillRect l="-36968" t="0" r="-31000" b="0"/>
            </a:stretch>
          </a:blipFill>
        </p:spPr>
      </p:sp>
      <p:sp>
        <p:nvSpPr>
          <p:cNvPr name="Freeform 6" id="6"/>
          <p:cNvSpPr/>
          <p:nvPr/>
        </p:nvSpPr>
        <p:spPr>
          <a:xfrm flipH="false" flipV="false" rot="0">
            <a:off x="15787600" y="38038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0815550" y="78142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8777200" y="13753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1152297">
            <a:off x="13154100" y="914274"/>
            <a:ext cx="3295654" cy="2140300"/>
          </a:xfrm>
          <a:custGeom>
            <a:avLst/>
            <a:gdLst/>
            <a:ahLst/>
            <a:cxnLst/>
            <a:rect r="r" b="b" t="t" l="l"/>
            <a:pathLst>
              <a:path h="2140300" w="3295654">
                <a:moveTo>
                  <a:pt x="0" y="0"/>
                </a:moveTo>
                <a:lnTo>
                  <a:pt x="3295654" y="0"/>
                </a:lnTo>
                <a:lnTo>
                  <a:pt x="3295654" y="2140300"/>
                </a:lnTo>
                <a:lnTo>
                  <a:pt x="0" y="2140300"/>
                </a:lnTo>
                <a:lnTo>
                  <a:pt x="0" y="0"/>
                </a:lnTo>
                <a:close/>
              </a:path>
            </a:pathLst>
          </a:custGeom>
          <a:blipFill>
            <a:blip r:embed="rId9"/>
            <a:stretch>
              <a:fillRect l="-25720" t="-9509" r="-12211" b="-9958"/>
            </a:stretch>
          </a:blipFill>
        </p:spPr>
      </p:sp>
      <p:grpSp>
        <p:nvGrpSpPr>
          <p:cNvPr name="Group 10" id="10"/>
          <p:cNvGrpSpPr/>
          <p:nvPr/>
        </p:nvGrpSpPr>
        <p:grpSpPr>
          <a:xfrm rot="0">
            <a:off x="1426450" y="2513376"/>
            <a:ext cx="14067600" cy="4386000"/>
            <a:chOff x="0" y="0"/>
            <a:chExt cx="18756800" cy="5848000"/>
          </a:xfrm>
        </p:grpSpPr>
        <p:sp>
          <p:nvSpPr>
            <p:cNvPr name="Freeform 11" id="11"/>
            <p:cNvSpPr/>
            <p:nvPr/>
          </p:nvSpPr>
          <p:spPr>
            <a:xfrm flipH="false" flipV="false" rot="0">
              <a:off x="0" y="0"/>
              <a:ext cx="18756799" cy="5848000"/>
            </a:xfrm>
            <a:custGeom>
              <a:avLst/>
              <a:gdLst/>
              <a:ahLst/>
              <a:cxnLst/>
              <a:rect r="r" b="b" t="t" l="l"/>
              <a:pathLst>
                <a:path h="5848000" w="18756799">
                  <a:moveTo>
                    <a:pt x="0" y="0"/>
                  </a:moveTo>
                  <a:lnTo>
                    <a:pt x="18756799" y="0"/>
                  </a:lnTo>
                  <a:lnTo>
                    <a:pt x="18756799" y="5848000"/>
                  </a:lnTo>
                  <a:lnTo>
                    <a:pt x="0" y="5848000"/>
                  </a:lnTo>
                  <a:close/>
                </a:path>
              </a:pathLst>
            </a:custGeom>
            <a:solidFill>
              <a:srgbClr val="000000">
                <a:alpha val="0"/>
              </a:srgbClr>
            </a:solidFill>
          </p:spPr>
        </p:sp>
        <p:sp>
          <p:nvSpPr>
            <p:cNvPr name="TextBox 12" id="12"/>
            <p:cNvSpPr txBox="true"/>
            <p:nvPr/>
          </p:nvSpPr>
          <p:spPr>
            <a:xfrm>
              <a:off x="0" y="0"/>
              <a:ext cx="18756800" cy="5848000"/>
            </a:xfrm>
            <a:prstGeom prst="rect">
              <a:avLst/>
            </a:prstGeom>
          </p:spPr>
          <p:txBody>
            <a:bodyPr anchor="b" rtlCol="false" tIns="0" lIns="0" bIns="0" rIns="0"/>
            <a:lstStyle/>
            <a:p>
              <a:pPr algn="l">
                <a:lnSpc>
                  <a:spcPts val="7680"/>
                </a:lnSpc>
              </a:pPr>
              <a:r>
                <a:rPr lang="en-US" sz="6400">
                  <a:solidFill>
                    <a:srgbClr val="FFFFFF"/>
                  </a:solidFill>
                  <a:latin typeface="Montserrat"/>
                  <a:ea typeface="Montserrat"/>
                  <a:cs typeface="Montserrat"/>
                  <a:sym typeface="Montserrat"/>
                </a:rPr>
                <a:t>PARADIGMAS DE LA INTELIGENCIA ARTIFICIAL Y EL PROCESO DE APRENDIZAJE AUTOMATICO</a:t>
              </a:r>
            </a:p>
          </p:txBody>
        </p:sp>
      </p:grpSp>
      <p:grpSp>
        <p:nvGrpSpPr>
          <p:cNvPr name="Group 13" id="13"/>
          <p:cNvGrpSpPr/>
          <p:nvPr/>
        </p:nvGrpSpPr>
        <p:grpSpPr>
          <a:xfrm rot="0">
            <a:off x="1426450" y="7042224"/>
            <a:ext cx="9057600" cy="1415974"/>
            <a:chOff x="0" y="0"/>
            <a:chExt cx="12076800" cy="1887965"/>
          </a:xfrm>
        </p:grpSpPr>
        <p:sp>
          <p:nvSpPr>
            <p:cNvPr name="Freeform 14" id="14"/>
            <p:cNvSpPr/>
            <p:nvPr/>
          </p:nvSpPr>
          <p:spPr>
            <a:xfrm flipH="false" flipV="false" rot="0">
              <a:off x="0" y="0"/>
              <a:ext cx="12076800" cy="1887965"/>
            </a:xfrm>
            <a:custGeom>
              <a:avLst/>
              <a:gdLst/>
              <a:ahLst/>
              <a:cxnLst/>
              <a:rect r="r" b="b" t="t" l="l"/>
              <a:pathLst>
                <a:path h="1887965" w="12076800">
                  <a:moveTo>
                    <a:pt x="0" y="0"/>
                  </a:moveTo>
                  <a:lnTo>
                    <a:pt x="12076800" y="0"/>
                  </a:lnTo>
                  <a:lnTo>
                    <a:pt x="12076800" y="1887965"/>
                  </a:lnTo>
                  <a:lnTo>
                    <a:pt x="0" y="1887965"/>
                  </a:lnTo>
                  <a:close/>
                </a:path>
              </a:pathLst>
            </a:custGeom>
            <a:solidFill>
              <a:srgbClr val="000000">
                <a:alpha val="0"/>
              </a:srgbClr>
            </a:solidFill>
          </p:spPr>
        </p:sp>
        <p:sp>
          <p:nvSpPr>
            <p:cNvPr name="TextBox 15" id="15"/>
            <p:cNvSpPr txBox="true"/>
            <p:nvPr/>
          </p:nvSpPr>
          <p:spPr>
            <a:xfrm>
              <a:off x="0" y="0"/>
              <a:ext cx="12076800" cy="1887965"/>
            </a:xfrm>
            <a:prstGeom prst="rect">
              <a:avLst/>
            </a:prstGeom>
          </p:spPr>
          <p:txBody>
            <a:bodyPr anchor="t" rtlCol="false" tIns="0" lIns="0" bIns="0" rIns="0"/>
            <a:lstStyle/>
            <a:p>
              <a:pPr algn="l">
                <a:lnSpc>
                  <a:spcPts val="3600"/>
                </a:lnSpc>
              </a:pPr>
              <a:r>
                <a:rPr lang="en-US" sz="3000">
                  <a:solidFill>
                    <a:srgbClr val="FFFFFF"/>
                  </a:solidFill>
                  <a:latin typeface="Montserrat"/>
                  <a:ea typeface="Montserrat"/>
                  <a:cs typeface="Montserrat"/>
                  <a:sym typeface="Montserrat"/>
                </a:rPr>
                <a:t>AYALA RODRÍGUEZ JOSÉ ERNESTO</a:t>
              </a:r>
            </a:p>
            <a:p>
              <a:pPr algn="l">
                <a:lnSpc>
                  <a:spcPts val="3600"/>
                </a:lnSpc>
              </a:pPr>
              <a:r>
                <a:rPr lang="en-US" sz="3000">
                  <a:solidFill>
                    <a:srgbClr val="FFFFFF"/>
                  </a:solidFill>
                  <a:latin typeface="Montserrat"/>
                  <a:ea typeface="Montserrat"/>
                  <a:cs typeface="Montserrat"/>
                  <a:sym typeface="Montserrat"/>
                </a:rPr>
                <a:t>LIZARRAGA VALENZUELA JESUS EDUARDO</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3805829"/>
            <a:chOff x="0" y="0"/>
            <a:chExt cx="20525316" cy="5074438"/>
          </a:xfrm>
        </p:grpSpPr>
        <p:sp>
          <p:nvSpPr>
            <p:cNvPr name="Freeform 5" id="5"/>
            <p:cNvSpPr/>
            <p:nvPr/>
          </p:nvSpPr>
          <p:spPr>
            <a:xfrm flipH="false" flipV="false" rot="0">
              <a:off x="0" y="0"/>
              <a:ext cx="20525316" cy="5074438"/>
            </a:xfrm>
            <a:custGeom>
              <a:avLst/>
              <a:gdLst/>
              <a:ahLst/>
              <a:cxnLst/>
              <a:rect r="r" b="b" t="t" l="l"/>
              <a:pathLst>
                <a:path h="5074438" w="20525316">
                  <a:moveTo>
                    <a:pt x="0" y="0"/>
                  </a:moveTo>
                  <a:lnTo>
                    <a:pt x="20525316" y="0"/>
                  </a:lnTo>
                  <a:lnTo>
                    <a:pt x="20525316" y="5074438"/>
                  </a:lnTo>
                  <a:lnTo>
                    <a:pt x="0" y="5074438"/>
                  </a:lnTo>
                  <a:close/>
                </a:path>
              </a:pathLst>
            </a:custGeom>
            <a:solidFill>
              <a:srgbClr val="000000">
                <a:alpha val="0"/>
              </a:srgbClr>
            </a:solidFill>
          </p:spPr>
        </p:sp>
        <p:sp>
          <p:nvSpPr>
            <p:cNvPr name="TextBox 6" id="6"/>
            <p:cNvSpPr txBox="true"/>
            <p:nvPr/>
          </p:nvSpPr>
          <p:spPr>
            <a:xfrm>
              <a:off x="0" y="0"/>
              <a:ext cx="20525316" cy="50744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Enfoque Bioinspirado:</a:t>
              </a:r>
            </a:p>
            <a:p>
              <a:pPr algn="l">
                <a:lnSpc>
                  <a:spcPts val="6960"/>
                </a:lnSpc>
              </a:pPr>
            </a:p>
            <a:p>
              <a:pPr algn="l">
                <a:lnSpc>
                  <a:spcPts val="6960"/>
                </a:lnSpc>
              </a:pPr>
            </a:p>
            <a:p>
              <a:pPr algn="ctr">
                <a:lnSpc>
                  <a:spcPts val="7080"/>
                </a:lnSpc>
              </a:pPr>
            </a:p>
          </p:txBody>
        </p:sp>
      </p:grpSp>
      <p:grpSp>
        <p:nvGrpSpPr>
          <p:cNvPr name="Group 7" id="7"/>
          <p:cNvGrpSpPr/>
          <p:nvPr/>
        </p:nvGrpSpPr>
        <p:grpSpPr>
          <a:xfrm rot="0">
            <a:off x="563667" y="2075028"/>
            <a:ext cx="12965381" cy="3906672"/>
            <a:chOff x="0" y="0"/>
            <a:chExt cx="6821664" cy="2055474"/>
          </a:xfrm>
        </p:grpSpPr>
        <p:sp>
          <p:nvSpPr>
            <p:cNvPr name="Freeform 8" id="8"/>
            <p:cNvSpPr/>
            <p:nvPr/>
          </p:nvSpPr>
          <p:spPr>
            <a:xfrm flipH="false" flipV="false" rot="0">
              <a:off x="0" y="0"/>
              <a:ext cx="6821663" cy="2055474"/>
            </a:xfrm>
            <a:custGeom>
              <a:avLst/>
              <a:gdLst/>
              <a:ahLst/>
              <a:cxnLst/>
              <a:rect r="r" b="b" t="t" l="l"/>
              <a:pathLst>
                <a:path h="2055474" w="6821663">
                  <a:moveTo>
                    <a:pt x="0" y="0"/>
                  </a:moveTo>
                  <a:lnTo>
                    <a:pt x="6821663" y="0"/>
                  </a:lnTo>
                  <a:lnTo>
                    <a:pt x="6821663" y="2055474"/>
                  </a:lnTo>
                  <a:lnTo>
                    <a:pt x="0" y="2055474"/>
                  </a:lnTo>
                  <a:close/>
                </a:path>
              </a:pathLst>
            </a:custGeom>
            <a:solidFill>
              <a:srgbClr val="000000">
                <a:alpha val="0"/>
              </a:srgbClr>
            </a:solidFill>
          </p:spPr>
        </p:sp>
        <p:sp>
          <p:nvSpPr>
            <p:cNvPr name="TextBox 9" id="9"/>
            <p:cNvSpPr txBox="true"/>
            <p:nvPr/>
          </p:nvSpPr>
          <p:spPr>
            <a:xfrm>
              <a:off x="0" y="9525"/>
              <a:ext cx="6821664" cy="2045949"/>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El paradigma bioinspirado en inteligencia artificial se basa en la observación y modelado de procesos biológicos para resolver problemas computacionales. Se inspira en mecanismos de la naturaleza, como la evolución, el comportamiento de enjambres o el funcionamiento del cerebro, para diseñar algoritmos eficientes y adaptativos.</a:t>
              </a:r>
            </a:p>
            <a:p>
              <a:pPr algn="l">
                <a:lnSpc>
                  <a:spcPts val="3359"/>
                </a:lnSpc>
              </a:pPr>
              <a:r>
                <a:rPr lang="en-US" sz="2799">
                  <a:solidFill>
                    <a:srgbClr val="FFFFFF"/>
                  </a:solidFill>
                  <a:latin typeface="Montserrat"/>
                  <a:ea typeface="Montserrat"/>
                  <a:cs typeface="Montserrat"/>
                  <a:sym typeface="Montserrat"/>
                </a:rPr>
                <a:t>Estos sistemas no siguen reglas predefinidas, sino que aprenden y optimizan soluciones a través de la interacción con su entorno, de manera similar a los sistemas biológicos.</a:t>
              </a: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4682129"/>
            <a:chOff x="0" y="0"/>
            <a:chExt cx="20525316" cy="6242838"/>
          </a:xfrm>
        </p:grpSpPr>
        <p:sp>
          <p:nvSpPr>
            <p:cNvPr name="Freeform 5" id="5"/>
            <p:cNvSpPr/>
            <p:nvPr/>
          </p:nvSpPr>
          <p:spPr>
            <a:xfrm flipH="false" flipV="false" rot="0">
              <a:off x="0" y="0"/>
              <a:ext cx="20525316" cy="6242838"/>
            </a:xfrm>
            <a:custGeom>
              <a:avLst/>
              <a:gdLst/>
              <a:ahLst/>
              <a:cxnLst/>
              <a:rect r="r" b="b" t="t" l="l"/>
              <a:pathLst>
                <a:path h="6242838" w="20525316">
                  <a:moveTo>
                    <a:pt x="0" y="0"/>
                  </a:moveTo>
                  <a:lnTo>
                    <a:pt x="20525316" y="0"/>
                  </a:lnTo>
                  <a:lnTo>
                    <a:pt x="20525316" y="6242838"/>
                  </a:lnTo>
                  <a:lnTo>
                    <a:pt x="0" y="6242838"/>
                  </a:lnTo>
                  <a:close/>
                </a:path>
              </a:pathLst>
            </a:custGeom>
            <a:solidFill>
              <a:srgbClr val="000000">
                <a:alpha val="0"/>
              </a:srgbClr>
            </a:solidFill>
          </p:spPr>
        </p:sp>
        <p:sp>
          <p:nvSpPr>
            <p:cNvPr name="TextBox 6" id="6"/>
            <p:cNvSpPr txBox="true"/>
            <p:nvPr/>
          </p:nvSpPr>
          <p:spPr>
            <a:xfrm>
              <a:off x="0" y="0"/>
              <a:ext cx="20525316" cy="62428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Ejemplo: Algoritmos de Enjambre de Abejas</a:t>
              </a:r>
            </a:p>
            <a:p>
              <a:pPr algn="l">
                <a:lnSpc>
                  <a:spcPts val="6960"/>
                </a:lnSpc>
              </a:pPr>
            </a:p>
            <a:p>
              <a:pPr algn="l">
                <a:lnSpc>
                  <a:spcPts val="6960"/>
                </a:lnSpc>
              </a:pPr>
            </a:p>
            <a:p>
              <a:pPr algn="ctr">
                <a:lnSpc>
                  <a:spcPts val="7080"/>
                </a:lnSpc>
              </a:pPr>
            </a:p>
          </p:txBody>
        </p:sp>
      </p:grpSp>
      <p:grpSp>
        <p:nvGrpSpPr>
          <p:cNvPr name="Group 7" id="7"/>
          <p:cNvGrpSpPr/>
          <p:nvPr/>
        </p:nvGrpSpPr>
        <p:grpSpPr>
          <a:xfrm rot="0">
            <a:off x="563667" y="2760576"/>
            <a:ext cx="16412091" cy="3906672"/>
            <a:chOff x="0" y="0"/>
            <a:chExt cx="8635131" cy="2055474"/>
          </a:xfrm>
        </p:grpSpPr>
        <p:sp>
          <p:nvSpPr>
            <p:cNvPr name="Freeform 8" id="8"/>
            <p:cNvSpPr/>
            <p:nvPr/>
          </p:nvSpPr>
          <p:spPr>
            <a:xfrm flipH="false" flipV="false" rot="0">
              <a:off x="0" y="0"/>
              <a:ext cx="8635131" cy="2055474"/>
            </a:xfrm>
            <a:custGeom>
              <a:avLst/>
              <a:gdLst/>
              <a:ahLst/>
              <a:cxnLst/>
              <a:rect r="r" b="b" t="t" l="l"/>
              <a:pathLst>
                <a:path h="2055474" w="8635131">
                  <a:moveTo>
                    <a:pt x="0" y="0"/>
                  </a:moveTo>
                  <a:lnTo>
                    <a:pt x="8635131" y="0"/>
                  </a:lnTo>
                  <a:lnTo>
                    <a:pt x="8635131" y="2055474"/>
                  </a:lnTo>
                  <a:lnTo>
                    <a:pt x="0" y="2055474"/>
                  </a:lnTo>
                  <a:close/>
                </a:path>
              </a:pathLst>
            </a:custGeom>
            <a:solidFill>
              <a:srgbClr val="000000">
                <a:alpha val="0"/>
              </a:srgbClr>
            </a:solidFill>
          </p:spPr>
        </p:sp>
        <p:sp>
          <p:nvSpPr>
            <p:cNvPr name="TextBox 9" id="9"/>
            <p:cNvSpPr txBox="true"/>
            <p:nvPr/>
          </p:nvSpPr>
          <p:spPr>
            <a:xfrm>
              <a:off x="0" y="9525"/>
              <a:ext cx="8635131" cy="2045949"/>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Los algoritmos de optimización basados en el comportamiento de enjambres de abejas imitan la forma en que las abejas buscan alimento de manera colectiva. En la naturaleza, las abejas exploran el entorno y se comunican mediante señales (como la danza de las abejas) para optimizar su búsqueda de recursos.</a:t>
              </a:r>
            </a:p>
            <a:p>
              <a:pPr algn="l">
                <a:lnSpc>
                  <a:spcPts val="3359"/>
                </a:lnSpc>
              </a:pPr>
              <a:r>
                <a:rPr lang="en-US" sz="2799">
                  <a:solidFill>
                    <a:srgbClr val="FFFFFF"/>
                  </a:solidFill>
                  <a:latin typeface="Montserrat"/>
                  <a:ea typeface="Montserrat"/>
                  <a:cs typeface="Montserrat"/>
                  <a:sym typeface="Montserrat"/>
                </a:rPr>
                <a:t>Este comportamiento se ha traducido en algoritmos computacionales que permiten encontrar soluciones óptimas en problemas complejos, como la optimización de rutas, la asignación de recursos y la inteligencia colectiva en robots.</a:t>
              </a:r>
            </a:p>
            <a:p>
              <a:pPr algn="l">
                <a:lnSpc>
                  <a:spcPts val="3359"/>
                </a:lnSpc>
              </a:pP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4682129"/>
            <a:chOff x="0" y="0"/>
            <a:chExt cx="20525316" cy="6242838"/>
          </a:xfrm>
        </p:grpSpPr>
        <p:sp>
          <p:nvSpPr>
            <p:cNvPr name="Freeform 5" id="5"/>
            <p:cNvSpPr/>
            <p:nvPr/>
          </p:nvSpPr>
          <p:spPr>
            <a:xfrm flipH="false" flipV="false" rot="0">
              <a:off x="0" y="0"/>
              <a:ext cx="20525316" cy="6242838"/>
            </a:xfrm>
            <a:custGeom>
              <a:avLst/>
              <a:gdLst/>
              <a:ahLst/>
              <a:cxnLst/>
              <a:rect r="r" b="b" t="t" l="l"/>
              <a:pathLst>
                <a:path h="6242838" w="20525316">
                  <a:moveTo>
                    <a:pt x="0" y="0"/>
                  </a:moveTo>
                  <a:lnTo>
                    <a:pt x="20525316" y="0"/>
                  </a:lnTo>
                  <a:lnTo>
                    <a:pt x="20525316" y="6242838"/>
                  </a:lnTo>
                  <a:lnTo>
                    <a:pt x="0" y="6242838"/>
                  </a:lnTo>
                  <a:close/>
                </a:path>
              </a:pathLst>
            </a:custGeom>
            <a:solidFill>
              <a:srgbClr val="000000">
                <a:alpha val="0"/>
              </a:srgbClr>
            </a:solidFill>
          </p:spPr>
        </p:sp>
        <p:sp>
          <p:nvSpPr>
            <p:cNvPr name="TextBox 6" id="6"/>
            <p:cNvSpPr txBox="true"/>
            <p:nvPr/>
          </p:nvSpPr>
          <p:spPr>
            <a:xfrm>
              <a:off x="0" y="0"/>
              <a:ext cx="20525316" cy="62428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Explicación de cómo el Paradigma se Aplica en el Ejemplo</a:t>
              </a:r>
            </a:p>
            <a:p>
              <a:pPr algn="l">
                <a:lnSpc>
                  <a:spcPts val="6960"/>
                </a:lnSpc>
              </a:pPr>
            </a:p>
            <a:p>
              <a:pPr algn="l">
                <a:lnSpc>
                  <a:spcPts val="6960"/>
                </a:lnSpc>
              </a:pPr>
            </a:p>
            <a:p>
              <a:pPr algn="ctr">
                <a:lnSpc>
                  <a:spcPts val="7080"/>
                </a:lnSpc>
              </a:pPr>
            </a:p>
          </p:txBody>
        </p:sp>
      </p:grpSp>
      <p:grpSp>
        <p:nvGrpSpPr>
          <p:cNvPr name="Group 7" id="7"/>
          <p:cNvGrpSpPr/>
          <p:nvPr/>
        </p:nvGrpSpPr>
        <p:grpSpPr>
          <a:xfrm rot="0">
            <a:off x="563667" y="2729964"/>
            <a:ext cx="16412091" cy="5583072"/>
            <a:chOff x="0" y="0"/>
            <a:chExt cx="8635131" cy="2937503"/>
          </a:xfrm>
        </p:grpSpPr>
        <p:sp>
          <p:nvSpPr>
            <p:cNvPr name="Freeform 8" id="8"/>
            <p:cNvSpPr/>
            <p:nvPr/>
          </p:nvSpPr>
          <p:spPr>
            <a:xfrm flipH="false" flipV="false" rot="0">
              <a:off x="0" y="0"/>
              <a:ext cx="8635131" cy="2937502"/>
            </a:xfrm>
            <a:custGeom>
              <a:avLst/>
              <a:gdLst/>
              <a:ahLst/>
              <a:cxnLst/>
              <a:rect r="r" b="b" t="t" l="l"/>
              <a:pathLst>
                <a:path h="2937502" w="8635131">
                  <a:moveTo>
                    <a:pt x="0" y="0"/>
                  </a:moveTo>
                  <a:lnTo>
                    <a:pt x="8635131" y="0"/>
                  </a:lnTo>
                  <a:lnTo>
                    <a:pt x="8635131" y="2937502"/>
                  </a:lnTo>
                  <a:lnTo>
                    <a:pt x="0" y="2937502"/>
                  </a:lnTo>
                  <a:close/>
                </a:path>
              </a:pathLst>
            </a:custGeom>
            <a:solidFill>
              <a:srgbClr val="000000">
                <a:alpha val="0"/>
              </a:srgbClr>
            </a:solidFill>
          </p:spPr>
        </p:sp>
        <p:sp>
          <p:nvSpPr>
            <p:cNvPr name="TextBox 9" id="9"/>
            <p:cNvSpPr txBox="true"/>
            <p:nvPr/>
          </p:nvSpPr>
          <p:spPr>
            <a:xfrm>
              <a:off x="0" y="9525"/>
              <a:ext cx="8635131" cy="2927978"/>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El algoritmo de enjambre de abejas sigue los principios del enfoque bioinspirado al emular el comportamiento co</a:t>
              </a:r>
              <a:r>
                <a:rPr lang="en-US" sz="2799">
                  <a:solidFill>
                    <a:srgbClr val="FFFFFF"/>
                  </a:solidFill>
                  <a:latin typeface="Montserrat"/>
                  <a:ea typeface="Montserrat"/>
                  <a:cs typeface="Montserrat"/>
                  <a:sym typeface="Montserrat"/>
                </a:rPr>
                <a:t>laborativo de las abejas. En un entorno computacional, se crean agentes (abejas virtuales) que exploran diferentes soluciones a un problema.</a:t>
              </a:r>
            </a:p>
            <a:p>
              <a:pPr algn="l">
                <a:lnSpc>
                  <a:spcPts val="3359"/>
                </a:lnSpc>
              </a:pPr>
              <a:r>
                <a:rPr lang="en-US" sz="2799">
                  <a:solidFill>
                    <a:srgbClr val="FFFFFF"/>
                  </a:solidFill>
                  <a:latin typeface="Montserrat"/>
                  <a:ea typeface="Montserrat"/>
                  <a:cs typeface="Montserrat"/>
                  <a:sym typeface="Montserrat"/>
                </a:rPr>
                <a:t>El </a:t>
              </a:r>
              <a:r>
                <a:rPr lang="en-US" sz="2799">
                  <a:solidFill>
                    <a:srgbClr val="FFFFFF"/>
                  </a:solidFill>
                  <a:latin typeface="Montserrat"/>
                  <a:ea typeface="Montserrat"/>
                  <a:cs typeface="Montserrat"/>
                  <a:sym typeface="Montserrat"/>
                </a:rPr>
                <a:t>algoritmo tiene dos fases:</a:t>
              </a:r>
            </a:p>
            <a:p>
              <a:pPr algn="l">
                <a:lnSpc>
                  <a:spcPts val="3359"/>
                </a:lnSpc>
              </a:pPr>
            </a:p>
            <a:p>
              <a:pPr algn="l" marL="604519" indent="-302260" lvl="1">
                <a:lnSpc>
                  <a:spcPts val="3359"/>
                </a:lnSpc>
                <a:buAutoNum type="arabicPeriod" startAt="1"/>
              </a:pPr>
              <a:r>
                <a:rPr lang="en-US" sz="2799">
                  <a:solidFill>
                    <a:srgbClr val="FFFFFF"/>
                  </a:solidFill>
                  <a:latin typeface="Montserrat"/>
                  <a:ea typeface="Montserrat"/>
                  <a:cs typeface="Montserrat"/>
                  <a:sym typeface="Montserrat"/>
                </a:rPr>
                <a:t>Exploración: Algunas abejas buscan nuevas soluciones aleatorias en el espacio del problema.</a:t>
              </a:r>
            </a:p>
            <a:p>
              <a:pPr algn="l" marL="604519" indent="-302260" lvl="1">
                <a:lnSpc>
                  <a:spcPts val="3359"/>
                </a:lnSpc>
                <a:buAutoNum type="arabicPeriod" startAt="1"/>
              </a:pPr>
              <a:r>
                <a:rPr lang="en-US" sz="2799">
                  <a:solidFill>
                    <a:srgbClr val="FFFFFF"/>
                  </a:solidFill>
                  <a:latin typeface="Montserrat"/>
                  <a:ea typeface="Montserrat"/>
                  <a:cs typeface="Montserrat"/>
                  <a:sym typeface="Montserrat"/>
                </a:rPr>
                <a:t>Explotación: Otras abejas se concentran en mejorar las</a:t>
              </a:r>
              <a:r>
                <a:rPr lang="en-US" sz="2799">
                  <a:solidFill>
                    <a:srgbClr val="FFFFFF"/>
                  </a:solidFill>
                  <a:latin typeface="Montserrat"/>
                  <a:ea typeface="Montserrat"/>
                  <a:cs typeface="Montserrat"/>
                  <a:sym typeface="Montserrat"/>
                </a:rPr>
                <a:t> solu</a:t>
              </a:r>
              <a:r>
                <a:rPr lang="en-US" sz="2799">
                  <a:solidFill>
                    <a:srgbClr val="FFFFFF"/>
                  </a:solidFill>
                  <a:latin typeface="Montserrat"/>
                  <a:ea typeface="Montserrat"/>
                  <a:cs typeface="Montserrat"/>
                  <a:sym typeface="Montserrat"/>
                </a:rPr>
                <a:t>ciones más prometedoras, basándose en la información compartida por el enjambre.</a:t>
              </a:r>
            </a:p>
            <a:p>
              <a:pPr algn="l">
                <a:lnSpc>
                  <a:spcPts val="3359"/>
                </a:lnSpc>
              </a:pPr>
            </a:p>
            <a:p>
              <a:pPr algn="l">
                <a:lnSpc>
                  <a:spcPts val="3359"/>
                </a:lnSpc>
              </a:pPr>
              <a:r>
                <a:rPr lang="en-US" sz="2799">
                  <a:solidFill>
                    <a:srgbClr val="FFFFFF"/>
                  </a:solidFill>
                  <a:latin typeface="Montserrat"/>
                  <a:ea typeface="Montserrat"/>
                  <a:cs typeface="Montserrat"/>
                  <a:sym typeface="Montserrat"/>
                </a:rPr>
                <a:t>Este proceso iterativo permite encontrar soluciones óptimas sin la necesidad de una búsqueda exhaustiva.</a:t>
              </a: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3805829"/>
            <a:chOff x="0" y="0"/>
            <a:chExt cx="20525316" cy="5074438"/>
          </a:xfrm>
        </p:grpSpPr>
        <p:sp>
          <p:nvSpPr>
            <p:cNvPr name="Freeform 5" id="5"/>
            <p:cNvSpPr/>
            <p:nvPr/>
          </p:nvSpPr>
          <p:spPr>
            <a:xfrm flipH="false" flipV="false" rot="0">
              <a:off x="0" y="0"/>
              <a:ext cx="20525316" cy="5074438"/>
            </a:xfrm>
            <a:custGeom>
              <a:avLst/>
              <a:gdLst/>
              <a:ahLst/>
              <a:cxnLst/>
              <a:rect r="r" b="b" t="t" l="l"/>
              <a:pathLst>
                <a:path h="5074438" w="20525316">
                  <a:moveTo>
                    <a:pt x="0" y="0"/>
                  </a:moveTo>
                  <a:lnTo>
                    <a:pt x="20525316" y="0"/>
                  </a:lnTo>
                  <a:lnTo>
                    <a:pt x="20525316" y="5074438"/>
                  </a:lnTo>
                  <a:lnTo>
                    <a:pt x="0" y="5074438"/>
                  </a:lnTo>
                  <a:close/>
                </a:path>
              </a:pathLst>
            </a:custGeom>
            <a:solidFill>
              <a:srgbClr val="000000">
                <a:alpha val="0"/>
              </a:srgbClr>
            </a:solidFill>
          </p:spPr>
        </p:sp>
        <p:sp>
          <p:nvSpPr>
            <p:cNvPr name="TextBox 6" id="6"/>
            <p:cNvSpPr txBox="true"/>
            <p:nvPr/>
          </p:nvSpPr>
          <p:spPr>
            <a:xfrm>
              <a:off x="0" y="0"/>
              <a:ext cx="20525316" cy="50744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Beneficios del Uso del Paradigma en el Ejemplo</a:t>
              </a:r>
            </a:p>
            <a:p>
              <a:pPr algn="l">
                <a:lnSpc>
                  <a:spcPts val="6960"/>
                </a:lnSpc>
              </a:pPr>
            </a:p>
            <a:p>
              <a:pPr algn="ctr">
                <a:lnSpc>
                  <a:spcPts val="7080"/>
                </a:lnSpc>
              </a:pPr>
            </a:p>
          </p:txBody>
        </p:sp>
      </p:grpSp>
      <p:grpSp>
        <p:nvGrpSpPr>
          <p:cNvPr name="Group 7" id="7"/>
          <p:cNvGrpSpPr/>
          <p:nvPr/>
        </p:nvGrpSpPr>
        <p:grpSpPr>
          <a:xfrm rot="0">
            <a:off x="563667" y="2760576"/>
            <a:ext cx="16412091" cy="5583072"/>
            <a:chOff x="0" y="0"/>
            <a:chExt cx="8635131" cy="2937503"/>
          </a:xfrm>
        </p:grpSpPr>
        <p:sp>
          <p:nvSpPr>
            <p:cNvPr name="Freeform 8" id="8"/>
            <p:cNvSpPr/>
            <p:nvPr/>
          </p:nvSpPr>
          <p:spPr>
            <a:xfrm flipH="false" flipV="false" rot="0">
              <a:off x="0" y="0"/>
              <a:ext cx="8635131" cy="2937502"/>
            </a:xfrm>
            <a:custGeom>
              <a:avLst/>
              <a:gdLst/>
              <a:ahLst/>
              <a:cxnLst/>
              <a:rect r="r" b="b" t="t" l="l"/>
              <a:pathLst>
                <a:path h="2937502" w="8635131">
                  <a:moveTo>
                    <a:pt x="0" y="0"/>
                  </a:moveTo>
                  <a:lnTo>
                    <a:pt x="8635131" y="0"/>
                  </a:lnTo>
                  <a:lnTo>
                    <a:pt x="8635131" y="2937502"/>
                  </a:lnTo>
                  <a:lnTo>
                    <a:pt x="0" y="2937502"/>
                  </a:lnTo>
                  <a:close/>
                </a:path>
              </a:pathLst>
            </a:custGeom>
            <a:solidFill>
              <a:srgbClr val="000000">
                <a:alpha val="0"/>
              </a:srgbClr>
            </a:solidFill>
          </p:spPr>
        </p:sp>
        <p:sp>
          <p:nvSpPr>
            <p:cNvPr name="TextBox 9" id="9"/>
            <p:cNvSpPr txBox="true"/>
            <p:nvPr/>
          </p:nvSpPr>
          <p:spPr>
            <a:xfrm>
              <a:off x="0" y="9525"/>
              <a:ext cx="8635131" cy="2927978"/>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1.- Eficiencia en la optimización: Puede encontrar soluciones cercanas a la óptima en problemas complejos sin explorar todas las opciones.</a:t>
              </a:r>
            </a:p>
            <a:p>
              <a:pPr algn="l">
                <a:lnSpc>
                  <a:spcPts val="3359"/>
                </a:lnSpc>
              </a:pPr>
            </a:p>
            <a:p>
              <a:pPr algn="l">
                <a:lnSpc>
                  <a:spcPts val="3359"/>
                </a:lnSpc>
              </a:pPr>
              <a:r>
                <a:rPr lang="en-US" sz="2799">
                  <a:solidFill>
                    <a:srgbClr val="FFFFFF"/>
                  </a:solidFill>
                  <a:latin typeface="Montserrat"/>
                  <a:ea typeface="Montserrat"/>
                  <a:cs typeface="Montserrat"/>
                  <a:sym typeface="Montserrat"/>
                </a:rPr>
                <a:t>2.- </a:t>
              </a:r>
              <a:r>
                <a:rPr lang="en-US" sz="2799">
                  <a:solidFill>
                    <a:srgbClr val="FFFFFF"/>
                  </a:solidFill>
                  <a:latin typeface="Montserrat"/>
                  <a:ea typeface="Montserrat"/>
                  <a:cs typeface="Montserrat"/>
                  <a:sym typeface="Montserrat"/>
                </a:rPr>
                <a:t>Adaptabilidad: Se ajusta dinámicamente a cambios en el entorno, útil en problemas de planificación y logística.</a:t>
              </a:r>
            </a:p>
            <a:p>
              <a:pPr algn="l">
                <a:lnSpc>
                  <a:spcPts val="3359"/>
                </a:lnSpc>
              </a:pPr>
            </a:p>
            <a:p>
              <a:pPr algn="l">
                <a:lnSpc>
                  <a:spcPts val="3359"/>
                </a:lnSpc>
              </a:pPr>
              <a:r>
                <a:rPr lang="en-US" sz="2799">
                  <a:solidFill>
                    <a:srgbClr val="FFFFFF"/>
                  </a:solidFill>
                  <a:latin typeface="Montserrat"/>
                  <a:ea typeface="Montserrat"/>
                  <a:cs typeface="Montserrat"/>
                  <a:sym typeface="Montserrat"/>
                </a:rPr>
                <a:t>3.- </a:t>
              </a:r>
              <a:r>
                <a:rPr lang="en-US" sz="2799">
                  <a:solidFill>
                    <a:srgbClr val="FFFFFF"/>
                  </a:solidFill>
                  <a:latin typeface="Montserrat"/>
                  <a:ea typeface="Montserrat"/>
                  <a:cs typeface="Montserrat"/>
                  <a:sym typeface="Montserrat"/>
                </a:rPr>
                <a:t>Soluciones descentralizadas: No requiere un control centralizado, lo que mejora la robustez del sistema.</a:t>
              </a:r>
            </a:p>
            <a:p>
              <a:pPr algn="l">
                <a:lnSpc>
                  <a:spcPts val="3359"/>
                </a:lnSpc>
              </a:pPr>
            </a:p>
            <a:p>
              <a:pPr algn="l">
                <a:lnSpc>
                  <a:spcPts val="3359"/>
                </a:lnSpc>
              </a:pPr>
              <a:r>
                <a:rPr lang="en-US" sz="2799">
                  <a:solidFill>
                    <a:srgbClr val="FFFFFF"/>
                  </a:solidFill>
                  <a:latin typeface="Montserrat"/>
                  <a:ea typeface="Montserrat"/>
                  <a:cs typeface="Montserrat"/>
                  <a:sym typeface="Montserrat"/>
                </a:rPr>
                <a:t>4.- </a:t>
              </a:r>
              <a:r>
                <a:rPr lang="en-US" sz="2799">
                  <a:solidFill>
                    <a:srgbClr val="FFFFFF"/>
                  </a:solidFill>
                  <a:latin typeface="Montserrat"/>
                  <a:ea typeface="Montserrat"/>
                  <a:cs typeface="Montserrat"/>
                  <a:sym typeface="Montserrat"/>
                </a:rPr>
                <a:t>Aplicaciones diversas: Se usa en robótica, redes de telecomunicaciones, logística y bioinformática.</a:t>
              </a:r>
            </a:p>
            <a:p>
              <a:pPr algn="l">
                <a:lnSpc>
                  <a:spcPts val="3359"/>
                </a:lnSpc>
              </a:pP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3805829"/>
            <a:chOff x="0" y="0"/>
            <a:chExt cx="20525316" cy="5074438"/>
          </a:xfrm>
        </p:grpSpPr>
        <p:sp>
          <p:nvSpPr>
            <p:cNvPr name="Freeform 5" id="5"/>
            <p:cNvSpPr/>
            <p:nvPr/>
          </p:nvSpPr>
          <p:spPr>
            <a:xfrm flipH="false" flipV="false" rot="0">
              <a:off x="0" y="0"/>
              <a:ext cx="20525316" cy="5074438"/>
            </a:xfrm>
            <a:custGeom>
              <a:avLst/>
              <a:gdLst/>
              <a:ahLst/>
              <a:cxnLst/>
              <a:rect r="r" b="b" t="t" l="l"/>
              <a:pathLst>
                <a:path h="5074438" w="20525316">
                  <a:moveTo>
                    <a:pt x="0" y="0"/>
                  </a:moveTo>
                  <a:lnTo>
                    <a:pt x="20525316" y="0"/>
                  </a:lnTo>
                  <a:lnTo>
                    <a:pt x="20525316" y="5074438"/>
                  </a:lnTo>
                  <a:lnTo>
                    <a:pt x="0" y="5074438"/>
                  </a:lnTo>
                  <a:close/>
                </a:path>
              </a:pathLst>
            </a:custGeom>
            <a:solidFill>
              <a:srgbClr val="000000">
                <a:alpha val="0"/>
              </a:srgbClr>
            </a:solidFill>
          </p:spPr>
        </p:sp>
        <p:sp>
          <p:nvSpPr>
            <p:cNvPr name="TextBox 6" id="6"/>
            <p:cNvSpPr txBox="true"/>
            <p:nvPr/>
          </p:nvSpPr>
          <p:spPr>
            <a:xfrm>
              <a:off x="0" y="0"/>
              <a:ext cx="20525316" cy="50744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Limitaciones del Uso del Paradigma en el Ejemplo</a:t>
              </a:r>
            </a:p>
            <a:p>
              <a:pPr algn="l">
                <a:lnSpc>
                  <a:spcPts val="6960"/>
                </a:lnSpc>
              </a:pPr>
            </a:p>
            <a:p>
              <a:pPr algn="ctr">
                <a:lnSpc>
                  <a:spcPts val="7080"/>
                </a:lnSpc>
              </a:pPr>
            </a:p>
          </p:txBody>
        </p:sp>
      </p:grpSp>
      <p:grpSp>
        <p:nvGrpSpPr>
          <p:cNvPr name="Group 7" id="7"/>
          <p:cNvGrpSpPr/>
          <p:nvPr/>
        </p:nvGrpSpPr>
        <p:grpSpPr>
          <a:xfrm rot="0">
            <a:off x="563667" y="2760576"/>
            <a:ext cx="16412091" cy="4325772"/>
            <a:chOff x="0" y="0"/>
            <a:chExt cx="8635131" cy="2275981"/>
          </a:xfrm>
        </p:grpSpPr>
        <p:sp>
          <p:nvSpPr>
            <p:cNvPr name="Freeform 8" id="8"/>
            <p:cNvSpPr/>
            <p:nvPr/>
          </p:nvSpPr>
          <p:spPr>
            <a:xfrm flipH="false" flipV="false" rot="0">
              <a:off x="0" y="0"/>
              <a:ext cx="8635131" cy="2275981"/>
            </a:xfrm>
            <a:custGeom>
              <a:avLst/>
              <a:gdLst/>
              <a:ahLst/>
              <a:cxnLst/>
              <a:rect r="r" b="b" t="t" l="l"/>
              <a:pathLst>
                <a:path h="2275981" w="8635131">
                  <a:moveTo>
                    <a:pt x="0" y="0"/>
                  </a:moveTo>
                  <a:lnTo>
                    <a:pt x="8635131" y="0"/>
                  </a:lnTo>
                  <a:lnTo>
                    <a:pt x="8635131" y="2275981"/>
                  </a:lnTo>
                  <a:lnTo>
                    <a:pt x="0" y="2275981"/>
                  </a:lnTo>
                  <a:close/>
                </a:path>
              </a:pathLst>
            </a:custGeom>
            <a:solidFill>
              <a:srgbClr val="000000">
                <a:alpha val="0"/>
              </a:srgbClr>
            </a:solidFill>
          </p:spPr>
        </p:sp>
        <p:sp>
          <p:nvSpPr>
            <p:cNvPr name="TextBox 9" id="9"/>
            <p:cNvSpPr txBox="true"/>
            <p:nvPr/>
          </p:nvSpPr>
          <p:spPr>
            <a:xfrm>
              <a:off x="0" y="9525"/>
              <a:ext cx="8635131" cy="2266456"/>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1.- Tiempo de convergencia: Puede requerir muchas iteraciones para encontrar la mejor solución.</a:t>
              </a:r>
            </a:p>
            <a:p>
              <a:pPr algn="l">
                <a:lnSpc>
                  <a:spcPts val="3359"/>
                </a:lnSpc>
              </a:pPr>
            </a:p>
            <a:p>
              <a:pPr algn="l">
                <a:lnSpc>
                  <a:spcPts val="3359"/>
                </a:lnSpc>
              </a:pPr>
              <a:r>
                <a:rPr lang="en-US" sz="2799">
                  <a:solidFill>
                    <a:srgbClr val="FFFFFF"/>
                  </a:solidFill>
                  <a:latin typeface="Montserrat"/>
                  <a:ea typeface="Montserrat"/>
                  <a:cs typeface="Montserrat"/>
                  <a:sym typeface="Montserrat"/>
                </a:rPr>
                <a:t>2.- </a:t>
              </a:r>
              <a:r>
                <a:rPr lang="en-US" sz="2799">
                  <a:solidFill>
                    <a:srgbClr val="FFFFFF"/>
                  </a:solidFill>
                  <a:latin typeface="Montserrat"/>
                  <a:ea typeface="Montserrat"/>
                  <a:cs typeface="Montserrat"/>
                  <a:sym typeface="Montserrat"/>
                </a:rPr>
                <a:t>Sensibilidad a parámetros: La efectividad del algoritmo depende de la configuración adecuada de variables como el número de agentes y las reglas de exploración.</a:t>
              </a:r>
            </a:p>
            <a:p>
              <a:pPr algn="l">
                <a:lnSpc>
                  <a:spcPts val="3359"/>
                </a:lnSpc>
              </a:pPr>
            </a:p>
            <a:p>
              <a:pPr algn="l">
                <a:lnSpc>
                  <a:spcPts val="3359"/>
                </a:lnSpc>
              </a:pPr>
              <a:r>
                <a:rPr lang="en-US" sz="2799">
                  <a:solidFill>
                    <a:srgbClr val="FFFFFF"/>
                  </a:solidFill>
                  <a:latin typeface="Montserrat"/>
                  <a:ea typeface="Montserrat"/>
                  <a:cs typeface="Montserrat"/>
                  <a:sym typeface="Montserrat"/>
                </a:rPr>
                <a:t>3.- </a:t>
              </a:r>
              <a:r>
                <a:rPr lang="en-US" sz="2799">
                  <a:solidFill>
                    <a:srgbClr val="FFFFFF"/>
                  </a:solidFill>
                  <a:latin typeface="Montserrat"/>
                  <a:ea typeface="Montserrat"/>
                  <a:cs typeface="Montserrat"/>
                  <a:sym typeface="Montserrat"/>
                </a:rPr>
                <a:t>No garantiza la mejor solución absoluta: Aunque encuentra buenas soluciones, no siempre garantiza la óptima en todos los casos.</a:t>
              </a:r>
            </a:p>
            <a:p>
              <a:pPr algn="l">
                <a:lnSpc>
                  <a:spcPts val="3359"/>
                </a:lnSpc>
              </a:pP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0343307" y="5541480"/>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5895107" y="-542364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72852" y="891976"/>
            <a:ext cx="2763600" cy="1683600"/>
            <a:chOff x="0" y="0"/>
            <a:chExt cx="3684800" cy="2244800"/>
          </a:xfrm>
        </p:grpSpPr>
        <p:sp>
          <p:nvSpPr>
            <p:cNvPr name="Freeform 5" id="5"/>
            <p:cNvSpPr/>
            <p:nvPr/>
          </p:nvSpPr>
          <p:spPr>
            <a:xfrm flipH="false" flipV="false" rot="0">
              <a:off x="0" y="0"/>
              <a:ext cx="3684800" cy="2244800"/>
            </a:xfrm>
            <a:custGeom>
              <a:avLst/>
              <a:gdLst/>
              <a:ahLst/>
              <a:cxnLst/>
              <a:rect r="r" b="b" t="t" l="l"/>
              <a:pathLst>
                <a:path h="2244800" w="3684800">
                  <a:moveTo>
                    <a:pt x="0" y="0"/>
                  </a:moveTo>
                  <a:lnTo>
                    <a:pt x="3684800" y="0"/>
                  </a:lnTo>
                  <a:lnTo>
                    <a:pt x="3684800" y="2244800"/>
                  </a:lnTo>
                  <a:lnTo>
                    <a:pt x="0" y="2244800"/>
                  </a:lnTo>
                  <a:close/>
                </a:path>
              </a:pathLst>
            </a:custGeom>
            <a:solidFill>
              <a:srgbClr val="000000">
                <a:alpha val="0"/>
              </a:srgbClr>
            </a:solidFill>
          </p:spPr>
        </p:sp>
        <p:sp>
          <p:nvSpPr>
            <p:cNvPr name="TextBox 6" id="6"/>
            <p:cNvSpPr txBox="true"/>
            <p:nvPr/>
          </p:nvSpPr>
          <p:spPr>
            <a:xfrm>
              <a:off x="0" y="9525"/>
              <a:ext cx="3684800" cy="2235275"/>
            </a:xfrm>
            <a:prstGeom prst="rect">
              <a:avLst/>
            </a:prstGeom>
          </p:spPr>
          <p:txBody>
            <a:bodyPr anchor="ctr" rtlCol="false" tIns="0" lIns="0" bIns="0" rIns="0"/>
            <a:lstStyle/>
            <a:p>
              <a:pPr algn="l">
                <a:lnSpc>
                  <a:spcPts val="17280"/>
                </a:lnSpc>
              </a:pPr>
              <a:r>
                <a:rPr lang="en-US" sz="14400">
                  <a:solidFill>
                    <a:srgbClr val="FFFFFF"/>
                  </a:solidFill>
                  <a:latin typeface="Montserrat"/>
                  <a:ea typeface="Montserrat"/>
                  <a:cs typeface="Montserrat"/>
                  <a:sym typeface="Montserrat"/>
                </a:rPr>
                <a:t>02</a:t>
              </a:r>
            </a:p>
          </p:txBody>
        </p:sp>
      </p:grpSp>
      <p:sp>
        <p:nvSpPr>
          <p:cNvPr name="Freeform 7" id="7"/>
          <p:cNvSpPr/>
          <p:nvPr/>
        </p:nvSpPr>
        <p:spPr>
          <a:xfrm flipH="false" flipV="false" rot="2268302">
            <a:off x="14257844" y="5380248"/>
            <a:ext cx="3714748" cy="3581398"/>
          </a:xfrm>
          <a:custGeom>
            <a:avLst/>
            <a:gdLst/>
            <a:ahLst/>
            <a:cxnLst/>
            <a:rect r="r" b="b" t="t" l="l"/>
            <a:pathLst>
              <a:path h="3581398" w="3714748">
                <a:moveTo>
                  <a:pt x="0" y="0"/>
                </a:moveTo>
                <a:lnTo>
                  <a:pt x="3714748" y="0"/>
                </a:lnTo>
                <a:lnTo>
                  <a:pt x="3714748" y="3581398"/>
                </a:lnTo>
                <a:lnTo>
                  <a:pt x="0" y="3581398"/>
                </a:lnTo>
                <a:lnTo>
                  <a:pt x="0" y="0"/>
                </a:lnTo>
                <a:close/>
              </a:path>
            </a:pathLst>
          </a:custGeom>
          <a:blipFill>
            <a:blip r:embed="rId5"/>
            <a:stretch>
              <a:fillRect l="-46497" t="-6378" r="-44607" b="-5120"/>
            </a:stretch>
          </a:blipFill>
        </p:spPr>
      </p:sp>
      <p:sp>
        <p:nvSpPr>
          <p:cNvPr name="Freeform 8" id="8"/>
          <p:cNvSpPr/>
          <p:nvPr/>
        </p:nvSpPr>
        <p:spPr>
          <a:xfrm flipH="false" flipV="false" rot="-1406513">
            <a:off x="12894170" y="7303900"/>
            <a:ext cx="2350466" cy="1526454"/>
          </a:xfrm>
          <a:custGeom>
            <a:avLst/>
            <a:gdLst/>
            <a:ahLst/>
            <a:cxnLst/>
            <a:rect r="r" b="b" t="t" l="l"/>
            <a:pathLst>
              <a:path h="1526454" w="2350466">
                <a:moveTo>
                  <a:pt x="0" y="0"/>
                </a:moveTo>
                <a:lnTo>
                  <a:pt x="2350466" y="0"/>
                </a:lnTo>
                <a:lnTo>
                  <a:pt x="2350466" y="1526454"/>
                </a:lnTo>
                <a:lnTo>
                  <a:pt x="0" y="1526454"/>
                </a:lnTo>
                <a:lnTo>
                  <a:pt x="0" y="0"/>
                </a:lnTo>
                <a:close/>
              </a:path>
            </a:pathLst>
          </a:custGeom>
          <a:blipFill>
            <a:blip r:embed="rId6"/>
            <a:stretch>
              <a:fillRect l="-25719" t="-9509" r="-12210" b="-9958"/>
            </a:stretch>
          </a:blipFill>
        </p:spPr>
      </p:sp>
      <p:sp>
        <p:nvSpPr>
          <p:cNvPr name="Freeform 9" id="9"/>
          <p:cNvSpPr/>
          <p:nvPr/>
        </p:nvSpPr>
        <p:spPr>
          <a:xfrm flipH="false" flipV="false" rot="0">
            <a:off x="12070498" y="503650"/>
            <a:ext cx="3840000" cy="3685452"/>
          </a:xfrm>
          <a:custGeom>
            <a:avLst/>
            <a:gdLst/>
            <a:ahLst/>
            <a:cxnLst/>
            <a:rect r="r" b="b" t="t" l="l"/>
            <a:pathLst>
              <a:path h="3685452" w="3840000">
                <a:moveTo>
                  <a:pt x="0" y="0"/>
                </a:moveTo>
                <a:lnTo>
                  <a:pt x="3840000" y="0"/>
                </a:lnTo>
                <a:lnTo>
                  <a:pt x="3840000" y="3685452"/>
                </a:lnTo>
                <a:lnTo>
                  <a:pt x="0" y="3685452"/>
                </a:lnTo>
                <a:lnTo>
                  <a:pt x="0" y="0"/>
                </a:lnTo>
                <a:close/>
              </a:path>
            </a:pathLst>
          </a:custGeom>
          <a:blipFill>
            <a:blip r:embed="rId7"/>
            <a:stretch>
              <a:fillRect l="-50076" t="-8219" r="-46018" b="-6709"/>
            </a:stretch>
          </a:blipFill>
        </p:spPr>
      </p:sp>
      <p:sp>
        <p:nvSpPr>
          <p:cNvPr name="Freeform 10" id="10"/>
          <p:cNvSpPr/>
          <p:nvPr/>
        </p:nvSpPr>
        <p:spPr>
          <a:xfrm flipH="false" flipV="false" rot="1220421">
            <a:off x="9880698" y="1107918"/>
            <a:ext cx="3105150" cy="2781702"/>
          </a:xfrm>
          <a:custGeom>
            <a:avLst/>
            <a:gdLst/>
            <a:ahLst/>
            <a:cxnLst/>
            <a:rect r="r" b="b" t="t" l="l"/>
            <a:pathLst>
              <a:path h="2781702" w="3105150">
                <a:moveTo>
                  <a:pt x="0" y="0"/>
                </a:moveTo>
                <a:lnTo>
                  <a:pt x="3105150" y="0"/>
                </a:lnTo>
                <a:lnTo>
                  <a:pt x="3105150" y="2781702"/>
                </a:lnTo>
                <a:lnTo>
                  <a:pt x="0" y="2781702"/>
                </a:lnTo>
                <a:lnTo>
                  <a:pt x="0" y="0"/>
                </a:lnTo>
                <a:close/>
              </a:path>
            </a:pathLst>
          </a:custGeom>
          <a:blipFill>
            <a:blip r:embed="rId8"/>
            <a:stretch>
              <a:fillRect l="-24264" t="0" r="-34994" b="0"/>
            </a:stretch>
          </a:blipFill>
        </p:spPr>
      </p:sp>
      <p:grpSp>
        <p:nvGrpSpPr>
          <p:cNvPr name="Group 11" id="11"/>
          <p:cNvGrpSpPr/>
          <p:nvPr/>
        </p:nvGrpSpPr>
        <p:grpSpPr>
          <a:xfrm rot="0">
            <a:off x="1072852" y="2981356"/>
            <a:ext cx="16742708" cy="5612766"/>
            <a:chOff x="0" y="0"/>
            <a:chExt cx="22323611" cy="7483688"/>
          </a:xfrm>
        </p:grpSpPr>
        <p:sp>
          <p:nvSpPr>
            <p:cNvPr name="Freeform 12" id="12"/>
            <p:cNvSpPr/>
            <p:nvPr/>
          </p:nvSpPr>
          <p:spPr>
            <a:xfrm flipH="false" flipV="false" rot="0">
              <a:off x="0" y="0"/>
              <a:ext cx="22323611" cy="7483688"/>
            </a:xfrm>
            <a:custGeom>
              <a:avLst/>
              <a:gdLst/>
              <a:ahLst/>
              <a:cxnLst/>
              <a:rect r="r" b="b" t="t" l="l"/>
              <a:pathLst>
                <a:path h="7483688" w="22323611">
                  <a:moveTo>
                    <a:pt x="0" y="0"/>
                  </a:moveTo>
                  <a:lnTo>
                    <a:pt x="22323611" y="0"/>
                  </a:lnTo>
                  <a:lnTo>
                    <a:pt x="22323611" y="7483688"/>
                  </a:lnTo>
                  <a:lnTo>
                    <a:pt x="0" y="7483688"/>
                  </a:lnTo>
                  <a:close/>
                </a:path>
              </a:pathLst>
            </a:custGeom>
            <a:solidFill>
              <a:srgbClr val="000000">
                <a:alpha val="0"/>
              </a:srgbClr>
            </a:solidFill>
          </p:spPr>
        </p:sp>
        <p:sp>
          <p:nvSpPr>
            <p:cNvPr name="TextBox 13" id="13"/>
            <p:cNvSpPr txBox="true"/>
            <p:nvPr/>
          </p:nvSpPr>
          <p:spPr>
            <a:xfrm>
              <a:off x="0" y="9525"/>
              <a:ext cx="22323611" cy="7474163"/>
            </a:xfrm>
            <a:prstGeom prst="rect">
              <a:avLst/>
            </a:prstGeom>
          </p:spPr>
          <p:txBody>
            <a:bodyPr anchor="b" rtlCol="false" tIns="0" lIns="0" bIns="0" rIns="0"/>
            <a:lstStyle/>
            <a:p>
              <a:pPr algn="l">
                <a:lnSpc>
                  <a:spcPts val="17280"/>
                </a:lnSpc>
              </a:pPr>
              <a:r>
                <a:rPr lang="en-US" sz="14400">
                  <a:solidFill>
                    <a:srgbClr val="FFFFFF"/>
                  </a:solidFill>
                  <a:latin typeface="Montserrat"/>
                  <a:ea typeface="Montserrat"/>
                  <a:cs typeface="Montserrat"/>
                  <a:sym typeface="Montserrat"/>
                </a:rPr>
                <a:t>MODELO COGNITIVO VS PROCESO DE APRENDIZAJE AUTOMATICO</a:t>
              </a:r>
            </a:p>
          </p:txBody>
        </p:sp>
      </p:grpSp>
      <p:sp>
        <p:nvSpPr>
          <p:cNvPr name="Freeform 14" id="14"/>
          <p:cNvSpPr/>
          <p:nvPr/>
        </p:nvSpPr>
        <p:spPr>
          <a:xfrm flipH="false" flipV="false" rot="0">
            <a:off x="16416250" y="41657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8472994" y="836103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4776700" y="239862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1203247">
            <a:off x="2692638" y="8321272"/>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3"/>
            <a:stretch>
              <a:fillRect l="-36968" t="0" r="-31001"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4" y="-2692582"/>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938387" y="-2692582"/>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1426500" y="271958"/>
            <a:ext cx="15435000" cy="1145400"/>
            <a:chOff x="0" y="0"/>
            <a:chExt cx="20580000" cy="1527200"/>
          </a:xfrm>
        </p:grpSpPr>
        <p:sp>
          <p:nvSpPr>
            <p:cNvPr name="Freeform 5" id="5"/>
            <p:cNvSpPr/>
            <p:nvPr/>
          </p:nvSpPr>
          <p:spPr>
            <a:xfrm flipH="false" flipV="false" rot="0">
              <a:off x="0" y="0"/>
              <a:ext cx="20580000" cy="1527200"/>
            </a:xfrm>
            <a:custGeom>
              <a:avLst/>
              <a:gdLst/>
              <a:ahLst/>
              <a:cxnLst/>
              <a:rect r="r" b="b" t="t" l="l"/>
              <a:pathLst>
                <a:path h="1527200" w="20580000">
                  <a:moveTo>
                    <a:pt x="0" y="0"/>
                  </a:moveTo>
                  <a:lnTo>
                    <a:pt x="20580000" y="0"/>
                  </a:lnTo>
                  <a:lnTo>
                    <a:pt x="20580000" y="1527200"/>
                  </a:lnTo>
                  <a:lnTo>
                    <a:pt x="0" y="1527200"/>
                  </a:lnTo>
                  <a:close/>
                </a:path>
              </a:pathLst>
            </a:custGeom>
            <a:solidFill>
              <a:srgbClr val="000000">
                <a:alpha val="0"/>
              </a:srgbClr>
            </a:solidFill>
          </p:spPr>
        </p:sp>
        <p:sp>
          <p:nvSpPr>
            <p:cNvPr name="TextBox 6" id="6"/>
            <p:cNvSpPr txBox="true"/>
            <p:nvPr/>
          </p:nvSpPr>
          <p:spPr>
            <a:xfrm>
              <a:off x="0" y="0"/>
              <a:ext cx="20580000" cy="1527200"/>
            </a:xfrm>
            <a:prstGeom prst="rect">
              <a:avLst/>
            </a:prstGeom>
          </p:spPr>
          <p:txBody>
            <a:bodyPr anchor="t" rtlCol="false" tIns="0" lIns="0" bIns="0" rIns="0"/>
            <a:lstStyle/>
            <a:p>
              <a:pPr algn="ctr">
                <a:lnSpc>
                  <a:spcPts val="7680"/>
                </a:lnSpc>
              </a:pPr>
              <a:r>
                <a:rPr lang="en-US" sz="6400">
                  <a:solidFill>
                    <a:srgbClr val="FFFFFF"/>
                  </a:solidFill>
                  <a:latin typeface="Montserrat"/>
                  <a:ea typeface="Montserrat"/>
                  <a:cs typeface="Montserrat"/>
                  <a:sym typeface="Montserrat"/>
                </a:rPr>
                <a:t>CUADRO COMPARATIVO</a:t>
              </a:r>
            </a:p>
          </p:txBody>
        </p:sp>
      </p:grpSp>
      <p:graphicFrame>
        <p:nvGraphicFramePr>
          <p:cNvPr name="Table 7" id="7"/>
          <p:cNvGraphicFramePr>
            <a:graphicFrameLocks noGrp="true"/>
          </p:cNvGraphicFramePr>
          <p:nvPr/>
        </p:nvGraphicFramePr>
        <p:xfrm>
          <a:off x="1768868" y="1868596"/>
          <a:ext cx="14706600" cy="6985000"/>
        </p:xfrm>
        <a:graphic>
          <a:graphicData uri="http://schemas.openxmlformats.org/drawingml/2006/table">
            <a:tbl>
              <a:tblPr/>
              <a:tblGrid>
                <a:gridCol w="4902200"/>
                <a:gridCol w="4902200"/>
                <a:gridCol w="4902200"/>
              </a:tblGrid>
              <a:tr h="642361">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Aspecto</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solidFill>
                      <a:srgbClr val="733C9B"/>
                    </a:solidFill>
                  </a:tcPr>
                </a:tc>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Aprendizaje Automático (Machine Learning)</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solidFill>
                      <a:srgbClr val="733C9B"/>
                    </a:solidFill>
                  </a:tcPr>
                </a:tc>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Modelo Cognitivo (Aprendizaje Humano)</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solidFill>
                      <a:srgbClr val="733C9B"/>
                    </a:solidFill>
                  </a:tcPr>
                </a:tc>
              </a:tr>
              <a:tr h="938848">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Definición</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Técnica en la que los sistemas aprenden patrones a partir de datos.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Explica cómo los humanos procesan información y aprenden.</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r>
              <a:tr h="938848">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1. Adquisición de datos / Percepción</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Los datos se recopilan de diversas fuentes (sensores, bases de datos, etc.).</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El cerebro humano capta información a través de los sentidos.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r>
              <a:tr h="938848">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2. Preprocesamiento de datos / Atención y Codificación</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Los datos se limpian, transforman y normalizan para su análisis.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Se filtra la información relevante y se almacena en la memoria a corto plazo.</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r>
              <a:tr h="1235334">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3. Entrenamiento del modelo / Aprendizaje y Almacenamiento</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El modelo se entrena con datos etiquetados para aprender patrones.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La información se asocia con experiencias previas y se almacena en la memoria a largo plazo.</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r>
              <a:tr h="1235334">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4. Evaluación del modelo / Razonamiento y Toma de Decisiones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Se prueban los modelos con datos nuevos para medir su precisión y evitar errores.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Se analiza la información almacenada y se utiliza para resolver problemas o tomar decisiones.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r>
              <a:tr h="1055428">
                <a:tc>
                  <a:txBody>
                    <a:bodyPr anchor="t" rtlCol="false"/>
                    <a:lstStyle/>
                    <a:p>
                      <a:pPr algn="ctr">
                        <a:lnSpc>
                          <a:spcPts val="2897"/>
                        </a:lnSpc>
                        <a:defRPr/>
                      </a:pPr>
                      <a:r>
                        <a:rPr lang="en-US" sz="2100" b="true">
                          <a:solidFill>
                            <a:srgbClr val="FFFFFF"/>
                          </a:solidFill>
                          <a:latin typeface="Montserrat Bold"/>
                          <a:ea typeface="Montserrat Bold"/>
                          <a:cs typeface="Montserrat Bold"/>
                          <a:sym typeface="Montserrat Bold"/>
                        </a:rPr>
                        <a:t>5. Implementación del modelo / Aplicación del Conocimiento</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Se integra el modelo en un sistema para realizar predicciones o automatizar tareas.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c>
                  <a:txBody>
                    <a:bodyPr anchor="t" rtlCol="false"/>
                    <a:lstStyle/>
                    <a:p>
                      <a:pPr algn="just">
                        <a:lnSpc>
                          <a:spcPts val="2897"/>
                        </a:lnSpc>
                        <a:defRPr/>
                      </a:pPr>
                      <a:r>
                        <a:rPr lang="en-US" sz="2100">
                          <a:solidFill>
                            <a:srgbClr val="FFFFFF"/>
                          </a:solidFill>
                          <a:latin typeface="Montserrat"/>
                          <a:ea typeface="Montserrat"/>
                          <a:cs typeface="Montserrat"/>
                          <a:sym typeface="Montserrat"/>
                        </a:rPr>
                        <a:t>Se aplica lo aprendido en la vida cotidiana o en nuevas situaciones.</a:t>
                      </a:r>
                      <a:endParaRPr lang="en-US" sz="1100"/>
                    </a:p>
                  </a:txBody>
                  <a:tcPr marL="68580" marR="68580" marT="68580" marB="68580" anchor="ctr">
                    <a:lnL cmpd="sng" algn="ctr" cap="flat" w="19050">
                      <a:solidFill>
                        <a:srgbClr val="AE77D6"/>
                      </a:solidFill>
                      <a:prstDash val="solid"/>
                      <a:round/>
                      <a:headEnd type="none" w="med" len="med"/>
                      <a:tailEnd type="none" w="med" len="med"/>
                    </a:lnL>
                    <a:lnR cmpd="sng" algn="ctr" cap="flat" w="19050">
                      <a:solidFill>
                        <a:srgbClr val="AE77D6"/>
                      </a:solidFill>
                      <a:prstDash val="solid"/>
                      <a:round/>
                      <a:headEnd type="none" w="med" len="med"/>
                      <a:tailEnd type="none" w="med" len="med"/>
                    </a:lnR>
                    <a:lnT cmpd="sng" algn="ctr" cap="flat" w="19050">
                      <a:solidFill>
                        <a:srgbClr val="AE77D6"/>
                      </a:solidFill>
                      <a:prstDash val="solid"/>
                      <a:round/>
                      <a:headEnd type="none" w="med" len="med"/>
                      <a:tailEnd type="none" w="med" len="med"/>
                    </a:lnT>
                    <a:lnB cmpd="sng" algn="ctr" cap="flat" w="19050">
                      <a:solidFill>
                        <a:srgbClr val="AE77D6"/>
                      </a:solidFill>
                      <a:prstDash val="solid"/>
                      <a:round/>
                      <a:headEnd type="none" w="med" len="med"/>
                      <a:tailEnd type="none" w="med" len="med"/>
                    </a:lnB>
                  </a:tcPr>
                </a:tc>
              </a:tr>
            </a:tbl>
          </a:graphicData>
        </a:graphic>
      </p:graphicFrame>
      <p:sp>
        <p:nvSpPr>
          <p:cNvPr name="Freeform 8" id="8"/>
          <p:cNvSpPr/>
          <p:nvPr/>
        </p:nvSpPr>
        <p:spPr>
          <a:xfrm flipH="false" flipV="false" rot="-9204102">
            <a:off x="15641570" y="-15468"/>
            <a:ext cx="1879100" cy="1775440"/>
          </a:xfrm>
          <a:custGeom>
            <a:avLst/>
            <a:gdLst/>
            <a:ahLst/>
            <a:cxnLst/>
            <a:rect r="r" b="b" t="t" l="l"/>
            <a:pathLst>
              <a:path h="1775440" w="1879100">
                <a:moveTo>
                  <a:pt x="0" y="0"/>
                </a:moveTo>
                <a:lnTo>
                  <a:pt x="1879100" y="0"/>
                </a:lnTo>
                <a:lnTo>
                  <a:pt x="1879100" y="1775440"/>
                </a:lnTo>
                <a:lnTo>
                  <a:pt x="0" y="1775440"/>
                </a:lnTo>
                <a:lnTo>
                  <a:pt x="0" y="0"/>
                </a:lnTo>
                <a:close/>
              </a:path>
            </a:pathLst>
          </a:custGeom>
          <a:blipFill>
            <a:blip r:embed="rId7"/>
            <a:stretch>
              <a:fillRect l="-36968" t="0" r="-31002" b="0"/>
            </a:stretch>
          </a:blipFill>
        </p:spPr>
      </p:sp>
      <p:sp>
        <p:nvSpPr>
          <p:cNvPr name="Freeform 9" id="9"/>
          <p:cNvSpPr/>
          <p:nvPr/>
        </p:nvSpPr>
        <p:spPr>
          <a:xfrm flipH="false" flipV="false" rot="0">
            <a:off x="14652300" y="848902"/>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274006" y="772102"/>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9084173">
            <a:off x="-39982" y="330280"/>
            <a:ext cx="2350462" cy="1526452"/>
          </a:xfrm>
          <a:custGeom>
            <a:avLst/>
            <a:gdLst/>
            <a:ahLst/>
            <a:cxnLst/>
            <a:rect r="r" b="b" t="t" l="l"/>
            <a:pathLst>
              <a:path h="1526452" w="2350462">
                <a:moveTo>
                  <a:pt x="0" y="0"/>
                </a:moveTo>
                <a:lnTo>
                  <a:pt x="2350462" y="0"/>
                </a:lnTo>
                <a:lnTo>
                  <a:pt x="2350462" y="1526452"/>
                </a:lnTo>
                <a:lnTo>
                  <a:pt x="0" y="1526452"/>
                </a:lnTo>
                <a:lnTo>
                  <a:pt x="0" y="0"/>
                </a:lnTo>
                <a:close/>
              </a:path>
            </a:pathLst>
          </a:custGeom>
          <a:blipFill>
            <a:blip r:embed="rId10"/>
            <a:stretch>
              <a:fillRect l="-25719" t="-9509" r="-12210" b="-9958"/>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0949657" y="4105330"/>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64743" y="-504059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68150" y="5448550"/>
            <a:ext cx="3479904" cy="3561208"/>
          </a:xfrm>
          <a:custGeom>
            <a:avLst/>
            <a:gdLst/>
            <a:ahLst/>
            <a:cxnLst/>
            <a:rect r="r" b="b" t="t" l="l"/>
            <a:pathLst>
              <a:path h="3561208" w="3479904">
                <a:moveTo>
                  <a:pt x="0" y="0"/>
                </a:moveTo>
                <a:lnTo>
                  <a:pt x="3479904" y="0"/>
                </a:lnTo>
                <a:lnTo>
                  <a:pt x="3479904" y="3561208"/>
                </a:lnTo>
                <a:lnTo>
                  <a:pt x="0" y="3561208"/>
                </a:lnTo>
                <a:lnTo>
                  <a:pt x="0" y="0"/>
                </a:lnTo>
                <a:close/>
              </a:path>
            </a:pathLst>
          </a:custGeom>
          <a:blipFill>
            <a:blip r:embed="rId5"/>
            <a:stretch>
              <a:fillRect l="-56088" t="-8809" r="-53148" b="-6198"/>
            </a:stretch>
          </a:blipFill>
        </p:spPr>
      </p:sp>
      <p:grpSp>
        <p:nvGrpSpPr>
          <p:cNvPr name="Group 5" id="5"/>
          <p:cNvGrpSpPr/>
          <p:nvPr/>
        </p:nvGrpSpPr>
        <p:grpSpPr>
          <a:xfrm rot="0">
            <a:off x="8271950" y="3515800"/>
            <a:ext cx="8589600" cy="1145400"/>
            <a:chOff x="0" y="0"/>
            <a:chExt cx="11452800" cy="1527200"/>
          </a:xfrm>
        </p:grpSpPr>
        <p:sp>
          <p:nvSpPr>
            <p:cNvPr name="Freeform 6" id="6"/>
            <p:cNvSpPr/>
            <p:nvPr/>
          </p:nvSpPr>
          <p:spPr>
            <a:xfrm flipH="false" flipV="false" rot="0">
              <a:off x="0" y="0"/>
              <a:ext cx="11452800" cy="1527200"/>
            </a:xfrm>
            <a:custGeom>
              <a:avLst/>
              <a:gdLst/>
              <a:ahLst/>
              <a:cxnLst/>
              <a:rect r="r" b="b" t="t" l="l"/>
              <a:pathLst>
                <a:path h="1527200" w="11452800">
                  <a:moveTo>
                    <a:pt x="0" y="0"/>
                  </a:moveTo>
                  <a:lnTo>
                    <a:pt x="11452800" y="0"/>
                  </a:lnTo>
                  <a:lnTo>
                    <a:pt x="11452800" y="1527200"/>
                  </a:lnTo>
                  <a:lnTo>
                    <a:pt x="0" y="1527200"/>
                  </a:lnTo>
                  <a:close/>
                </a:path>
              </a:pathLst>
            </a:custGeom>
            <a:solidFill>
              <a:srgbClr val="000000">
                <a:alpha val="0"/>
              </a:srgbClr>
            </a:solidFill>
          </p:spPr>
        </p:sp>
        <p:sp>
          <p:nvSpPr>
            <p:cNvPr name="TextBox 7" id="7"/>
            <p:cNvSpPr txBox="true"/>
            <p:nvPr/>
          </p:nvSpPr>
          <p:spPr>
            <a:xfrm>
              <a:off x="0" y="0"/>
              <a:ext cx="11452800" cy="1527200"/>
            </a:xfrm>
            <a:prstGeom prst="rect">
              <a:avLst/>
            </a:prstGeom>
          </p:spPr>
          <p:txBody>
            <a:bodyPr anchor="b" rtlCol="false" tIns="0" lIns="0" bIns="0" rIns="0"/>
            <a:lstStyle/>
            <a:p>
              <a:pPr algn="l">
                <a:lnSpc>
                  <a:spcPts val="7680"/>
                </a:lnSpc>
              </a:pPr>
              <a:r>
                <a:rPr lang="en-US" sz="6400">
                  <a:solidFill>
                    <a:srgbClr val="FFFFFF"/>
                  </a:solidFill>
                  <a:latin typeface="Montserrat"/>
                  <a:ea typeface="Montserrat"/>
                  <a:cs typeface="Montserrat"/>
                  <a:sym typeface="Montserrat"/>
                </a:rPr>
                <a:t>CONCLUSIÓN</a:t>
              </a:r>
            </a:p>
          </p:txBody>
        </p:sp>
      </p:grpSp>
      <p:grpSp>
        <p:nvGrpSpPr>
          <p:cNvPr name="Group 8" id="8"/>
          <p:cNvGrpSpPr/>
          <p:nvPr/>
        </p:nvGrpSpPr>
        <p:grpSpPr>
          <a:xfrm rot="0">
            <a:off x="8271950" y="4661200"/>
            <a:ext cx="8589600" cy="2446200"/>
            <a:chOff x="0" y="0"/>
            <a:chExt cx="11452800" cy="3261600"/>
          </a:xfrm>
        </p:grpSpPr>
        <p:sp>
          <p:nvSpPr>
            <p:cNvPr name="Freeform 9" id="9"/>
            <p:cNvSpPr/>
            <p:nvPr/>
          </p:nvSpPr>
          <p:spPr>
            <a:xfrm flipH="false" flipV="false" rot="0">
              <a:off x="0" y="0"/>
              <a:ext cx="11452800" cy="3261600"/>
            </a:xfrm>
            <a:custGeom>
              <a:avLst/>
              <a:gdLst/>
              <a:ahLst/>
              <a:cxnLst/>
              <a:rect r="r" b="b" t="t" l="l"/>
              <a:pathLst>
                <a:path h="3261600" w="11452800">
                  <a:moveTo>
                    <a:pt x="0" y="0"/>
                  </a:moveTo>
                  <a:lnTo>
                    <a:pt x="11452800" y="0"/>
                  </a:lnTo>
                  <a:lnTo>
                    <a:pt x="11452800" y="3261600"/>
                  </a:lnTo>
                  <a:lnTo>
                    <a:pt x="0" y="3261600"/>
                  </a:lnTo>
                  <a:close/>
                </a:path>
              </a:pathLst>
            </a:custGeom>
            <a:solidFill>
              <a:srgbClr val="000000">
                <a:alpha val="0"/>
              </a:srgbClr>
            </a:solidFill>
          </p:spPr>
        </p:sp>
        <p:sp>
          <p:nvSpPr>
            <p:cNvPr name="TextBox 10" id="10"/>
            <p:cNvSpPr txBox="true"/>
            <p:nvPr/>
          </p:nvSpPr>
          <p:spPr>
            <a:xfrm>
              <a:off x="0" y="9525"/>
              <a:ext cx="11452800" cy="3252075"/>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Ambos procesos buscan interpretar datos y tomar decisiones, pero el modelo cognitivo se basa en la experiencia y la neuroplasticidad, mientras que el aprendizaje automático usa algoritmos y computación estadística.</a:t>
              </a:r>
            </a:p>
          </p:txBody>
        </p:sp>
      </p:grpSp>
      <p:sp>
        <p:nvSpPr>
          <p:cNvPr name="Freeform 11" id="11"/>
          <p:cNvSpPr/>
          <p:nvPr/>
        </p:nvSpPr>
        <p:spPr>
          <a:xfrm flipH="false" flipV="false" rot="0">
            <a:off x="2983198" y="666950"/>
            <a:ext cx="3840000" cy="3685452"/>
          </a:xfrm>
          <a:custGeom>
            <a:avLst/>
            <a:gdLst/>
            <a:ahLst/>
            <a:cxnLst/>
            <a:rect r="r" b="b" t="t" l="l"/>
            <a:pathLst>
              <a:path h="3685452" w="3840000">
                <a:moveTo>
                  <a:pt x="0" y="0"/>
                </a:moveTo>
                <a:lnTo>
                  <a:pt x="3840000" y="0"/>
                </a:lnTo>
                <a:lnTo>
                  <a:pt x="3840000" y="3685452"/>
                </a:lnTo>
                <a:lnTo>
                  <a:pt x="0" y="3685452"/>
                </a:lnTo>
                <a:lnTo>
                  <a:pt x="0" y="0"/>
                </a:lnTo>
                <a:close/>
              </a:path>
            </a:pathLst>
          </a:custGeom>
          <a:blipFill>
            <a:blip r:embed="rId6"/>
            <a:stretch>
              <a:fillRect l="-50076" t="-8219" r="-46018" b="-6709"/>
            </a:stretch>
          </a:blipFill>
        </p:spPr>
      </p:sp>
      <p:sp>
        <p:nvSpPr>
          <p:cNvPr name="Freeform 12" id="12"/>
          <p:cNvSpPr/>
          <p:nvPr/>
        </p:nvSpPr>
        <p:spPr>
          <a:xfrm flipH="false" flipV="false" rot="-1020103">
            <a:off x="10166676" y="947078"/>
            <a:ext cx="1304402" cy="1232452"/>
          </a:xfrm>
          <a:custGeom>
            <a:avLst/>
            <a:gdLst/>
            <a:ahLst/>
            <a:cxnLst/>
            <a:rect r="r" b="b" t="t" l="l"/>
            <a:pathLst>
              <a:path h="1232452" w="1304402">
                <a:moveTo>
                  <a:pt x="0" y="0"/>
                </a:moveTo>
                <a:lnTo>
                  <a:pt x="1304402" y="0"/>
                </a:lnTo>
                <a:lnTo>
                  <a:pt x="1304402" y="1232452"/>
                </a:lnTo>
                <a:lnTo>
                  <a:pt x="0" y="1232452"/>
                </a:lnTo>
                <a:lnTo>
                  <a:pt x="0" y="0"/>
                </a:lnTo>
                <a:close/>
              </a:path>
            </a:pathLst>
          </a:custGeom>
          <a:blipFill>
            <a:blip r:embed="rId7"/>
            <a:stretch>
              <a:fillRect l="-36968" t="0" r="-31002" b="0"/>
            </a:stretch>
          </a:blipFill>
        </p:spPr>
      </p:sp>
      <p:sp>
        <p:nvSpPr>
          <p:cNvPr name="Freeform 13" id="13"/>
          <p:cNvSpPr/>
          <p:nvPr/>
        </p:nvSpPr>
        <p:spPr>
          <a:xfrm flipH="false" flipV="false" rot="-1152297">
            <a:off x="4456650" y="2825774"/>
            <a:ext cx="3295654" cy="2140300"/>
          </a:xfrm>
          <a:custGeom>
            <a:avLst/>
            <a:gdLst/>
            <a:ahLst/>
            <a:cxnLst/>
            <a:rect r="r" b="b" t="t" l="l"/>
            <a:pathLst>
              <a:path h="2140300" w="3295654">
                <a:moveTo>
                  <a:pt x="0" y="0"/>
                </a:moveTo>
                <a:lnTo>
                  <a:pt x="3295654" y="0"/>
                </a:lnTo>
                <a:lnTo>
                  <a:pt x="3295654" y="2140300"/>
                </a:lnTo>
                <a:lnTo>
                  <a:pt x="0" y="2140300"/>
                </a:lnTo>
                <a:lnTo>
                  <a:pt x="0" y="0"/>
                </a:lnTo>
                <a:close/>
              </a:path>
            </a:pathLst>
          </a:custGeom>
          <a:blipFill>
            <a:blip r:embed="rId8"/>
            <a:stretch>
              <a:fillRect l="-25720" t="-9509" r="-12211" b="-9958"/>
            </a:stretch>
          </a:blipFill>
        </p:spPr>
      </p:sp>
      <p:sp>
        <p:nvSpPr>
          <p:cNvPr name="Freeform 14" id="14"/>
          <p:cNvSpPr/>
          <p:nvPr/>
        </p:nvSpPr>
        <p:spPr>
          <a:xfrm flipH="false" flipV="false" rot="1220421">
            <a:off x="3331398" y="5838294"/>
            <a:ext cx="3105150" cy="2781702"/>
          </a:xfrm>
          <a:custGeom>
            <a:avLst/>
            <a:gdLst/>
            <a:ahLst/>
            <a:cxnLst/>
            <a:rect r="r" b="b" t="t" l="l"/>
            <a:pathLst>
              <a:path h="2781702" w="3105150">
                <a:moveTo>
                  <a:pt x="0" y="0"/>
                </a:moveTo>
                <a:lnTo>
                  <a:pt x="3105150" y="0"/>
                </a:lnTo>
                <a:lnTo>
                  <a:pt x="3105150" y="2781702"/>
                </a:lnTo>
                <a:lnTo>
                  <a:pt x="0" y="2781702"/>
                </a:lnTo>
                <a:lnTo>
                  <a:pt x="0" y="0"/>
                </a:lnTo>
                <a:close/>
              </a:path>
            </a:pathLst>
          </a:custGeom>
          <a:blipFill>
            <a:blip r:embed="rId9"/>
            <a:stretch>
              <a:fillRect l="-24264" t="0" r="-34994" b="0"/>
            </a:stretch>
          </a:blipFill>
        </p:spPr>
      </p:sp>
      <p:sp>
        <p:nvSpPr>
          <p:cNvPr name="Freeform 15" id="15"/>
          <p:cNvSpPr/>
          <p:nvPr/>
        </p:nvSpPr>
        <p:spPr>
          <a:xfrm flipH="false" flipV="false" rot="3321565">
            <a:off x="7686126" y="7533724"/>
            <a:ext cx="1304400" cy="1232454"/>
          </a:xfrm>
          <a:custGeom>
            <a:avLst/>
            <a:gdLst/>
            <a:ahLst/>
            <a:cxnLst/>
            <a:rect r="r" b="b" t="t" l="l"/>
            <a:pathLst>
              <a:path h="1232454" w="1304400">
                <a:moveTo>
                  <a:pt x="0" y="0"/>
                </a:moveTo>
                <a:lnTo>
                  <a:pt x="1304400" y="0"/>
                </a:lnTo>
                <a:lnTo>
                  <a:pt x="1304400" y="1232454"/>
                </a:lnTo>
                <a:lnTo>
                  <a:pt x="0" y="1232454"/>
                </a:lnTo>
                <a:lnTo>
                  <a:pt x="0" y="0"/>
                </a:lnTo>
                <a:close/>
              </a:path>
            </a:pathLst>
          </a:custGeom>
          <a:blipFill>
            <a:blip r:embed="rId7"/>
            <a:stretch>
              <a:fillRect l="-36969" t="0" r="-31003" b="0"/>
            </a:stretch>
          </a:blipFill>
        </p:spPr>
      </p:sp>
      <p:sp>
        <p:nvSpPr>
          <p:cNvPr name="Freeform 16" id="16"/>
          <p:cNvSpPr/>
          <p:nvPr/>
        </p:nvSpPr>
        <p:spPr>
          <a:xfrm flipH="false" flipV="false" rot="0">
            <a:off x="1984050" y="41754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7507750" y="20353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9717550" y="83709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grpSp>
        <p:nvGrpSpPr>
          <p:cNvPr name="Group 2" id="2"/>
          <p:cNvGrpSpPr/>
          <p:nvPr/>
        </p:nvGrpSpPr>
        <p:grpSpPr>
          <a:xfrm rot="0">
            <a:off x="3382900" y="7223900"/>
            <a:ext cx="11521800" cy="1112400"/>
            <a:chOff x="0" y="0"/>
            <a:chExt cx="15362400" cy="1483200"/>
          </a:xfrm>
        </p:grpSpPr>
        <p:sp>
          <p:nvSpPr>
            <p:cNvPr name="Freeform 3" id="3"/>
            <p:cNvSpPr/>
            <p:nvPr/>
          </p:nvSpPr>
          <p:spPr>
            <a:xfrm flipH="false" flipV="false" rot="0">
              <a:off x="0" y="0"/>
              <a:ext cx="15362400" cy="1483200"/>
            </a:xfrm>
            <a:custGeom>
              <a:avLst/>
              <a:gdLst/>
              <a:ahLst/>
              <a:cxnLst/>
              <a:rect r="r" b="b" t="t" l="l"/>
              <a:pathLst>
                <a:path h="1483200" w="15362400">
                  <a:moveTo>
                    <a:pt x="0" y="0"/>
                  </a:moveTo>
                  <a:lnTo>
                    <a:pt x="15362400" y="0"/>
                  </a:lnTo>
                  <a:lnTo>
                    <a:pt x="15362400" y="1483200"/>
                  </a:lnTo>
                  <a:lnTo>
                    <a:pt x="0" y="1483200"/>
                  </a:lnTo>
                  <a:close/>
                </a:path>
              </a:pathLst>
            </a:custGeom>
            <a:solidFill>
              <a:srgbClr val="000000">
                <a:alpha val="0"/>
              </a:srgbClr>
            </a:solidFill>
          </p:spPr>
        </p:sp>
        <p:sp>
          <p:nvSpPr>
            <p:cNvPr name="TextBox 4" id="4"/>
            <p:cNvSpPr txBox="true"/>
            <p:nvPr/>
          </p:nvSpPr>
          <p:spPr>
            <a:xfrm>
              <a:off x="0" y="9525"/>
              <a:ext cx="15362400" cy="1473675"/>
            </a:xfrm>
            <a:prstGeom prst="rect">
              <a:avLst/>
            </a:prstGeom>
          </p:spPr>
          <p:txBody>
            <a:bodyPr anchor="t" rtlCol="false" tIns="0" lIns="0" bIns="0" rIns="0"/>
            <a:lstStyle/>
            <a:p>
              <a:pPr algn="ctr">
                <a:lnSpc>
                  <a:spcPts val="2879"/>
                </a:lnSpc>
              </a:pPr>
              <a:r>
                <a:rPr lang="en-US" b="true" sz="2400">
                  <a:solidFill>
                    <a:srgbClr val="FFFFFF"/>
                  </a:solidFill>
                  <a:latin typeface="Montserrat Bold"/>
                  <a:ea typeface="Montserrat Bold"/>
                  <a:cs typeface="Montserrat Bold"/>
                  <a:sym typeface="Montserrat Bold"/>
                </a:rPr>
                <a:t>CREDITS:</a:t>
              </a:r>
              <a:r>
                <a:rPr lang="en-US" sz="2400">
                  <a:solidFill>
                    <a:srgbClr val="FFFFFF"/>
                  </a:solidFill>
                  <a:latin typeface="Montserrat"/>
                  <a:ea typeface="Montserrat"/>
                  <a:cs typeface="Montserrat"/>
                  <a:sym typeface="Montserrat"/>
                </a:rPr>
                <a:t> This presentation template was created by </a:t>
              </a:r>
              <a:r>
                <a:rPr lang="en-US" b="true" sz="2400" u="sng">
                  <a:solidFill>
                    <a:srgbClr val="FFFFFF"/>
                  </a:solidFill>
                  <a:latin typeface="Montserrat Bold"/>
                  <a:ea typeface="Montserrat Bold"/>
                  <a:cs typeface="Montserrat Bold"/>
                  <a:sym typeface="Montserrat Bold"/>
                  <a:hlinkClick r:id="rId3" tooltip="https://bit.ly/3A1uf1Q"/>
                </a:rPr>
                <a:t>Slidesgo</a:t>
              </a:r>
              <a:r>
                <a:rPr lang="en-US" sz="2400">
                  <a:solidFill>
                    <a:srgbClr val="FFFFFF"/>
                  </a:solidFill>
                  <a:latin typeface="Montserrat"/>
                  <a:ea typeface="Montserrat"/>
                  <a:cs typeface="Montserrat"/>
                  <a:sym typeface="Montserrat"/>
                </a:rPr>
                <a:t>, and includes icons by </a:t>
              </a:r>
              <a:r>
                <a:rPr lang="en-US" b="true" sz="2400" u="sng">
                  <a:solidFill>
                    <a:srgbClr val="FFFFFF"/>
                  </a:solidFill>
                  <a:latin typeface="Montserrat Bold"/>
                  <a:ea typeface="Montserrat Bold"/>
                  <a:cs typeface="Montserrat Bold"/>
                  <a:sym typeface="Montserrat Bold"/>
                  <a:hlinkClick r:id="rId4" tooltip="http://bit.ly/2TyoMsr"/>
                </a:rPr>
                <a:t>Flaticon</a:t>
              </a:r>
              <a:r>
                <a:rPr lang="en-US" sz="2400">
                  <a:solidFill>
                    <a:srgbClr val="FFFFFF"/>
                  </a:solidFill>
                  <a:latin typeface="Montserrat"/>
                  <a:ea typeface="Montserrat"/>
                  <a:cs typeface="Montserrat"/>
                  <a:sym typeface="Montserrat"/>
                </a:rPr>
                <a:t>, and infographics &amp; images by </a:t>
              </a:r>
              <a:r>
                <a:rPr lang="en-US" b="true" sz="2400" u="sng">
                  <a:solidFill>
                    <a:srgbClr val="FFFFFF"/>
                  </a:solidFill>
                  <a:latin typeface="Montserrat Bold"/>
                  <a:ea typeface="Montserrat Bold"/>
                  <a:cs typeface="Montserrat Bold"/>
                  <a:sym typeface="Montserrat Bold"/>
                  <a:hlinkClick r:id="rId5" tooltip="http://bit.ly/2TtBDfr"/>
                </a:rPr>
                <a:t>Freepik</a:t>
              </a:r>
              <a:r>
                <a:rPr lang="en-US" sz="2400">
                  <a:solidFill>
                    <a:srgbClr val="FFFFFF"/>
                  </a:solidFill>
                  <a:latin typeface="Montserrat"/>
                  <a:ea typeface="Montserrat"/>
                  <a:cs typeface="Montserrat"/>
                  <a:sym typeface="Montserrat"/>
                </a:rPr>
                <a:t> </a:t>
              </a:r>
            </a:p>
          </p:txBody>
        </p:sp>
      </p:grpSp>
      <p:sp>
        <p:nvSpPr>
          <p:cNvPr name="Freeform 5" id="5"/>
          <p:cNvSpPr/>
          <p:nvPr/>
        </p:nvSpPr>
        <p:spPr>
          <a:xfrm flipH="false" flipV="false" rot="0">
            <a:off x="14737507" y="2163980"/>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097543" y="-190934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4183732" y="4077266"/>
            <a:ext cx="10025964" cy="2117400"/>
            <a:chOff x="0" y="0"/>
            <a:chExt cx="13367952" cy="2823200"/>
          </a:xfrm>
        </p:grpSpPr>
        <p:sp>
          <p:nvSpPr>
            <p:cNvPr name="Freeform 8" id="8"/>
            <p:cNvSpPr/>
            <p:nvPr/>
          </p:nvSpPr>
          <p:spPr>
            <a:xfrm flipH="false" flipV="false" rot="0">
              <a:off x="0" y="0"/>
              <a:ext cx="13367951" cy="2823200"/>
            </a:xfrm>
            <a:custGeom>
              <a:avLst/>
              <a:gdLst/>
              <a:ahLst/>
              <a:cxnLst/>
              <a:rect r="r" b="b" t="t" l="l"/>
              <a:pathLst>
                <a:path h="2823200" w="13367951">
                  <a:moveTo>
                    <a:pt x="0" y="0"/>
                  </a:moveTo>
                  <a:lnTo>
                    <a:pt x="13367951" y="0"/>
                  </a:lnTo>
                  <a:lnTo>
                    <a:pt x="13367951" y="2823200"/>
                  </a:lnTo>
                  <a:lnTo>
                    <a:pt x="0" y="2823200"/>
                  </a:lnTo>
                  <a:close/>
                </a:path>
              </a:pathLst>
            </a:custGeom>
            <a:solidFill>
              <a:srgbClr val="000000">
                <a:alpha val="0"/>
              </a:srgbClr>
            </a:solidFill>
          </p:spPr>
        </p:sp>
        <p:sp>
          <p:nvSpPr>
            <p:cNvPr name="TextBox 9" id="9"/>
            <p:cNvSpPr txBox="true"/>
            <p:nvPr/>
          </p:nvSpPr>
          <p:spPr>
            <a:xfrm>
              <a:off x="0" y="9525"/>
              <a:ext cx="13367952" cy="2813675"/>
            </a:xfrm>
            <a:prstGeom prst="rect">
              <a:avLst/>
            </a:prstGeom>
          </p:spPr>
          <p:txBody>
            <a:bodyPr anchor="t" rtlCol="false" tIns="0" lIns="0" bIns="0" rIns="0"/>
            <a:lstStyle/>
            <a:p>
              <a:pPr algn="ctr">
                <a:lnSpc>
                  <a:spcPts val="17280"/>
                </a:lnSpc>
              </a:pPr>
              <a:r>
                <a:rPr lang="en-US" sz="14400">
                  <a:solidFill>
                    <a:srgbClr val="FFFFFF"/>
                  </a:solidFill>
                  <a:latin typeface="Montserrat"/>
                  <a:ea typeface="Montserrat"/>
                  <a:cs typeface="Montserrat"/>
                  <a:sym typeface="Montserrat"/>
                </a:rPr>
                <a:t>GRACIAS!</a:t>
              </a:r>
            </a:p>
          </p:txBody>
        </p:sp>
      </p:grpSp>
      <p:sp>
        <p:nvSpPr>
          <p:cNvPr name="Freeform 10" id="10"/>
          <p:cNvSpPr/>
          <p:nvPr/>
        </p:nvSpPr>
        <p:spPr>
          <a:xfrm flipH="false" flipV="false" rot="2268302">
            <a:off x="408074" y="4379774"/>
            <a:ext cx="3714748" cy="3581398"/>
          </a:xfrm>
          <a:custGeom>
            <a:avLst/>
            <a:gdLst/>
            <a:ahLst/>
            <a:cxnLst/>
            <a:rect r="r" b="b" t="t" l="l"/>
            <a:pathLst>
              <a:path h="3581398" w="3714748">
                <a:moveTo>
                  <a:pt x="0" y="0"/>
                </a:moveTo>
                <a:lnTo>
                  <a:pt x="3714748" y="0"/>
                </a:lnTo>
                <a:lnTo>
                  <a:pt x="3714748" y="3581398"/>
                </a:lnTo>
                <a:lnTo>
                  <a:pt x="0" y="3581398"/>
                </a:lnTo>
                <a:lnTo>
                  <a:pt x="0" y="0"/>
                </a:lnTo>
                <a:close/>
              </a:path>
            </a:pathLst>
          </a:custGeom>
          <a:blipFill>
            <a:blip r:embed="rId8"/>
            <a:stretch>
              <a:fillRect l="-46497" t="-6378" r="-44607" b="-5120"/>
            </a:stretch>
          </a:blipFill>
        </p:spPr>
      </p:sp>
      <p:sp>
        <p:nvSpPr>
          <p:cNvPr name="Freeform 11" id="11"/>
          <p:cNvSpPr/>
          <p:nvPr/>
        </p:nvSpPr>
        <p:spPr>
          <a:xfrm flipH="false" flipV="false" rot="-1406513">
            <a:off x="2198620" y="1102500"/>
            <a:ext cx="2350466" cy="1526454"/>
          </a:xfrm>
          <a:custGeom>
            <a:avLst/>
            <a:gdLst/>
            <a:ahLst/>
            <a:cxnLst/>
            <a:rect r="r" b="b" t="t" l="l"/>
            <a:pathLst>
              <a:path h="1526454" w="2350466">
                <a:moveTo>
                  <a:pt x="0" y="0"/>
                </a:moveTo>
                <a:lnTo>
                  <a:pt x="2350466" y="0"/>
                </a:lnTo>
                <a:lnTo>
                  <a:pt x="2350466" y="1526454"/>
                </a:lnTo>
                <a:lnTo>
                  <a:pt x="0" y="1526454"/>
                </a:lnTo>
                <a:lnTo>
                  <a:pt x="0" y="0"/>
                </a:lnTo>
                <a:close/>
              </a:path>
            </a:pathLst>
          </a:custGeom>
          <a:blipFill>
            <a:blip r:embed="rId9"/>
            <a:stretch>
              <a:fillRect l="-25719" t="-9509" r="-12210" b="-9958"/>
            </a:stretch>
          </a:blipFill>
        </p:spPr>
      </p:sp>
      <p:sp>
        <p:nvSpPr>
          <p:cNvPr name="Freeform 12" id="12"/>
          <p:cNvSpPr/>
          <p:nvPr/>
        </p:nvSpPr>
        <p:spPr>
          <a:xfrm flipH="false" flipV="false" rot="0">
            <a:off x="13851198" y="1510450"/>
            <a:ext cx="3840000" cy="3685452"/>
          </a:xfrm>
          <a:custGeom>
            <a:avLst/>
            <a:gdLst/>
            <a:ahLst/>
            <a:cxnLst/>
            <a:rect r="r" b="b" t="t" l="l"/>
            <a:pathLst>
              <a:path h="3685452" w="3840000">
                <a:moveTo>
                  <a:pt x="0" y="0"/>
                </a:moveTo>
                <a:lnTo>
                  <a:pt x="3840000" y="0"/>
                </a:lnTo>
                <a:lnTo>
                  <a:pt x="3840000" y="3685452"/>
                </a:lnTo>
                <a:lnTo>
                  <a:pt x="0" y="3685452"/>
                </a:lnTo>
                <a:lnTo>
                  <a:pt x="0" y="0"/>
                </a:lnTo>
                <a:close/>
              </a:path>
            </a:pathLst>
          </a:custGeom>
          <a:blipFill>
            <a:blip r:embed="rId10"/>
            <a:stretch>
              <a:fillRect l="-50076" t="-8219" r="-46018" b="-6709"/>
            </a:stretch>
          </a:blipFill>
        </p:spPr>
      </p:sp>
      <p:sp>
        <p:nvSpPr>
          <p:cNvPr name="Freeform 13" id="13"/>
          <p:cNvSpPr/>
          <p:nvPr/>
        </p:nvSpPr>
        <p:spPr>
          <a:xfrm flipH="false" flipV="false" rot="1220421">
            <a:off x="14199404" y="3752650"/>
            <a:ext cx="3105150" cy="2781702"/>
          </a:xfrm>
          <a:custGeom>
            <a:avLst/>
            <a:gdLst/>
            <a:ahLst/>
            <a:cxnLst/>
            <a:rect r="r" b="b" t="t" l="l"/>
            <a:pathLst>
              <a:path h="2781702" w="3105150">
                <a:moveTo>
                  <a:pt x="0" y="0"/>
                </a:moveTo>
                <a:lnTo>
                  <a:pt x="3105150" y="0"/>
                </a:lnTo>
                <a:lnTo>
                  <a:pt x="3105150" y="2781702"/>
                </a:lnTo>
                <a:lnTo>
                  <a:pt x="0" y="2781702"/>
                </a:lnTo>
                <a:lnTo>
                  <a:pt x="0" y="0"/>
                </a:lnTo>
                <a:close/>
              </a:path>
            </a:pathLst>
          </a:custGeom>
          <a:blipFill>
            <a:blip r:embed="rId11"/>
            <a:stretch>
              <a:fillRect l="-24264" t="0" r="-34994" b="0"/>
            </a:stretch>
          </a:blipFill>
        </p:spPr>
      </p:sp>
      <p:sp>
        <p:nvSpPr>
          <p:cNvPr name="Freeform 14" id="14"/>
          <p:cNvSpPr/>
          <p:nvPr/>
        </p:nvSpPr>
        <p:spPr>
          <a:xfrm flipH="false" flipV="false" rot="-1592621">
            <a:off x="1867392" y="5398500"/>
            <a:ext cx="1807326" cy="1707624"/>
          </a:xfrm>
          <a:custGeom>
            <a:avLst/>
            <a:gdLst/>
            <a:ahLst/>
            <a:cxnLst/>
            <a:rect r="r" b="b" t="t" l="l"/>
            <a:pathLst>
              <a:path h="1707624" w="1807326">
                <a:moveTo>
                  <a:pt x="0" y="0"/>
                </a:moveTo>
                <a:lnTo>
                  <a:pt x="1807326" y="0"/>
                </a:lnTo>
                <a:lnTo>
                  <a:pt x="1807326" y="1707624"/>
                </a:lnTo>
                <a:lnTo>
                  <a:pt x="0" y="1707624"/>
                </a:lnTo>
                <a:lnTo>
                  <a:pt x="0" y="0"/>
                </a:lnTo>
                <a:close/>
              </a:path>
            </a:pathLst>
          </a:custGeom>
          <a:blipFill>
            <a:blip r:embed="rId12"/>
            <a:stretch>
              <a:fillRect l="-36968" t="0" r="-31001" b="0"/>
            </a:stretch>
          </a:blipFill>
        </p:spPr>
      </p:sp>
      <p:sp>
        <p:nvSpPr>
          <p:cNvPr name="Freeform 15" id="15"/>
          <p:cNvSpPr/>
          <p:nvPr/>
        </p:nvSpPr>
        <p:spPr>
          <a:xfrm flipH="false" flipV="false" rot="0">
            <a:off x="13760600" y="12182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2738944" y="81514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7" id="17"/>
          <p:cNvSpPr/>
          <p:nvPr/>
        </p:nvSpPr>
        <p:spPr>
          <a:xfrm flipH="false" flipV="false" rot="0">
            <a:off x="4259600" y="38403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18" id="18"/>
          <p:cNvGrpSpPr/>
          <p:nvPr/>
        </p:nvGrpSpPr>
        <p:grpSpPr>
          <a:xfrm rot="0">
            <a:off x="3754120" y="7279262"/>
            <a:ext cx="10885190" cy="1197500"/>
            <a:chOff x="0" y="0"/>
            <a:chExt cx="14513587" cy="1596667"/>
          </a:xfrm>
        </p:grpSpPr>
        <p:sp>
          <p:nvSpPr>
            <p:cNvPr name="Freeform 19" id="19"/>
            <p:cNvSpPr/>
            <p:nvPr/>
          </p:nvSpPr>
          <p:spPr>
            <a:xfrm flipH="false" flipV="false" rot="0">
              <a:off x="33909" y="33909"/>
              <a:ext cx="14445869" cy="1528953"/>
            </a:xfrm>
            <a:custGeom>
              <a:avLst/>
              <a:gdLst/>
              <a:ahLst/>
              <a:cxnLst/>
              <a:rect r="r" b="b" t="t" l="l"/>
              <a:pathLst>
                <a:path h="1528953" w="14445869">
                  <a:moveTo>
                    <a:pt x="0" y="0"/>
                  </a:moveTo>
                  <a:lnTo>
                    <a:pt x="14445869" y="0"/>
                  </a:lnTo>
                  <a:lnTo>
                    <a:pt x="14445869" y="1528953"/>
                  </a:lnTo>
                  <a:lnTo>
                    <a:pt x="0" y="1528953"/>
                  </a:lnTo>
                  <a:close/>
                </a:path>
              </a:pathLst>
            </a:custGeom>
            <a:solidFill>
              <a:srgbClr val="27173A"/>
            </a:solidFill>
          </p:spPr>
        </p:sp>
        <p:sp>
          <p:nvSpPr>
            <p:cNvPr name="Freeform 20" id="20"/>
            <p:cNvSpPr/>
            <p:nvPr/>
          </p:nvSpPr>
          <p:spPr>
            <a:xfrm flipH="false" flipV="false" rot="0">
              <a:off x="0" y="0"/>
              <a:ext cx="14513688" cy="1596771"/>
            </a:xfrm>
            <a:custGeom>
              <a:avLst/>
              <a:gdLst/>
              <a:ahLst/>
              <a:cxnLst/>
              <a:rect r="r" b="b" t="t" l="l"/>
              <a:pathLst>
                <a:path h="1596771" w="14513688">
                  <a:moveTo>
                    <a:pt x="33909" y="0"/>
                  </a:moveTo>
                  <a:lnTo>
                    <a:pt x="14479778" y="0"/>
                  </a:lnTo>
                  <a:cubicBezTo>
                    <a:pt x="14498447" y="0"/>
                    <a:pt x="14513688" y="15113"/>
                    <a:pt x="14513688" y="33909"/>
                  </a:cubicBezTo>
                  <a:lnTo>
                    <a:pt x="14513688" y="1562862"/>
                  </a:lnTo>
                  <a:cubicBezTo>
                    <a:pt x="14513688" y="1581531"/>
                    <a:pt x="14498574" y="1596771"/>
                    <a:pt x="14479778" y="1596771"/>
                  </a:cubicBezTo>
                  <a:lnTo>
                    <a:pt x="33909" y="1596771"/>
                  </a:lnTo>
                  <a:cubicBezTo>
                    <a:pt x="15240" y="1596771"/>
                    <a:pt x="0" y="1581658"/>
                    <a:pt x="0" y="1562862"/>
                  </a:cubicBezTo>
                  <a:lnTo>
                    <a:pt x="0" y="33909"/>
                  </a:lnTo>
                  <a:cubicBezTo>
                    <a:pt x="0" y="15113"/>
                    <a:pt x="15113" y="0"/>
                    <a:pt x="33909" y="0"/>
                  </a:cubicBezTo>
                  <a:moveTo>
                    <a:pt x="33909" y="67691"/>
                  </a:moveTo>
                  <a:lnTo>
                    <a:pt x="33909" y="33909"/>
                  </a:lnTo>
                  <a:lnTo>
                    <a:pt x="67691" y="33909"/>
                  </a:lnTo>
                  <a:lnTo>
                    <a:pt x="67691" y="1562862"/>
                  </a:lnTo>
                  <a:lnTo>
                    <a:pt x="33909" y="1562862"/>
                  </a:lnTo>
                  <a:lnTo>
                    <a:pt x="33909" y="1528953"/>
                  </a:lnTo>
                  <a:lnTo>
                    <a:pt x="14479778" y="1528953"/>
                  </a:lnTo>
                  <a:lnTo>
                    <a:pt x="14479778" y="1562862"/>
                  </a:lnTo>
                  <a:lnTo>
                    <a:pt x="14445869" y="1562862"/>
                  </a:lnTo>
                  <a:lnTo>
                    <a:pt x="14445869" y="33909"/>
                  </a:lnTo>
                  <a:lnTo>
                    <a:pt x="14479778" y="33909"/>
                  </a:lnTo>
                  <a:lnTo>
                    <a:pt x="14479778" y="67691"/>
                  </a:lnTo>
                  <a:lnTo>
                    <a:pt x="33909" y="67691"/>
                  </a:lnTo>
                  <a:close/>
                </a:path>
              </a:pathLst>
            </a:custGeom>
            <a:solidFill>
              <a:srgbClr val="27173A"/>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7554193" y="-196579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 id="3"/>
          <p:cNvGrpSpPr/>
          <p:nvPr/>
        </p:nvGrpSpPr>
        <p:grpSpPr>
          <a:xfrm rot="0">
            <a:off x="1440000" y="1079000"/>
            <a:ext cx="15408000" cy="1145400"/>
            <a:chOff x="0" y="0"/>
            <a:chExt cx="20544000" cy="1527200"/>
          </a:xfrm>
        </p:grpSpPr>
        <p:sp>
          <p:nvSpPr>
            <p:cNvPr name="Freeform 4" id="4"/>
            <p:cNvSpPr/>
            <p:nvPr/>
          </p:nvSpPr>
          <p:spPr>
            <a:xfrm flipH="false" flipV="false" rot="0">
              <a:off x="0" y="0"/>
              <a:ext cx="20544000" cy="1527200"/>
            </a:xfrm>
            <a:custGeom>
              <a:avLst/>
              <a:gdLst/>
              <a:ahLst/>
              <a:cxnLst/>
              <a:rect r="r" b="b" t="t" l="l"/>
              <a:pathLst>
                <a:path h="1527200" w="20544000">
                  <a:moveTo>
                    <a:pt x="0" y="0"/>
                  </a:moveTo>
                  <a:lnTo>
                    <a:pt x="20544000" y="0"/>
                  </a:lnTo>
                  <a:lnTo>
                    <a:pt x="20544000" y="1527200"/>
                  </a:lnTo>
                  <a:lnTo>
                    <a:pt x="0" y="1527200"/>
                  </a:lnTo>
                  <a:close/>
                </a:path>
              </a:pathLst>
            </a:custGeom>
            <a:solidFill>
              <a:srgbClr val="000000">
                <a:alpha val="0"/>
              </a:srgbClr>
            </a:solidFill>
          </p:spPr>
        </p:sp>
        <p:sp>
          <p:nvSpPr>
            <p:cNvPr name="TextBox 5" id="5"/>
            <p:cNvSpPr txBox="true"/>
            <p:nvPr/>
          </p:nvSpPr>
          <p:spPr>
            <a:xfrm>
              <a:off x="0" y="0"/>
              <a:ext cx="20544000" cy="1527200"/>
            </a:xfrm>
            <a:prstGeom prst="rect">
              <a:avLst/>
            </a:prstGeom>
          </p:spPr>
          <p:txBody>
            <a:bodyPr anchor="t" rtlCol="false" tIns="0" lIns="0" bIns="0" rIns="0"/>
            <a:lstStyle/>
            <a:p>
              <a:pPr algn="ctr">
                <a:lnSpc>
                  <a:spcPts val="7200"/>
                </a:lnSpc>
              </a:pPr>
              <a:r>
                <a:rPr lang="en-US" sz="6000">
                  <a:solidFill>
                    <a:srgbClr val="FFFFFF"/>
                  </a:solidFill>
                  <a:latin typeface="Montserrat"/>
                  <a:ea typeface="Montserrat"/>
                  <a:cs typeface="Montserrat"/>
                  <a:sym typeface="Montserrat"/>
                </a:rPr>
                <a:t>TABLA DE CONTENIDO</a:t>
              </a:r>
            </a:p>
          </p:txBody>
        </p:sp>
      </p:grpSp>
      <p:grpSp>
        <p:nvGrpSpPr>
          <p:cNvPr name="Group 6" id="6"/>
          <p:cNvGrpSpPr/>
          <p:nvPr/>
        </p:nvGrpSpPr>
        <p:grpSpPr>
          <a:xfrm rot="0">
            <a:off x="1781148" y="3477134"/>
            <a:ext cx="1953600" cy="969000"/>
            <a:chOff x="0" y="0"/>
            <a:chExt cx="2604800" cy="1292000"/>
          </a:xfrm>
        </p:grpSpPr>
        <p:sp>
          <p:nvSpPr>
            <p:cNvPr name="Freeform 7" id="7"/>
            <p:cNvSpPr/>
            <p:nvPr/>
          </p:nvSpPr>
          <p:spPr>
            <a:xfrm flipH="false" flipV="false" rot="0">
              <a:off x="0" y="0"/>
              <a:ext cx="2604800" cy="1292000"/>
            </a:xfrm>
            <a:custGeom>
              <a:avLst/>
              <a:gdLst/>
              <a:ahLst/>
              <a:cxnLst/>
              <a:rect r="r" b="b" t="t" l="l"/>
              <a:pathLst>
                <a:path h="1292000" w="2604800">
                  <a:moveTo>
                    <a:pt x="0" y="0"/>
                  </a:moveTo>
                  <a:lnTo>
                    <a:pt x="2604800" y="0"/>
                  </a:lnTo>
                  <a:lnTo>
                    <a:pt x="2604800" y="1292000"/>
                  </a:lnTo>
                  <a:lnTo>
                    <a:pt x="0" y="1292000"/>
                  </a:lnTo>
                  <a:close/>
                </a:path>
              </a:pathLst>
            </a:custGeom>
            <a:solidFill>
              <a:srgbClr val="000000">
                <a:alpha val="0"/>
              </a:srgbClr>
            </a:solidFill>
          </p:spPr>
        </p:sp>
        <p:sp>
          <p:nvSpPr>
            <p:cNvPr name="TextBox 8" id="8"/>
            <p:cNvSpPr txBox="true"/>
            <p:nvPr/>
          </p:nvSpPr>
          <p:spPr>
            <a:xfrm>
              <a:off x="0" y="0"/>
              <a:ext cx="2604800" cy="1292000"/>
            </a:xfrm>
            <a:prstGeom prst="rect">
              <a:avLst/>
            </a:prstGeom>
          </p:spPr>
          <p:txBody>
            <a:bodyPr anchor="ctr" rtlCol="false" tIns="0" lIns="0" bIns="0" rIns="0"/>
            <a:lstStyle/>
            <a:p>
              <a:pPr algn="ctr">
                <a:lnSpc>
                  <a:spcPts val="7200"/>
                </a:lnSpc>
              </a:pPr>
              <a:r>
                <a:rPr lang="en-US" sz="6000">
                  <a:solidFill>
                    <a:srgbClr val="FFFFFF"/>
                  </a:solidFill>
                  <a:latin typeface="Montserrat"/>
                  <a:ea typeface="Montserrat"/>
                  <a:cs typeface="Montserrat"/>
                  <a:sym typeface="Montserrat"/>
                </a:rPr>
                <a:t>01</a:t>
              </a:r>
            </a:p>
          </p:txBody>
        </p:sp>
      </p:grpSp>
      <p:grpSp>
        <p:nvGrpSpPr>
          <p:cNvPr name="Group 9" id="9"/>
          <p:cNvGrpSpPr/>
          <p:nvPr/>
        </p:nvGrpSpPr>
        <p:grpSpPr>
          <a:xfrm rot="0">
            <a:off x="3734748" y="3444500"/>
            <a:ext cx="13372872" cy="969000"/>
            <a:chOff x="0" y="0"/>
            <a:chExt cx="17830496" cy="1292000"/>
          </a:xfrm>
        </p:grpSpPr>
        <p:sp>
          <p:nvSpPr>
            <p:cNvPr name="Freeform 10" id="10"/>
            <p:cNvSpPr/>
            <p:nvPr/>
          </p:nvSpPr>
          <p:spPr>
            <a:xfrm flipH="false" flipV="false" rot="0">
              <a:off x="0" y="0"/>
              <a:ext cx="17830496" cy="1292000"/>
            </a:xfrm>
            <a:custGeom>
              <a:avLst/>
              <a:gdLst/>
              <a:ahLst/>
              <a:cxnLst/>
              <a:rect r="r" b="b" t="t" l="l"/>
              <a:pathLst>
                <a:path h="1292000" w="17830496">
                  <a:moveTo>
                    <a:pt x="0" y="0"/>
                  </a:moveTo>
                  <a:lnTo>
                    <a:pt x="17830496" y="0"/>
                  </a:lnTo>
                  <a:lnTo>
                    <a:pt x="17830496" y="1292000"/>
                  </a:lnTo>
                  <a:lnTo>
                    <a:pt x="0" y="1292000"/>
                  </a:lnTo>
                  <a:close/>
                </a:path>
              </a:pathLst>
            </a:custGeom>
            <a:solidFill>
              <a:srgbClr val="000000">
                <a:alpha val="0"/>
              </a:srgbClr>
            </a:solidFill>
          </p:spPr>
        </p:sp>
        <p:sp>
          <p:nvSpPr>
            <p:cNvPr name="TextBox 11" id="11"/>
            <p:cNvSpPr txBox="true"/>
            <p:nvPr/>
          </p:nvSpPr>
          <p:spPr>
            <a:xfrm>
              <a:off x="0" y="0"/>
              <a:ext cx="17830496" cy="1292000"/>
            </a:xfrm>
            <a:prstGeom prst="rect">
              <a:avLst/>
            </a:prstGeom>
          </p:spPr>
          <p:txBody>
            <a:bodyPr anchor="ctr" rtlCol="false" tIns="0" lIns="0" bIns="0" rIns="0"/>
            <a:lstStyle/>
            <a:p>
              <a:pPr algn="l">
                <a:lnSpc>
                  <a:spcPts val="5040"/>
                </a:lnSpc>
              </a:pPr>
              <a:r>
                <a:rPr lang="en-US" sz="4200">
                  <a:solidFill>
                    <a:srgbClr val="FFFFFF"/>
                  </a:solidFill>
                  <a:latin typeface="Montserrat"/>
                  <a:ea typeface="Montserrat"/>
                  <a:cs typeface="Montserrat"/>
                  <a:sym typeface="Montserrat"/>
                </a:rPr>
                <a:t>PARADIGMAS DE LA INTELIGENCIA ARTIFICIAL</a:t>
              </a:r>
            </a:p>
          </p:txBody>
        </p:sp>
      </p:grpSp>
      <p:grpSp>
        <p:nvGrpSpPr>
          <p:cNvPr name="Group 12" id="12"/>
          <p:cNvGrpSpPr/>
          <p:nvPr/>
        </p:nvGrpSpPr>
        <p:grpSpPr>
          <a:xfrm rot="0">
            <a:off x="1781148" y="5447770"/>
            <a:ext cx="1953600" cy="969000"/>
            <a:chOff x="0" y="0"/>
            <a:chExt cx="2604800" cy="1292000"/>
          </a:xfrm>
        </p:grpSpPr>
        <p:sp>
          <p:nvSpPr>
            <p:cNvPr name="Freeform 13" id="13"/>
            <p:cNvSpPr/>
            <p:nvPr/>
          </p:nvSpPr>
          <p:spPr>
            <a:xfrm flipH="false" flipV="false" rot="0">
              <a:off x="0" y="0"/>
              <a:ext cx="2604800" cy="1292000"/>
            </a:xfrm>
            <a:custGeom>
              <a:avLst/>
              <a:gdLst/>
              <a:ahLst/>
              <a:cxnLst/>
              <a:rect r="r" b="b" t="t" l="l"/>
              <a:pathLst>
                <a:path h="1292000" w="2604800">
                  <a:moveTo>
                    <a:pt x="0" y="0"/>
                  </a:moveTo>
                  <a:lnTo>
                    <a:pt x="2604800" y="0"/>
                  </a:lnTo>
                  <a:lnTo>
                    <a:pt x="2604800" y="1292000"/>
                  </a:lnTo>
                  <a:lnTo>
                    <a:pt x="0" y="1292000"/>
                  </a:lnTo>
                  <a:close/>
                </a:path>
              </a:pathLst>
            </a:custGeom>
            <a:solidFill>
              <a:srgbClr val="000000">
                <a:alpha val="0"/>
              </a:srgbClr>
            </a:solidFill>
          </p:spPr>
        </p:sp>
        <p:sp>
          <p:nvSpPr>
            <p:cNvPr name="TextBox 14" id="14"/>
            <p:cNvSpPr txBox="true"/>
            <p:nvPr/>
          </p:nvSpPr>
          <p:spPr>
            <a:xfrm>
              <a:off x="0" y="0"/>
              <a:ext cx="2604800" cy="1292000"/>
            </a:xfrm>
            <a:prstGeom prst="rect">
              <a:avLst/>
            </a:prstGeom>
          </p:spPr>
          <p:txBody>
            <a:bodyPr anchor="ctr" rtlCol="false" tIns="0" lIns="0" bIns="0" rIns="0"/>
            <a:lstStyle/>
            <a:p>
              <a:pPr algn="ctr">
                <a:lnSpc>
                  <a:spcPts val="7200"/>
                </a:lnSpc>
              </a:pPr>
              <a:r>
                <a:rPr lang="en-US" sz="6000">
                  <a:solidFill>
                    <a:srgbClr val="FFFFFF"/>
                  </a:solidFill>
                  <a:latin typeface="Montserrat"/>
                  <a:ea typeface="Montserrat"/>
                  <a:cs typeface="Montserrat"/>
                  <a:sym typeface="Montserrat"/>
                </a:rPr>
                <a:t>02</a:t>
              </a:r>
            </a:p>
          </p:txBody>
        </p:sp>
      </p:grpSp>
      <p:grpSp>
        <p:nvGrpSpPr>
          <p:cNvPr name="Group 15" id="15"/>
          <p:cNvGrpSpPr/>
          <p:nvPr/>
        </p:nvGrpSpPr>
        <p:grpSpPr>
          <a:xfrm rot="0">
            <a:off x="3734748" y="5447770"/>
            <a:ext cx="13760770" cy="969000"/>
            <a:chOff x="0" y="0"/>
            <a:chExt cx="18347693" cy="1292000"/>
          </a:xfrm>
        </p:grpSpPr>
        <p:sp>
          <p:nvSpPr>
            <p:cNvPr name="Freeform 16" id="16"/>
            <p:cNvSpPr/>
            <p:nvPr/>
          </p:nvSpPr>
          <p:spPr>
            <a:xfrm flipH="false" flipV="false" rot="0">
              <a:off x="0" y="0"/>
              <a:ext cx="18347694" cy="1292000"/>
            </a:xfrm>
            <a:custGeom>
              <a:avLst/>
              <a:gdLst/>
              <a:ahLst/>
              <a:cxnLst/>
              <a:rect r="r" b="b" t="t" l="l"/>
              <a:pathLst>
                <a:path h="1292000" w="18347694">
                  <a:moveTo>
                    <a:pt x="0" y="0"/>
                  </a:moveTo>
                  <a:lnTo>
                    <a:pt x="18347694" y="0"/>
                  </a:lnTo>
                  <a:lnTo>
                    <a:pt x="18347694" y="1292000"/>
                  </a:lnTo>
                  <a:lnTo>
                    <a:pt x="0" y="1292000"/>
                  </a:lnTo>
                  <a:close/>
                </a:path>
              </a:pathLst>
            </a:custGeom>
            <a:solidFill>
              <a:srgbClr val="000000">
                <a:alpha val="0"/>
              </a:srgbClr>
            </a:solidFill>
          </p:spPr>
        </p:sp>
        <p:sp>
          <p:nvSpPr>
            <p:cNvPr name="TextBox 17" id="17"/>
            <p:cNvSpPr txBox="true"/>
            <p:nvPr/>
          </p:nvSpPr>
          <p:spPr>
            <a:xfrm>
              <a:off x="0" y="0"/>
              <a:ext cx="18347693" cy="1292000"/>
            </a:xfrm>
            <a:prstGeom prst="rect">
              <a:avLst/>
            </a:prstGeom>
          </p:spPr>
          <p:txBody>
            <a:bodyPr anchor="ctr" rtlCol="false" tIns="0" lIns="0" bIns="0" rIns="0"/>
            <a:lstStyle/>
            <a:p>
              <a:pPr algn="l">
                <a:lnSpc>
                  <a:spcPts val="5040"/>
                </a:lnSpc>
              </a:pPr>
              <a:r>
                <a:rPr lang="en-US" sz="4200">
                  <a:solidFill>
                    <a:srgbClr val="FFFFFF"/>
                  </a:solidFill>
                  <a:latin typeface="Montserrat"/>
                  <a:ea typeface="Montserrat"/>
                  <a:cs typeface="Montserrat"/>
                  <a:sym typeface="Montserrat"/>
                </a:rPr>
                <a:t>MODELO COGNITIVO VS PROCESO DE APRENDIZAJE AUTOMATICO</a:t>
              </a:r>
            </a:p>
          </p:txBody>
        </p:sp>
      </p:grpSp>
      <p:sp>
        <p:nvSpPr>
          <p:cNvPr name="Freeform 18" id="18"/>
          <p:cNvSpPr/>
          <p:nvPr/>
        </p:nvSpPr>
        <p:spPr>
          <a:xfrm flipH="false" flipV="false" rot="0">
            <a:off x="14835100" y="20255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2916250" y="11884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0" id="20"/>
          <p:cNvSpPr/>
          <p:nvPr/>
        </p:nvSpPr>
        <p:spPr>
          <a:xfrm flipH="false" flipV="false" rot="-9296825">
            <a:off x="14522746" y="218424"/>
            <a:ext cx="3295656" cy="2140300"/>
          </a:xfrm>
          <a:custGeom>
            <a:avLst/>
            <a:gdLst/>
            <a:ahLst/>
            <a:cxnLst/>
            <a:rect r="r" b="b" t="t" l="l"/>
            <a:pathLst>
              <a:path h="2140300" w="3295656">
                <a:moveTo>
                  <a:pt x="0" y="0"/>
                </a:moveTo>
                <a:lnTo>
                  <a:pt x="3295656" y="0"/>
                </a:lnTo>
                <a:lnTo>
                  <a:pt x="3295656" y="2140300"/>
                </a:lnTo>
                <a:lnTo>
                  <a:pt x="0" y="2140300"/>
                </a:lnTo>
                <a:lnTo>
                  <a:pt x="0" y="0"/>
                </a:lnTo>
                <a:close/>
              </a:path>
            </a:pathLst>
          </a:custGeom>
          <a:blipFill>
            <a:blip r:embed="rId7"/>
            <a:stretch>
              <a:fillRect l="-25720" t="-9509" r="-12211" b="-9958"/>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0343307" y="5541480"/>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5895107" y="-542364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072852" y="891976"/>
            <a:ext cx="2763600" cy="1683600"/>
            <a:chOff x="0" y="0"/>
            <a:chExt cx="3684800" cy="2244800"/>
          </a:xfrm>
        </p:grpSpPr>
        <p:sp>
          <p:nvSpPr>
            <p:cNvPr name="Freeform 5" id="5"/>
            <p:cNvSpPr/>
            <p:nvPr/>
          </p:nvSpPr>
          <p:spPr>
            <a:xfrm flipH="false" flipV="false" rot="0">
              <a:off x="0" y="0"/>
              <a:ext cx="3684800" cy="2244800"/>
            </a:xfrm>
            <a:custGeom>
              <a:avLst/>
              <a:gdLst/>
              <a:ahLst/>
              <a:cxnLst/>
              <a:rect r="r" b="b" t="t" l="l"/>
              <a:pathLst>
                <a:path h="2244800" w="3684800">
                  <a:moveTo>
                    <a:pt x="0" y="0"/>
                  </a:moveTo>
                  <a:lnTo>
                    <a:pt x="3684800" y="0"/>
                  </a:lnTo>
                  <a:lnTo>
                    <a:pt x="3684800" y="2244800"/>
                  </a:lnTo>
                  <a:lnTo>
                    <a:pt x="0" y="2244800"/>
                  </a:lnTo>
                  <a:close/>
                </a:path>
              </a:pathLst>
            </a:custGeom>
            <a:solidFill>
              <a:srgbClr val="000000">
                <a:alpha val="0"/>
              </a:srgbClr>
            </a:solidFill>
          </p:spPr>
        </p:sp>
        <p:sp>
          <p:nvSpPr>
            <p:cNvPr name="TextBox 6" id="6"/>
            <p:cNvSpPr txBox="true"/>
            <p:nvPr/>
          </p:nvSpPr>
          <p:spPr>
            <a:xfrm>
              <a:off x="0" y="9525"/>
              <a:ext cx="3684800" cy="2235275"/>
            </a:xfrm>
            <a:prstGeom prst="rect">
              <a:avLst/>
            </a:prstGeom>
          </p:spPr>
          <p:txBody>
            <a:bodyPr anchor="ctr" rtlCol="false" tIns="0" lIns="0" bIns="0" rIns="0"/>
            <a:lstStyle/>
            <a:p>
              <a:pPr algn="l">
                <a:lnSpc>
                  <a:spcPts val="17280"/>
                </a:lnSpc>
              </a:pPr>
              <a:r>
                <a:rPr lang="en-US" sz="14400">
                  <a:solidFill>
                    <a:srgbClr val="FFFFFF"/>
                  </a:solidFill>
                  <a:latin typeface="Montserrat"/>
                  <a:ea typeface="Montserrat"/>
                  <a:cs typeface="Montserrat"/>
                  <a:sym typeface="Montserrat"/>
                </a:rPr>
                <a:t>01</a:t>
              </a:r>
            </a:p>
          </p:txBody>
        </p:sp>
      </p:grpSp>
      <p:sp>
        <p:nvSpPr>
          <p:cNvPr name="Freeform 7" id="7"/>
          <p:cNvSpPr/>
          <p:nvPr/>
        </p:nvSpPr>
        <p:spPr>
          <a:xfrm flipH="false" flipV="false" rot="2268302">
            <a:off x="14080274" y="5438774"/>
            <a:ext cx="3714748" cy="3581398"/>
          </a:xfrm>
          <a:custGeom>
            <a:avLst/>
            <a:gdLst/>
            <a:ahLst/>
            <a:cxnLst/>
            <a:rect r="r" b="b" t="t" l="l"/>
            <a:pathLst>
              <a:path h="3581398" w="3714748">
                <a:moveTo>
                  <a:pt x="0" y="0"/>
                </a:moveTo>
                <a:lnTo>
                  <a:pt x="3714748" y="0"/>
                </a:lnTo>
                <a:lnTo>
                  <a:pt x="3714748" y="3581398"/>
                </a:lnTo>
                <a:lnTo>
                  <a:pt x="0" y="3581398"/>
                </a:lnTo>
                <a:lnTo>
                  <a:pt x="0" y="0"/>
                </a:lnTo>
                <a:close/>
              </a:path>
            </a:pathLst>
          </a:custGeom>
          <a:blipFill>
            <a:blip r:embed="rId5"/>
            <a:stretch>
              <a:fillRect l="-46497" t="-6378" r="-44607" b="-5120"/>
            </a:stretch>
          </a:blipFill>
        </p:spPr>
      </p:sp>
      <p:sp>
        <p:nvSpPr>
          <p:cNvPr name="Freeform 8" id="8"/>
          <p:cNvSpPr/>
          <p:nvPr/>
        </p:nvSpPr>
        <p:spPr>
          <a:xfrm flipH="false" flipV="false" rot="-1406513">
            <a:off x="12894170" y="7303900"/>
            <a:ext cx="2350466" cy="1526454"/>
          </a:xfrm>
          <a:custGeom>
            <a:avLst/>
            <a:gdLst/>
            <a:ahLst/>
            <a:cxnLst/>
            <a:rect r="r" b="b" t="t" l="l"/>
            <a:pathLst>
              <a:path h="1526454" w="2350466">
                <a:moveTo>
                  <a:pt x="0" y="0"/>
                </a:moveTo>
                <a:lnTo>
                  <a:pt x="2350466" y="0"/>
                </a:lnTo>
                <a:lnTo>
                  <a:pt x="2350466" y="1526454"/>
                </a:lnTo>
                <a:lnTo>
                  <a:pt x="0" y="1526454"/>
                </a:lnTo>
                <a:lnTo>
                  <a:pt x="0" y="0"/>
                </a:lnTo>
                <a:close/>
              </a:path>
            </a:pathLst>
          </a:custGeom>
          <a:blipFill>
            <a:blip r:embed="rId6"/>
            <a:stretch>
              <a:fillRect l="-25719" t="-9509" r="-12210" b="-9958"/>
            </a:stretch>
          </a:blipFill>
        </p:spPr>
      </p:sp>
      <p:sp>
        <p:nvSpPr>
          <p:cNvPr name="Freeform 9" id="9"/>
          <p:cNvSpPr/>
          <p:nvPr/>
        </p:nvSpPr>
        <p:spPr>
          <a:xfrm flipH="false" flipV="false" rot="0">
            <a:off x="12070498" y="503650"/>
            <a:ext cx="3840000" cy="3685452"/>
          </a:xfrm>
          <a:custGeom>
            <a:avLst/>
            <a:gdLst/>
            <a:ahLst/>
            <a:cxnLst/>
            <a:rect r="r" b="b" t="t" l="l"/>
            <a:pathLst>
              <a:path h="3685452" w="3840000">
                <a:moveTo>
                  <a:pt x="0" y="0"/>
                </a:moveTo>
                <a:lnTo>
                  <a:pt x="3840000" y="0"/>
                </a:lnTo>
                <a:lnTo>
                  <a:pt x="3840000" y="3685452"/>
                </a:lnTo>
                <a:lnTo>
                  <a:pt x="0" y="3685452"/>
                </a:lnTo>
                <a:lnTo>
                  <a:pt x="0" y="0"/>
                </a:lnTo>
                <a:close/>
              </a:path>
            </a:pathLst>
          </a:custGeom>
          <a:blipFill>
            <a:blip r:embed="rId7"/>
            <a:stretch>
              <a:fillRect l="-50076" t="-8219" r="-46018" b="-6709"/>
            </a:stretch>
          </a:blipFill>
        </p:spPr>
      </p:sp>
      <p:sp>
        <p:nvSpPr>
          <p:cNvPr name="Freeform 10" id="10"/>
          <p:cNvSpPr/>
          <p:nvPr/>
        </p:nvSpPr>
        <p:spPr>
          <a:xfrm flipH="false" flipV="false" rot="1220421">
            <a:off x="9880698" y="1107918"/>
            <a:ext cx="3105150" cy="2781702"/>
          </a:xfrm>
          <a:custGeom>
            <a:avLst/>
            <a:gdLst/>
            <a:ahLst/>
            <a:cxnLst/>
            <a:rect r="r" b="b" t="t" l="l"/>
            <a:pathLst>
              <a:path h="2781702" w="3105150">
                <a:moveTo>
                  <a:pt x="0" y="0"/>
                </a:moveTo>
                <a:lnTo>
                  <a:pt x="3105150" y="0"/>
                </a:lnTo>
                <a:lnTo>
                  <a:pt x="3105150" y="2781702"/>
                </a:lnTo>
                <a:lnTo>
                  <a:pt x="0" y="2781702"/>
                </a:lnTo>
                <a:lnTo>
                  <a:pt x="0" y="0"/>
                </a:lnTo>
                <a:close/>
              </a:path>
            </a:pathLst>
          </a:custGeom>
          <a:blipFill>
            <a:blip r:embed="rId8"/>
            <a:stretch>
              <a:fillRect l="-24264" t="0" r="-34994" b="0"/>
            </a:stretch>
          </a:blipFill>
        </p:spPr>
      </p:sp>
      <p:grpSp>
        <p:nvGrpSpPr>
          <p:cNvPr name="Group 11" id="11"/>
          <p:cNvGrpSpPr/>
          <p:nvPr/>
        </p:nvGrpSpPr>
        <p:grpSpPr>
          <a:xfrm rot="0">
            <a:off x="1889650" y="3207794"/>
            <a:ext cx="14703600" cy="4741848"/>
            <a:chOff x="0" y="0"/>
            <a:chExt cx="19604800" cy="6322464"/>
          </a:xfrm>
        </p:grpSpPr>
        <p:sp>
          <p:nvSpPr>
            <p:cNvPr name="Freeform 12" id="12"/>
            <p:cNvSpPr/>
            <p:nvPr/>
          </p:nvSpPr>
          <p:spPr>
            <a:xfrm flipH="false" flipV="false" rot="0">
              <a:off x="0" y="0"/>
              <a:ext cx="19604800" cy="6322464"/>
            </a:xfrm>
            <a:custGeom>
              <a:avLst/>
              <a:gdLst/>
              <a:ahLst/>
              <a:cxnLst/>
              <a:rect r="r" b="b" t="t" l="l"/>
              <a:pathLst>
                <a:path h="6322464" w="19604800">
                  <a:moveTo>
                    <a:pt x="0" y="0"/>
                  </a:moveTo>
                  <a:lnTo>
                    <a:pt x="19604800" y="0"/>
                  </a:lnTo>
                  <a:lnTo>
                    <a:pt x="19604800" y="6322464"/>
                  </a:lnTo>
                  <a:lnTo>
                    <a:pt x="0" y="6322464"/>
                  </a:lnTo>
                  <a:close/>
                </a:path>
              </a:pathLst>
            </a:custGeom>
            <a:solidFill>
              <a:srgbClr val="000000">
                <a:alpha val="0"/>
              </a:srgbClr>
            </a:solidFill>
          </p:spPr>
        </p:sp>
        <p:sp>
          <p:nvSpPr>
            <p:cNvPr name="TextBox 13" id="13"/>
            <p:cNvSpPr txBox="true"/>
            <p:nvPr/>
          </p:nvSpPr>
          <p:spPr>
            <a:xfrm>
              <a:off x="0" y="9525"/>
              <a:ext cx="19604800" cy="6312939"/>
            </a:xfrm>
            <a:prstGeom prst="rect">
              <a:avLst/>
            </a:prstGeom>
          </p:spPr>
          <p:txBody>
            <a:bodyPr anchor="b" rtlCol="false" tIns="0" lIns="0" bIns="0" rIns="0"/>
            <a:lstStyle/>
            <a:p>
              <a:pPr algn="l">
                <a:lnSpc>
                  <a:spcPts val="17280"/>
                </a:lnSpc>
              </a:pPr>
              <a:r>
                <a:rPr lang="en-US" sz="14400">
                  <a:solidFill>
                    <a:srgbClr val="FFFFFF"/>
                  </a:solidFill>
                  <a:latin typeface="Montserrat"/>
                  <a:ea typeface="Montserrat"/>
                  <a:cs typeface="Montserrat"/>
                  <a:sym typeface="Montserrat"/>
                </a:rPr>
                <a:t>PARADIGMAS DE LA INTELIGENCIA ARTIFICIAL</a:t>
              </a:r>
            </a:p>
          </p:txBody>
        </p:sp>
      </p:grpSp>
      <p:sp>
        <p:nvSpPr>
          <p:cNvPr name="Freeform 14" id="14"/>
          <p:cNvSpPr/>
          <p:nvPr/>
        </p:nvSpPr>
        <p:spPr>
          <a:xfrm flipH="false" flipV="false" rot="0">
            <a:off x="16416250" y="41657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8472994" y="836103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4776700" y="239862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1203247">
            <a:off x="2692638" y="8321272"/>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3"/>
            <a:stretch>
              <a:fillRect l="-36968" t="0" r="-31001"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0949657" y="4105330"/>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264743" y="-5040596"/>
            <a:ext cx="10088672" cy="8242772"/>
          </a:xfrm>
          <a:custGeom>
            <a:avLst/>
            <a:gdLst/>
            <a:ahLst/>
            <a:cxnLst/>
            <a:rect r="r" b="b" t="t" l="l"/>
            <a:pathLst>
              <a:path h="8242772" w="10088672">
                <a:moveTo>
                  <a:pt x="0" y="0"/>
                </a:moveTo>
                <a:lnTo>
                  <a:pt x="10088672" y="0"/>
                </a:lnTo>
                <a:lnTo>
                  <a:pt x="10088672" y="8242771"/>
                </a:lnTo>
                <a:lnTo>
                  <a:pt x="0" y="82427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68150" y="5448550"/>
            <a:ext cx="3479904" cy="3561208"/>
          </a:xfrm>
          <a:custGeom>
            <a:avLst/>
            <a:gdLst/>
            <a:ahLst/>
            <a:cxnLst/>
            <a:rect r="r" b="b" t="t" l="l"/>
            <a:pathLst>
              <a:path h="3561208" w="3479904">
                <a:moveTo>
                  <a:pt x="0" y="0"/>
                </a:moveTo>
                <a:lnTo>
                  <a:pt x="3479904" y="0"/>
                </a:lnTo>
                <a:lnTo>
                  <a:pt x="3479904" y="3561208"/>
                </a:lnTo>
                <a:lnTo>
                  <a:pt x="0" y="3561208"/>
                </a:lnTo>
                <a:lnTo>
                  <a:pt x="0" y="0"/>
                </a:lnTo>
                <a:close/>
              </a:path>
            </a:pathLst>
          </a:custGeom>
          <a:blipFill>
            <a:blip r:embed="rId5"/>
            <a:stretch>
              <a:fillRect l="-56088" t="-8809" r="-53148" b="-6198"/>
            </a:stretch>
          </a:blipFill>
        </p:spPr>
      </p:sp>
      <p:grpSp>
        <p:nvGrpSpPr>
          <p:cNvPr name="Group 5" id="5"/>
          <p:cNvGrpSpPr/>
          <p:nvPr/>
        </p:nvGrpSpPr>
        <p:grpSpPr>
          <a:xfrm rot="0">
            <a:off x="8145006" y="1488851"/>
            <a:ext cx="8843488" cy="2786749"/>
            <a:chOff x="0" y="0"/>
            <a:chExt cx="13635923" cy="4296935"/>
          </a:xfrm>
        </p:grpSpPr>
        <p:sp>
          <p:nvSpPr>
            <p:cNvPr name="Freeform 6" id="6"/>
            <p:cNvSpPr/>
            <p:nvPr/>
          </p:nvSpPr>
          <p:spPr>
            <a:xfrm flipH="false" flipV="false" rot="0">
              <a:off x="0" y="0"/>
              <a:ext cx="13635923" cy="4296935"/>
            </a:xfrm>
            <a:custGeom>
              <a:avLst/>
              <a:gdLst/>
              <a:ahLst/>
              <a:cxnLst/>
              <a:rect r="r" b="b" t="t" l="l"/>
              <a:pathLst>
                <a:path h="4296935" w="13635923">
                  <a:moveTo>
                    <a:pt x="0" y="0"/>
                  </a:moveTo>
                  <a:lnTo>
                    <a:pt x="13635923" y="0"/>
                  </a:lnTo>
                  <a:lnTo>
                    <a:pt x="13635923" y="4296935"/>
                  </a:lnTo>
                  <a:lnTo>
                    <a:pt x="0" y="4296935"/>
                  </a:lnTo>
                  <a:close/>
                </a:path>
              </a:pathLst>
            </a:custGeom>
            <a:solidFill>
              <a:srgbClr val="000000">
                <a:alpha val="0"/>
              </a:srgbClr>
            </a:solidFill>
          </p:spPr>
        </p:sp>
        <p:sp>
          <p:nvSpPr>
            <p:cNvPr name="TextBox 7" id="7"/>
            <p:cNvSpPr txBox="true"/>
            <p:nvPr/>
          </p:nvSpPr>
          <p:spPr>
            <a:xfrm>
              <a:off x="0" y="-9525"/>
              <a:ext cx="13635923" cy="4306460"/>
            </a:xfrm>
            <a:prstGeom prst="rect">
              <a:avLst/>
            </a:prstGeom>
          </p:spPr>
          <p:txBody>
            <a:bodyPr anchor="b" rtlCol="false" tIns="0" lIns="0" bIns="0" rIns="0"/>
            <a:lstStyle/>
            <a:p>
              <a:pPr algn="l">
                <a:lnSpc>
                  <a:spcPts val="6600"/>
                </a:lnSpc>
              </a:pPr>
              <a:r>
                <a:rPr lang="en-US" sz="5500">
                  <a:solidFill>
                    <a:srgbClr val="FFFFFF"/>
                  </a:solidFill>
                  <a:latin typeface="Montserrat"/>
                  <a:ea typeface="Montserrat"/>
                  <a:cs typeface="Montserrat"/>
                  <a:sym typeface="Montserrat"/>
                </a:rPr>
                <a:t>Que son los paradigmas de inteligencia artificial</a:t>
              </a:r>
            </a:p>
          </p:txBody>
        </p:sp>
      </p:grpSp>
      <p:grpSp>
        <p:nvGrpSpPr>
          <p:cNvPr name="Group 8" id="8"/>
          <p:cNvGrpSpPr/>
          <p:nvPr/>
        </p:nvGrpSpPr>
        <p:grpSpPr>
          <a:xfrm rot="0">
            <a:off x="8271950" y="4661200"/>
            <a:ext cx="8589600" cy="2649372"/>
            <a:chOff x="0" y="0"/>
            <a:chExt cx="11452800" cy="3532497"/>
          </a:xfrm>
        </p:grpSpPr>
        <p:sp>
          <p:nvSpPr>
            <p:cNvPr name="Freeform 9" id="9"/>
            <p:cNvSpPr/>
            <p:nvPr/>
          </p:nvSpPr>
          <p:spPr>
            <a:xfrm flipH="false" flipV="false" rot="0">
              <a:off x="0" y="0"/>
              <a:ext cx="11452800" cy="3532497"/>
            </a:xfrm>
            <a:custGeom>
              <a:avLst/>
              <a:gdLst/>
              <a:ahLst/>
              <a:cxnLst/>
              <a:rect r="r" b="b" t="t" l="l"/>
              <a:pathLst>
                <a:path h="3532497" w="11452800">
                  <a:moveTo>
                    <a:pt x="0" y="0"/>
                  </a:moveTo>
                  <a:lnTo>
                    <a:pt x="11452800" y="0"/>
                  </a:lnTo>
                  <a:lnTo>
                    <a:pt x="11452800" y="3532497"/>
                  </a:lnTo>
                  <a:lnTo>
                    <a:pt x="0" y="3532497"/>
                  </a:lnTo>
                  <a:close/>
                </a:path>
              </a:pathLst>
            </a:custGeom>
            <a:solidFill>
              <a:srgbClr val="000000">
                <a:alpha val="0"/>
              </a:srgbClr>
            </a:solidFill>
          </p:spPr>
        </p:sp>
        <p:sp>
          <p:nvSpPr>
            <p:cNvPr name="TextBox 10" id="10"/>
            <p:cNvSpPr txBox="true"/>
            <p:nvPr/>
          </p:nvSpPr>
          <p:spPr>
            <a:xfrm>
              <a:off x="0" y="9525"/>
              <a:ext cx="11452800" cy="3522972"/>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Los paradigmas de la inteligencia artificial son diferentes enfoques o modelos utilizados para diseñar sistemas inteligentes. Cada paradigma se basa en principios distintos para representar el conocimiento, procesar información y tomar decisiones.</a:t>
              </a:r>
            </a:p>
          </p:txBody>
        </p:sp>
      </p:grpSp>
      <p:sp>
        <p:nvSpPr>
          <p:cNvPr name="Freeform 11" id="11"/>
          <p:cNvSpPr/>
          <p:nvPr/>
        </p:nvSpPr>
        <p:spPr>
          <a:xfrm flipH="false" flipV="false" rot="0">
            <a:off x="2983198" y="666950"/>
            <a:ext cx="3840000" cy="3685452"/>
          </a:xfrm>
          <a:custGeom>
            <a:avLst/>
            <a:gdLst/>
            <a:ahLst/>
            <a:cxnLst/>
            <a:rect r="r" b="b" t="t" l="l"/>
            <a:pathLst>
              <a:path h="3685452" w="3840000">
                <a:moveTo>
                  <a:pt x="0" y="0"/>
                </a:moveTo>
                <a:lnTo>
                  <a:pt x="3840000" y="0"/>
                </a:lnTo>
                <a:lnTo>
                  <a:pt x="3840000" y="3685452"/>
                </a:lnTo>
                <a:lnTo>
                  <a:pt x="0" y="3685452"/>
                </a:lnTo>
                <a:lnTo>
                  <a:pt x="0" y="0"/>
                </a:lnTo>
                <a:close/>
              </a:path>
            </a:pathLst>
          </a:custGeom>
          <a:blipFill>
            <a:blip r:embed="rId6"/>
            <a:stretch>
              <a:fillRect l="-50076" t="-8219" r="-46018" b="-6709"/>
            </a:stretch>
          </a:blipFill>
        </p:spPr>
      </p:sp>
      <p:sp>
        <p:nvSpPr>
          <p:cNvPr name="Freeform 12" id="12"/>
          <p:cNvSpPr/>
          <p:nvPr/>
        </p:nvSpPr>
        <p:spPr>
          <a:xfrm flipH="false" flipV="false" rot="-1152297">
            <a:off x="4456650" y="2825774"/>
            <a:ext cx="3295654" cy="2140300"/>
          </a:xfrm>
          <a:custGeom>
            <a:avLst/>
            <a:gdLst/>
            <a:ahLst/>
            <a:cxnLst/>
            <a:rect r="r" b="b" t="t" l="l"/>
            <a:pathLst>
              <a:path h="2140300" w="3295654">
                <a:moveTo>
                  <a:pt x="0" y="0"/>
                </a:moveTo>
                <a:lnTo>
                  <a:pt x="3295654" y="0"/>
                </a:lnTo>
                <a:lnTo>
                  <a:pt x="3295654" y="2140300"/>
                </a:lnTo>
                <a:lnTo>
                  <a:pt x="0" y="2140300"/>
                </a:lnTo>
                <a:lnTo>
                  <a:pt x="0" y="0"/>
                </a:lnTo>
                <a:close/>
              </a:path>
            </a:pathLst>
          </a:custGeom>
          <a:blipFill>
            <a:blip r:embed="rId7"/>
            <a:stretch>
              <a:fillRect l="-25720" t="-9509" r="-12211" b="-9958"/>
            </a:stretch>
          </a:blipFill>
        </p:spPr>
      </p:sp>
      <p:sp>
        <p:nvSpPr>
          <p:cNvPr name="Freeform 13" id="13"/>
          <p:cNvSpPr/>
          <p:nvPr/>
        </p:nvSpPr>
        <p:spPr>
          <a:xfrm flipH="false" flipV="false" rot="1220421">
            <a:off x="3331398" y="5838294"/>
            <a:ext cx="3105150" cy="2781702"/>
          </a:xfrm>
          <a:custGeom>
            <a:avLst/>
            <a:gdLst/>
            <a:ahLst/>
            <a:cxnLst/>
            <a:rect r="r" b="b" t="t" l="l"/>
            <a:pathLst>
              <a:path h="2781702" w="3105150">
                <a:moveTo>
                  <a:pt x="0" y="0"/>
                </a:moveTo>
                <a:lnTo>
                  <a:pt x="3105150" y="0"/>
                </a:lnTo>
                <a:lnTo>
                  <a:pt x="3105150" y="2781702"/>
                </a:lnTo>
                <a:lnTo>
                  <a:pt x="0" y="2781702"/>
                </a:lnTo>
                <a:lnTo>
                  <a:pt x="0" y="0"/>
                </a:lnTo>
                <a:close/>
              </a:path>
            </a:pathLst>
          </a:custGeom>
          <a:blipFill>
            <a:blip r:embed="rId8"/>
            <a:stretch>
              <a:fillRect l="-24264" t="0" r="-34994" b="0"/>
            </a:stretch>
          </a:blipFill>
        </p:spPr>
      </p:sp>
      <p:sp>
        <p:nvSpPr>
          <p:cNvPr name="Freeform 14" id="14"/>
          <p:cNvSpPr/>
          <p:nvPr/>
        </p:nvSpPr>
        <p:spPr>
          <a:xfrm flipH="false" flipV="false" rot="3321565">
            <a:off x="7686126" y="7533724"/>
            <a:ext cx="1304400" cy="1232454"/>
          </a:xfrm>
          <a:custGeom>
            <a:avLst/>
            <a:gdLst/>
            <a:ahLst/>
            <a:cxnLst/>
            <a:rect r="r" b="b" t="t" l="l"/>
            <a:pathLst>
              <a:path h="1232454" w="1304400">
                <a:moveTo>
                  <a:pt x="0" y="0"/>
                </a:moveTo>
                <a:lnTo>
                  <a:pt x="1304400" y="0"/>
                </a:lnTo>
                <a:lnTo>
                  <a:pt x="1304400" y="1232454"/>
                </a:lnTo>
                <a:lnTo>
                  <a:pt x="0" y="1232454"/>
                </a:lnTo>
                <a:lnTo>
                  <a:pt x="0" y="0"/>
                </a:lnTo>
                <a:close/>
              </a:path>
            </a:pathLst>
          </a:custGeom>
          <a:blipFill>
            <a:blip r:embed="rId9"/>
            <a:stretch>
              <a:fillRect l="-36969" t="0" r="-31003" b="0"/>
            </a:stretch>
          </a:blipFill>
        </p:spPr>
      </p:sp>
      <p:sp>
        <p:nvSpPr>
          <p:cNvPr name="Freeform 15" id="15"/>
          <p:cNvSpPr/>
          <p:nvPr/>
        </p:nvSpPr>
        <p:spPr>
          <a:xfrm flipH="false" flipV="false" rot="0">
            <a:off x="1984050" y="41754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6" id="16"/>
          <p:cNvSpPr/>
          <p:nvPr/>
        </p:nvSpPr>
        <p:spPr>
          <a:xfrm flipH="false" flipV="false" rot="0">
            <a:off x="7507750" y="203530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0">
            <a:off x="9717550" y="8370950"/>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8214098" cy="1279601"/>
            <a:chOff x="0" y="0"/>
            <a:chExt cx="10952130" cy="1706135"/>
          </a:xfrm>
        </p:grpSpPr>
        <p:sp>
          <p:nvSpPr>
            <p:cNvPr name="Freeform 5" id="5"/>
            <p:cNvSpPr/>
            <p:nvPr/>
          </p:nvSpPr>
          <p:spPr>
            <a:xfrm flipH="false" flipV="false" rot="0">
              <a:off x="0" y="0"/>
              <a:ext cx="10952131" cy="1706135"/>
            </a:xfrm>
            <a:custGeom>
              <a:avLst/>
              <a:gdLst/>
              <a:ahLst/>
              <a:cxnLst/>
              <a:rect r="r" b="b" t="t" l="l"/>
              <a:pathLst>
                <a:path h="1706135" w="10952131">
                  <a:moveTo>
                    <a:pt x="0" y="0"/>
                  </a:moveTo>
                  <a:lnTo>
                    <a:pt x="10952131" y="0"/>
                  </a:lnTo>
                  <a:lnTo>
                    <a:pt x="10952131" y="1706135"/>
                  </a:lnTo>
                  <a:lnTo>
                    <a:pt x="0" y="1706135"/>
                  </a:lnTo>
                  <a:close/>
                </a:path>
              </a:pathLst>
            </a:custGeom>
            <a:solidFill>
              <a:srgbClr val="000000">
                <a:alpha val="0"/>
              </a:srgbClr>
            </a:solidFill>
          </p:spPr>
        </p:sp>
        <p:sp>
          <p:nvSpPr>
            <p:cNvPr name="TextBox 6" id="6"/>
            <p:cNvSpPr txBox="true"/>
            <p:nvPr/>
          </p:nvSpPr>
          <p:spPr>
            <a:xfrm>
              <a:off x="0" y="0"/>
              <a:ext cx="10952130" cy="1706135"/>
            </a:xfrm>
            <a:prstGeom prst="rect">
              <a:avLst/>
            </a:prstGeom>
          </p:spPr>
          <p:txBody>
            <a:bodyPr anchor="t" rtlCol="false" tIns="0" lIns="0" bIns="0" rIns="0"/>
            <a:lstStyle/>
            <a:p>
              <a:pPr algn="ctr">
                <a:lnSpc>
                  <a:spcPts val="7680"/>
                </a:lnSpc>
              </a:pPr>
              <a:r>
                <a:rPr lang="en-US" sz="6400">
                  <a:solidFill>
                    <a:srgbClr val="FFFFFF"/>
                  </a:solidFill>
                  <a:latin typeface="Montserrat"/>
                  <a:ea typeface="Montserrat"/>
                  <a:cs typeface="Montserrat"/>
                  <a:sym typeface="Montserrat"/>
                </a:rPr>
                <a:t>Enfoque Simbólico:</a:t>
              </a:r>
            </a:p>
          </p:txBody>
        </p:sp>
      </p:grpSp>
      <p:grpSp>
        <p:nvGrpSpPr>
          <p:cNvPr name="Group 7" id="7"/>
          <p:cNvGrpSpPr/>
          <p:nvPr/>
        </p:nvGrpSpPr>
        <p:grpSpPr>
          <a:xfrm rot="0">
            <a:off x="563667" y="1961326"/>
            <a:ext cx="16412091" cy="3068472"/>
            <a:chOff x="0" y="0"/>
            <a:chExt cx="8635131" cy="1614460"/>
          </a:xfrm>
        </p:grpSpPr>
        <p:sp>
          <p:nvSpPr>
            <p:cNvPr name="Freeform 8" id="8"/>
            <p:cNvSpPr/>
            <p:nvPr/>
          </p:nvSpPr>
          <p:spPr>
            <a:xfrm flipH="false" flipV="false" rot="0">
              <a:off x="0" y="0"/>
              <a:ext cx="8635131" cy="1614460"/>
            </a:xfrm>
            <a:custGeom>
              <a:avLst/>
              <a:gdLst/>
              <a:ahLst/>
              <a:cxnLst/>
              <a:rect r="r" b="b" t="t" l="l"/>
              <a:pathLst>
                <a:path h="1614460" w="8635131">
                  <a:moveTo>
                    <a:pt x="0" y="0"/>
                  </a:moveTo>
                  <a:lnTo>
                    <a:pt x="8635131" y="0"/>
                  </a:lnTo>
                  <a:lnTo>
                    <a:pt x="8635131" y="1614460"/>
                  </a:lnTo>
                  <a:lnTo>
                    <a:pt x="0" y="1614460"/>
                  </a:lnTo>
                  <a:close/>
                </a:path>
              </a:pathLst>
            </a:custGeom>
            <a:solidFill>
              <a:srgbClr val="000000">
                <a:alpha val="0"/>
              </a:srgbClr>
            </a:solidFill>
          </p:spPr>
        </p:sp>
        <p:sp>
          <p:nvSpPr>
            <p:cNvPr name="TextBox 9" id="9"/>
            <p:cNvSpPr txBox="true"/>
            <p:nvPr/>
          </p:nvSpPr>
          <p:spPr>
            <a:xfrm>
              <a:off x="0" y="9525"/>
              <a:ext cx="8635131" cy="1604935"/>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El enfoque simbólico en inteligencia artificial es un paradigma basado en la manipulación de símbolos para representar el conocimiento y razonar sobre él. En este modelo, el conocimiento se expresa mediante reglas lógicas, relaciones y estructuras simbólicas que pueden ser interpretadas y manipuladas mediante algoritmos específicos. Se basa en la idea de que la inteligencia puede ser representada como un conjunto de reglas formales que pueden procesarse mediante computadoras.</a:t>
              </a: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022803" cy="2053229"/>
            <a:chOff x="0" y="0"/>
            <a:chExt cx="20030404" cy="2737638"/>
          </a:xfrm>
        </p:grpSpPr>
        <p:sp>
          <p:nvSpPr>
            <p:cNvPr name="Freeform 5" id="5"/>
            <p:cNvSpPr/>
            <p:nvPr/>
          </p:nvSpPr>
          <p:spPr>
            <a:xfrm flipH="false" flipV="false" rot="0">
              <a:off x="0" y="0"/>
              <a:ext cx="20030404" cy="2737638"/>
            </a:xfrm>
            <a:custGeom>
              <a:avLst/>
              <a:gdLst/>
              <a:ahLst/>
              <a:cxnLst/>
              <a:rect r="r" b="b" t="t" l="l"/>
              <a:pathLst>
                <a:path h="2737638" w="20030404">
                  <a:moveTo>
                    <a:pt x="0" y="0"/>
                  </a:moveTo>
                  <a:lnTo>
                    <a:pt x="20030404" y="0"/>
                  </a:lnTo>
                  <a:lnTo>
                    <a:pt x="20030404" y="2737638"/>
                  </a:lnTo>
                  <a:lnTo>
                    <a:pt x="0" y="2737638"/>
                  </a:lnTo>
                  <a:close/>
                </a:path>
              </a:pathLst>
            </a:custGeom>
            <a:solidFill>
              <a:srgbClr val="000000">
                <a:alpha val="0"/>
              </a:srgbClr>
            </a:solidFill>
          </p:spPr>
        </p:sp>
        <p:sp>
          <p:nvSpPr>
            <p:cNvPr name="TextBox 6" id="6"/>
            <p:cNvSpPr txBox="true"/>
            <p:nvPr/>
          </p:nvSpPr>
          <p:spPr>
            <a:xfrm>
              <a:off x="0" y="0"/>
              <a:ext cx="20030404" cy="27376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Ejemplo: Redes Semánticas en WordNet</a:t>
              </a:r>
            </a:p>
            <a:p>
              <a:pPr algn="ctr">
                <a:lnSpc>
                  <a:spcPts val="7080"/>
                </a:lnSpc>
              </a:pPr>
            </a:p>
          </p:txBody>
        </p:sp>
      </p:grpSp>
      <p:grpSp>
        <p:nvGrpSpPr>
          <p:cNvPr name="Group 7" id="7"/>
          <p:cNvGrpSpPr/>
          <p:nvPr/>
        </p:nvGrpSpPr>
        <p:grpSpPr>
          <a:xfrm rot="0">
            <a:off x="563667" y="1961326"/>
            <a:ext cx="16412091" cy="6002172"/>
            <a:chOff x="0" y="0"/>
            <a:chExt cx="8635131" cy="3158010"/>
          </a:xfrm>
        </p:grpSpPr>
        <p:sp>
          <p:nvSpPr>
            <p:cNvPr name="Freeform 8" id="8"/>
            <p:cNvSpPr/>
            <p:nvPr/>
          </p:nvSpPr>
          <p:spPr>
            <a:xfrm flipH="false" flipV="false" rot="0">
              <a:off x="0" y="0"/>
              <a:ext cx="8635131" cy="3158010"/>
            </a:xfrm>
            <a:custGeom>
              <a:avLst/>
              <a:gdLst/>
              <a:ahLst/>
              <a:cxnLst/>
              <a:rect r="r" b="b" t="t" l="l"/>
              <a:pathLst>
                <a:path h="3158010" w="8635131">
                  <a:moveTo>
                    <a:pt x="0" y="0"/>
                  </a:moveTo>
                  <a:lnTo>
                    <a:pt x="8635131" y="0"/>
                  </a:lnTo>
                  <a:lnTo>
                    <a:pt x="8635131" y="3158010"/>
                  </a:lnTo>
                  <a:lnTo>
                    <a:pt x="0" y="3158010"/>
                  </a:lnTo>
                  <a:close/>
                </a:path>
              </a:pathLst>
            </a:custGeom>
            <a:solidFill>
              <a:srgbClr val="000000">
                <a:alpha val="0"/>
              </a:srgbClr>
            </a:solidFill>
          </p:spPr>
        </p:sp>
        <p:sp>
          <p:nvSpPr>
            <p:cNvPr name="TextBox 9" id="9"/>
            <p:cNvSpPr txBox="true"/>
            <p:nvPr/>
          </p:nvSpPr>
          <p:spPr>
            <a:xfrm>
              <a:off x="0" y="9525"/>
              <a:ext cx="8635131" cy="3148485"/>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WordNet es una base de datos léxica desarrollada en la Universidad de Princeton que organiza palabras en el idioma inglés según sus significados y relaciones semánticas. En esta red, los conceptos están conectados por relaciones como sinonimia, hiperonimia (relación entre un concepto general y sus subconceptos) e hiponimia (relación entre un concepto específico y su categoría general).</a:t>
              </a:r>
            </a:p>
            <a:p>
              <a:pPr algn="l">
                <a:lnSpc>
                  <a:spcPts val="3359"/>
                </a:lnSpc>
              </a:pPr>
            </a:p>
            <a:p>
              <a:pPr algn="l">
                <a:lnSpc>
                  <a:spcPts val="3359"/>
                </a:lnSpc>
              </a:pPr>
              <a:r>
                <a:rPr lang="en-US" sz="2799">
                  <a:solidFill>
                    <a:srgbClr val="FFFFFF"/>
                  </a:solidFill>
                  <a:latin typeface="Montserrat"/>
                  <a:ea typeface="Montserrat"/>
                  <a:cs typeface="Montserrat"/>
                  <a:sym typeface="Montserrat"/>
                </a:rPr>
                <a:t>Por ejemplo:</a:t>
              </a:r>
            </a:p>
            <a:p>
              <a:pPr algn="l">
                <a:lnSpc>
                  <a:spcPts val="3359"/>
                </a:lnSpc>
              </a:pPr>
            </a:p>
            <a:p>
              <a:pPr algn="l" marL="604519" indent="-302260" lvl="1">
                <a:lnSpc>
                  <a:spcPts val="3359"/>
                </a:lnSpc>
                <a:buFont typeface="Arial"/>
                <a:buChar char="•"/>
              </a:pPr>
              <a:r>
                <a:rPr lang="en-US" sz="2799">
                  <a:solidFill>
                    <a:srgbClr val="FFFFFF"/>
                  </a:solidFill>
                  <a:latin typeface="Montserrat"/>
                  <a:ea typeface="Montserrat"/>
                  <a:cs typeface="Montserrat"/>
                  <a:sym typeface="Montserrat"/>
                </a:rPr>
                <a:t>Perro es un tipo de mamífero → (Perro → Mamífero).</a:t>
              </a:r>
            </a:p>
            <a:p>
              <a:pPr algn="l" marL="604519" indent="-302260" lvl="1">
                <a:lnSpc>
                  <a:spcPts val="3359"/>
                </a:lnSpc>
                <a:buFont typeface="Arial"/>
                <a:buChar char="•"/>
              </a:pPr>
              <a:r>
                <a:rPr lang="en-US" sz="2799">
                  <a:solidFill>
                    <a:srgbClr val="FFFFFF"/>
                  </a:solidFill>
                  <a:latin typeface="Montserrat"/>
                  <a:ea typeface="Montserrat"/>
                  <a:cs typeface="Montserrat"/>
                  <a:sym typeface="Montserrat"/>
                </a:rPr>
                <a:t>Hermoso es sinónimo de bello.</a:t>
              </a:r>
            </a:p>
            <a:p>
              <a:pPr algn="l">
                <a:lnSpc>
                  <a:spcPts val="3359"/>
                </a:lnSpc>
              </a:pPr>
            </a:p>
            <a:p>
              <a:pPr algn="l">
                <a:lnSpc>
                  <a:spcPts val="3359"/>
                </a:lnSpc>
              </a:pPr>
              <a:r>
                <a:rPr lang="en-US" sz="2799">
                  <a:solidFill>
                    <a:srgbClr val="FFFFFF"/>
                  </a:solidFill>
                  <a:latin typeface="Montserrat"/>
                  <a:ea typeface="Montserrat"/>
                  <a:cs typeface="Montserrat"/>
                  <a:sym typeface="Montserrat"/>
                </a:rPr>
                <a:t>Este tipo de representación permite que los sistemas informáticos comprendan mejor el significado de las palabras y su relación con otros términos.</a:t>
              </a: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022803" cy="2929529"/>
            <a:chOff x="0" y="0"/>
            <a:chExt cx="20030404" cy="3906038"/>
          </a:xfrm>
        </p:grpSpPr>
        <p:sp>
          <p:nvSpPr>
            <p:cNvPr name="Freeform 5" id="5"/>
            <p:cNvSpPr/>
            <p:nvPr/>
          </p:nvSpPr>
          <p:spPr>
            <a:xfrm flipH="false" flipV="false" rot="0">
              <a:off x="0" y="0"/>
              <a:ext cx="20030404" cy="3906038"/>
            </a:xfrm>
            <a:custGeom>
              <a:avLst/>
              <a:gdLst/>
              <a:ahLst/>
              <a:cxnLst/>
              <a:rect r="r" b="b" t="t" l="l"/>
              <a:pathLst>
                <a:path h="3906038" w="20030404">
                  <a:moveTo>
                    <a:pt x="0" y="0"/>
                  </a:moveTo>
                  <a:lnTo>
                    <a:pt x="20030404" y="0"/>
                  </a:lnTo>
                  <a:lnTo>
                    <a:pt x="20030404" y="3906038"/>
                  </a:lnTo>
                  <a:lnTo>
                    <a:pt x="0" y="3906038"/>
                  </a:lnTo>
                  <a:close/>
                </a:path>
              </a:pathLst>
            </a:custGeom>
            <a:solidFill>
              <a:srgbClr val="000000">
                <a:alpha val="0"/>
              </a:srgbClr>
            </a:solidFill>
          </p:spPr>
        </p:sp>
        <p:sp>
          <p:nvSpPr>
            <p:cNvPr name="TextBox 6" id="6"/>
            <p:cNvSpPr txBox="true"/>
            <p:nvPr/>
          </p:nvSpPr>
          <p:spPr>
            <a:xfrm>
              <a:off x="0" y="0"/>
              <a:ext cx="20030404" cy="39060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Explicación de cómo el Paradigma se Aplica en el Ejemplo:</a:t>
              </a:r>
            </a:p>
            <a:p>
              <a:pPr algn="ctr">
                <a:lnSpc>
                  <a:spcPts val="7080"/>
                </a:lnSpc>
              </a:pPr>
            </a:p>
          </p:txBody>
        </p:sp>
      </p:grpSp>
      <p:grpSp>
        <p:nvGrpSpPr>
          <p:cNvPr name="Group 7" id="7"/>
          <p:cNvGrpSpPr/>
          <p:nvPr/>
        </p:nvGrpSpPr>
        <p:grpSpPr>
          <a:xfrm rot="0">
            <a:off x="457615" y="2760576"/>
            <a:ext cx="13707750" cy="5163972"/>
            <a:chOff x="0" y="0"/>
            <a:chExt cx="7212256" cy="2716995"/>
          </a:xfrm>
        </p:grpSpPr>
        <p:sp>
          <p:nvSpPr>
            <p:cNvPr name="Freeform 8" id="8"/>
            <p:cNvSpPr/>
            <p:nvPr/>
          </p:nvSpPr>
          <p:spPr>
            <a:xfrm flipH="false" flipV="false" rot="0">
              <a:off x="0" y="0"/>
              <a:ext cx="7212257" cy="2716995"/>
            </a:xfrm>
            <a:custGeom>
              <a:avLst/>
              <a:gdLst/>
              <a:ahLst/>
              <a:cxnLst/>
              <a:rect r="r" b="b" t="t" l="l"/>
              <a:pathLst>
                <a:path h="2716995" w="7212257">
                  <a:moveTo>
                    <a:pt x="0" y="0"/>
                  </a:moveTo>
                  <a:lnTo>
                    <a:pt x="7212257" y="0"/>
                  </a:lnTo>
                  <a:lnTo>
                    <a:pt x="7212257" y="2716995"/>
                  </a:lnTo>
                  <a:lnTo>
                    <a:pt x="0" y="2716995"/>
                  </a:lnTo>
                  <a:close/>
                </a:path>
              </a:pathLst>
            </a:custGeom>
            <a:solidFill>
              <a:srgbClr val="000000">
                <a:alpha val="0"/>
              </a:srgbClr>
            </a:solidFill>
          </p:spPr>
        </p:sp>
        <p:sp>
          <p:nvSpPr>
            <p:cNvPr name="TextBox 9" id="9"/>
            <p:cNvSpPr txBox="true"/>
            <p:nvPr/>
          </p:nvSpPr>
          <p:spPr>
            <a:xfrm>
              <a:off x="0" y="9525"/>
              <a:ext cx="7212256" cy="2707470"/>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Las redes semánticas forman parte del enfoque simbólico en inteligencia artificial porque representan el conocimiento mediante nodos (conceptos) y aristas (relaciones) en un grafo. En WordNet, cada palabra o concepto se representa como un nodo, mientras que las relaciones semánticas (como sinonimia o jerarquía) forman conexiones entre los nodos.</a:t>
              </a:r>
            </a:p>
            <a:p>
              <a:pPr algn="l">
                <a:lnSpc>
                  <a:spcPts val="3359"/>
                </a:lnSpc>
              </a:pPr>
              <a:r>
                <a:rPr lang="en-US" sz="2799">
                  <a:solidFill>
                    <a:srgbClr val="FFFFFF"/>
                  </a:solidFill>
                  <a:latin typeface="Montserrat"/>
                  <a:ea typeface="Montserrat"/>
                  <a:cs typeface="Montserrat"/>
                  <a:sym typeface="Montserrat"/>
                </a:rPr>
                <a:t>Cuando un sistema de IA procesa lenguaje natural utilizando WordNet, puede navegar la red para entender sinónimos, clasificar palabras dentro de categorías más amplias y mejorar la comprensión del contexto. Esto permite aplicaciones como la desambiguación de palabras, los motores de búsqueda inteligentes y los sistemas de recomendación.</a:t>
              </a:r>
            </a:p>
            <a:p>
              <a:pPr algn="l">
                <a:lnSpc>
                  <a:spcPts val="3359"/>
                </a:lnSpc>
              </a:pP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2929529"/>
            <a:chOff x="0" y="0"/>
            <a:chExt cx="20525316" cy="3906038"/>
          </a:xfrm>
        </p:grpSpPr>
        <p:sp>
          <p:nvSpPr>
            <p:cNvPr name="Freeform 5" id="5"/>
            <p:cNvSpPr/>
            <p:nvPr/>
          </p:nvSpPr>
          <p:spPr>
            <a:xfrm flipH="false" flipV="false" rot="0">
              <a:off x="0" y="0"/>
              <a:ext cx="20525316" cy="3906038"/>
            </a:xfrm>
            <a:custGeom>
              <a:avLst/>
              <a:gdLst/>
              <a:ahLst/>
              <a:cxnLst/>
              <a:rect r="r" b="b" t="t" l="l"/>
              <a:pathLst>
                <a:path h="3906038" w="20525316">
                  <a:moveTo>
                    <a:pt x="0" y="0"/>
                  </a:moveTo>
                  <a:lnTo>
                    <a:pt x="20525316" y="0"/>
                  </a:lnTo>
                  <a:lnTo>
                    <a:pt x="20525316" y="3906038"/>
                  </a:lnTo>
                  <a:lnTo>
                    <a:pt x="0" y="3906038"/>
                  </a:lnTo>
                  <a:close/>
                </a:path>
              </a:pathLst>
            </a:custGeom>
            <a:solidFill>
              <a:srgbClr val="000000">
                <a:alpha val="0"/>
              </a:srgbClr>
            </a:solidFill>
          </p:spPr>
        </p:sp>
        <p:sp>
          <p:nvSpPr>
            <p:cNvPr name="TextBox 6" id="6"/>
            <p:cNvSpPr txBox="true"/>
            <p:nvPr/>
          </p:nvSpPr>
          <p:spPr>
            <a:xfrm>
              <a:off x="0" y="0"/>
              <a:ext cx="20525316" cy="39060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Beneficios del Uso del Paradigma en el Ejemplo:</a:t>
              </a:r>
            </a:p>
            <a:p>
              <a:pPr algn="ctr">
                <a:lnSpc>
                  <a:spcPts val="7080"/>
                </a:lnSpc>
              </a:pPr>
            </a:p>
          </p:txBody>
        </p:sp>
      </p:grpSp>
      <p:grpSp>
        <p:nvGrpSpPr>
          <p:cNvPr name="Group 7" id="7"/>
          <p:cNvGrpSpPr/>
          <p:nvPr/>
        </p:nvGrpSpPr>
        <p:grpSpPr>
          <a:xfrm rot="0">
            <a:off x="316032" y="2760576"/>
            <a:ext cx="16412091" cy="5163972"/>
            <a:chOff x="0" y="0"/>
            <a:chExt cx="8635131" cy="2716995"/>
          </a:xfrm>
        </p:grpSpPr>
        <p:sp>
          <p:nvSpPr>
            <p:cNvPr name="Freeform 8" id="8"/>
            <p:cNvSpPr/>
            <p:nvPr/>
          </p:nvSpPr>
          <p:spPr>
            <a:xfrm flipH="false" flipV="false" rot="0">
              <a:off x="0" y="0"/>
              <a:ext cx="8635131" cy="2716995"/>
            </a:xfrm>
            <a:custGeom>
              <a:avLst/>
              <a:gdLst/>
              <a:ahLst/>
              <a:cxnLst/>
              <a:rect r="r" b="b" t="t" l="l"/>
              <a:pathLst>
                <a:path h="2716995" w="8635131">
                  <a:moveTo>
                    <a:pt x="0" y="0"/>
                  </a:moveTo>
                  <a:lnTo>
                    <a:pt x="8635131" y="0"/>
                  </a:lnTo>
                  <a:lnTo>
                    <a:pt x="8635131" y="2716995"/>
                  </a:lnTo>
                  <a:lnTo>
                    <a:pt x="0" y="2716995"/>
                  </a:lnTo>
                  <a:close/>
                </a:path>
              </a:pathLst>
            </a:custGeom>
            <a:solidFill>
              <a:srgbClr val="000000">
                <a:alpha val="0"/>
              </a:srgbClr>
            </a:solidFill>
          </p:spPr>
        </p:sp>
        <p:sp>
          <p:nvSpPr>
            <p:cNvPr name="TextBox 9" id="9"/>
            <p:cNvSpPr txBox="true"/>
            <p:nvPr/>
          </p:nvSpPr>
          <p:spPr>
            <a:xfrm>
              <a:off x="0" y="9525"/>
              <a:ext cx="8635131" cy="2707470"/>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1.- Comprensión estructurada del conocimiento: Permite organizar conceptos de manera jerárquica, facilitando la recuperación de información.</a:t>
              </a:r>
            </a:p>
            <a:p>
              <a:pPr algn="l">
                <a:lnSpc>
                  <a:spcPts val="3359"/>
                </a:lnSpc>
              </a:pPr>
            </a:p>
            <a:p>
              <a:pPr algn="l">
                <a:lnSpc>
                  <a:spcPts val="3359"/>
                </a:lnSpc>
              </a:pPr>
              <a:r>
                <a:rPr lang="en-US" sz="2799">
                  <a:solidFill>
                    <a:srgbClr val="FFFFFF"/>
                  </a:solidFill>
                  <a:latin typeface="Montserrat"/>
                  <a:ea typeface="Montserrat"/>
                  <a:cs typeface="Montserrat"/>
                  <a:sym typeface="Montserrat"/>
                </a:rPr>
                <a:t>2.- </a:t>
              </a:r>
              <a:r>
                <a:rPr lang="en-US" sz="2799">
                  <a:solidFill>
                    <a:srgbClr val="FFFFFF"/>
                  </a:solidFill>
                  <a:latin typeface="Montserrat"/>
                  <a:ea typeface="Montserrat"/>
                  <a:cs typeface="Montserrat"/>
                  <a:sym typeface="Montserrat"/>
                </a:rPr>
                <a:t>Explicabilidad y transparencia: Los resultados pueden ser interpretados fácilmente porque están basados en relaciones explícitas.</a:t>
              </a:r>
            </a:p>
            <a:p>
              <a:pPr algn="l">
                <a:lnSpc>
                  <a:spcPts val="3359"/>
                </a:lnSpc>
              </a:pPr>
            </a:p>
            <a:p>
              <a:pPr algn="l">
                <a:lnSpc>
                  <a:spcPts val="3359"/>
                </a:lnSpc>
              </a:pPr>
              <a:r>
                <a:rPr lang="en-US" sz="2799">
                  <a:solidFill>
                    <a:srgbClr val="FFFFFF"/>
                  </a:solidFill>
                  <a:latin typeface="Montserrat"/>
                  <a:ea typeface="Montserrat"/>
                  <a:cs typeface="Montserrat"/>
                  <a:sym typeface="Montserrat"/>
                </a:rPr>
                <a:t>3.- </a:t>
              </a:r>
              <a:r>
                <a:rPr lang="en-US" sz="2799">
                  <a:solidFill>
                    <a:srgbClr val="FFFFFF"/>
                  </a:solidFill>
                  <a:latin typeface="Montserrat"/>
                  <a:ea typeface="Montserrat"/>
                  <a:cs typeface="Montserrat"/>
                  <a:sym typeface="Montserrat"/>
                </a:rPr>
                <a:t>Aplicaciones en procesamiento de lenguaje natural: Mejora tareas como la traducción automática, la recuperación de información y la generación de texto.</a:t>
              </a:r>
            </a:p>
            <a:p>
              <a:pPr algn="l">
                <a:lnSpc>
                  <a:spcPts val="3359"/>
                </a:lnSpc>
              </a:pPr>
            </a:p>
            <a:p>
              <a:pPr algn="l">
                <a:lnSpc>
                  <a:spcPts val="3359"/>
                </a:lnSpc>
              </a:pPr>
              <a:r>
                <a:rPr lang="en-US" sz="2799">
                  <a:solidFill>
                    <a:srgbClr val="FFFFFF"/>
                  </a:solidFill>
                  <a:latin typeface="Montserrat"/>
                  <a:ea typeface="Montserrat"/>
                  <a:cs typeface="Montserrat"/>
                  <a:sym typeface="Montserrat"/>
                </a:rPr>
                <a:t>4.- </a:t>
              </a:r>
              <a:r>
                <a:rPr lang="en-US" sz="2799">
                  <a:solidFill>
                    <a:srgbClr val="FFFFFF"/>
                  </a:solidFill>
                  <a:latin typeface="Montserrat"/>
                  <a:ea typeface="Montserrat"/>
                  <a:cs typeface="Montserrat"/>
                  <a:sym typeface="Montserrat"/>
                </a:rPr>
                <a:t>Facilidad de expansión: Se pueden agregar nuevos conceptos y relaciones sin alterar la estructura general de la red.</a:t>
              </a: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7173A"/>
        </a:solidFill>
      </p:bgPr>
    </p:bg>
    <p:spTree>
      <p:nvGrpSpPr>
        <p:cNvPr id="1" name=""/>
        <p:cNvGrpSpPr/>
        <p:nvPr/>
      </p:nvGrpSpPr>
      <p:grpSpPr>
        <a:xfrm>
          <a:off x="0" y="0"/>
          <a:ext cx="0" cy="0"/>
          <a:chOff x="0" y="0"/>
          <a:chExt cx="0" cy="0"/>
        </a:xfrm>
      </p:grpSpPr>
      <p:sp>
        <p:nvSpPr>
          <p:cNvPr name="Freeform 2" id="2"/>
          <p:cNvSpPr/>
          <p:nvPr/>
        </p:nvSpPr>
        <p:spPr>
          <a:xfrm flipH="false" flipV="false" rot="0">
            <a:off x="14434963"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681336" y="-1023983"/>
            <a:ext cx="5081591" cy="3779642"/>
          </a:xfrm>
          <a:custGeom>
            <a:avLst/>
            <a:gdLst/>
            <a:ahLst/>
            <a:cxnLst/>
            <a:rect r="r" b="b" t="t" l="l"/>
            <a:pathLst>
              <a:path h="3779642" w="5081591">
                <a:moveTo>
                  <a:pt x="0" y="0"/>
                </a:moveTo>
                <a:lnTo>
                  <a:pt x="5081591" y="0"/>
                </a:lnTo>
                <a:lnTo>
                  <a:pt x="5081591" y="3779641"/>
                </a:lnTo>
                <a:lnTo>
                  <a:pt x="0" y="37796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 id="4"/>
          <p:cNvGrpSpPr/>
          <p:nvPr/>
        </p:nvGrpSpPr>
        <p:grpSpPr>
          <a:xfrm rot="0">
            <a:off x="563667" y="388899"/>
            <a:ext cx="15393987" cy="3805829"/>
            <a:chOff x="0" y="0"/>
            <a:chExt cx="20525316" cy="5074438"/>
          </a:xfrm>
        </p:grpSpPr>
        <p:sp>
          <p:nvSpPr>
            <p:cNvPr name="Freeform 5" id="5"/>
            <p:cNvSpPr/>
            <p:nvPr/>
          </p:nvSpPr>
          <p:spPr>
            <a:xfrm flipH="false" flipV="false" rot="0">
              <a:off x="0" y="0"/>
              <a:ext cx="20525316" cy="5074438"/>
            </a:xfrm>
            <a:custGeom>
              <a:avLst/>
              <a:gdLst/>
              <a:ahLst/>
              <a:cxnLst/>
              <a:rect r="r" b="b" t="t" l="l"/>
              <a:pathLst>
                <a:path h="5074438" w="20525316">
                  <a:moveTo>
                    <a:pt x="0" y="0"/>
                  </a:moveTo>
                  <a:lnTo>
                    <a:pt x="20525316" y="0"/>
                  </a:lnTo>
                  <a:lnTo>
                    <a:pt x="20525316" y="5074438"/>
                  </a:lnTo>
                  <a:lnTo>
                    <a:pt x="0" y="5074438"/>
                  </a:lnTo>
                  <a:close/>
                </a:path>
              </a:pathLst>
            </a:custGeom>
            <a:solidFill>
              <a:srgbClr val="000000">
                <a:alpha val="0"/>
              </a:srgbClr>
            </a:solidFill>
          </p:spPr>
        </p:sp>
        <p:sp>
          <p:nvSpPr>
            <p:cNvPr name="TextBox 6" id="6"/>
            <p:cNvSpPr txBox="true"/>
            <p:nvPr/>
          </p:nvSpPr>
          <p:spPr>
            <a:xfrm>
              <a:off x="0" y="0"/>
              <a:ext cx="20525316" cy="5074438"/>
            </a:xfrm>
            <a:prstGeom prst="rect">
              <a:avLst/>
            </a:prstGeom>
          </p:spPr>
          <p:txBody>
            <a:bodyPr anchor="t" rtlCol="false" tIns="0" lIns="0" bIns="0" rIns="0"/>
            <a:lstStyle/>
            <a:p>
              <a:pPr algn="l">
                <a:lnSpc>
                  <a:spcPts val="6960"/>
                </a:lnSpc>
              </a:pPr>
              <a:r>
                <a:rPr lang="en-US" sz="5800">
                  <a:solidFill>
                    <a:srgbClr val="FFFFFF"/>
                  </a:solidFill>
                  <a:latin typeface="Montserrat"/>
                  <a:ea typeface="Montserrat"/>
                  <a:cs typeface="Montserrat"/>
                  <a:sym typeface="Montserrat"/>
                </a:rPr>
                <a:t>Limitaciones del Uso del Paradigma en el Ejemplo</a:t>
              </a:r>
            </a:p>
            <a:p>
              <a:pPr algn="l">
                <a:lnSpc>
                  <a:spcPts val="6960"/>
                </a:lnSpc>
              </a:pPr>
            </a:p>
            <a:p>
              <a:pPr algn="ctr">
                <a:lnSpc>
                  <a:spcPts val="7080"/>
                </a:lnSpc>
              </a:pPr>
            </a:p>
          </p:txBody>
        </p:sp>
      </p:grpSp>
      <p:grpSp>
        <p:nvGrpSpPr>
          <p:cNvPr name="Group 7" id="7"/>
          <p:cNvGrpSpPr/>
          <p:nvPr/>
        </p:nvGrpSpPr>
        <p:grpSpPr>
          <a:xfrm rot="0">
            <a:off x="563667" y="2760576"/>
            <a:ext cx="16412091" cy="6002172"/>
            <a:chOff x="0" y="0"/>
            <a:chExt cx="8635131" cy="3158010"/>
          </a:xfrm>
        </p:grpSpPr>
        <p:sp>
          <p:nvSpPr>
            <p:cNvPr name="Freeform 8" id="8"/>
            <p:cNvSpPr/>
            <p:nvPr/>
          </p:nvSpPr>
          <p:spPr>
            <a:xfrm flipH="false" flipV="false" rot="0">
              <a:off x="0" y="0"/>
              <a:ext cx="8635131" cy="3158010"/>
            </a:xfrm>
            <a:custGeom>
              <a:avLst/>
              <a:gdLst/>
              <a:ahLst/>
              <a:cxnLst/>
              <a:rect r="r" b="b" t="t" l="l"/>
              <a:pathLst>
                <a:path h="3158010" w="8635131">
                  <a:moveTo>
                    <a:pt x="0" y="0"/>
                  </a:moveTo>
                  <a:lnTo>
                    <a:pt x="8635131" y="0"/>
                  </a:lnTo>
                  <a:lnTo>
                    <a:pt x="8635131" y="3158010"/>
                  </a:lnTo>
                  <a:lnTo>
                    <a:pt x="0" y="3158010"/>
                  </a:lnTo>
                  <a:close/>
                </a:path>
              </a:pathLst>
            </a:custGeom>
            <a:solidFill>
              <a:srgbClr val="000000">
                <a:alpha val="0"/>
              </a:srgbClr>
            </a:solidFill>
          </p:spPr>
        </p:sp>
        <p:sp>
          <p:nvSpPr>
            <p:cNvPr name="TextBox 9" id="9"/>
            <p:cNvSpPr txBox="true"/>
            <p:nvPr/>
          </p:nvSpPr>
          <p:spPr>
            <a:xfrm>
              <a:off x="0" y="9525"/>
              <a:ext cx="8635131" cy="3148485"/>
            </a:xfrm>
            <a:prstGeom prst="rect">
              <a:avLst/>
            </a:prstGeom>
          </p:spPr>
          <p:txBody>
            <a:bodyPr anchor="t" rtlCol="false" tIns="0" lIns="0" bIns="0" rIns="0"/>
            <a:lstStyle/>
            <a:p>
              <a:pPr algn="l">
                <a:lnSpc>
                  <a:spcPts val="3359"/>
                </a:lnSpc>
              </a:pPr>
              <a:r>
                <a:rPr lang="en-US" sz="2799">
                  <a:solidFill>
                    <a:srgbClr val="FFFFFF"/>
                  </a:solidFill>
                  <a:latin typeface="Montserrat"/>
                  <a:ea typeface="Montserrat"/>
                  <a:cs typeface="Montserrat"/>
                  <a:sym typeface="Montserrat"/>
                </a:rPr>
                <a:t>1.- Dificultad para manejar ambigüedad y significado contextual: Aunque una palabra tenga varias conexiones, su significado puede depender del contexto específico.</a:t>
              </a:r>
            </a:p>
            <a:p>
              <a:pPr algn="l">
                <a:lnSpc>
                  <a:spcPts val="3359"/>
                </a:lnSpc>
              </a:pPr>
            </a:p>
            <a:p>
              <a:pPr algn="l">
                <a:lnSpc>
                  <a:spcPts val="3359"/>
                </a:lnSpc>
              </a:pPr>
              <a:r>
                <a:rPr lang="en-US" sz="2799">
                  <a:solidFill>
                    <a:srgbClr val="FFFFFF"/>
                  </a:solidFill>
                  <a:latin typeface="Montserrat"/>
                  <a:ea typeface="Montserrat"/>
                  <a:cs typeface="Montserrat"/>
                  <a:sym typeface="Montserrat"/>
                </a:rPr>
                <a:t>2.- </a:t>
              </a:r>
              <a:r>
                <a:rPr lang="en-US" sz="2799">
                  <a:solidFill>
                    <a:srgbClr val="FFFFFF"/>
                  </a:solidFill>
                  <a:latin typeface="Montserrat"/>
                  <a:ea typeface="Montserrat"/>
                  <a:cs typeface="Montserrat"/>
                  <a:sym typeface="Montserrat"/>
                </a:rPr>
                <a:t>Escalabilidad y mantenimiento: A medida que la red crece, mantener la coherencia y actualizar relaciones se vuelve más complejo.</a:t>
              </a:r>
            </a:p>
            <a:p>
              <a:pPr algn="l">
                <a:lnSpc>
                  <a:spcPts val="3359"/>
                </a:lnSpc>
              </a:pPr>
            </a:p>
            <a:p>
              <a:pPr algn="l">
                <a:lnSpc>
                  <a:spcPts val="3359"/>
                </a:lnSpc>
              </a:pPr>
              <a:r>
                <a:rPr lang="en-US" sz="2799">
                  <a:solidFill>
                    <a:srgbClr val="FFFFFF"/>
                  </a:solidFill>
                  <a:latin typeface="Montserrat"/>
                  <a:ea typeface="Montserrat"/>
                  <a:cs typeface="Montserrat"/>
                  <a:sym typeface="Montserrat"/>
                </a:rPr>
                <a:t>3.- </a:t>
              </a:r>
              <a:r>
                <a:rPr lang="en-US" sz="2799">
                  <a:solidFill>
                    <a:srgbClr val="FFFFFF"/>
                  </a:solidFill>
                  <a:latin typeface="Montserrat"/>
                  <a:ea typeface="Montserrat"/>
                  <a:cs typeface="Montserrat"/>
                  <a:sym typeface="Montserrat"/>
                </a:rPr>
                <a:t>Dependencia de conocimientos predefinidos: A diferencia de los modelos de aprendizaje profundo, una red semántica no aprende por sí misma, sino que requiere entrada manual de expertos.</a:t>
              </a:r>
            </a:p>
            <a:p>
              <a:pPr algn="l">
                <a:lnSpc>
                  <a:spcPts val="3359"/>
                </a:lnSpc>
              </a:pPr>
            </a:p>
            <a:p>
              <a:pPr algn="l">
                <a:lnSpc>
                  <a:spcPts val="3359"/>
                </a:lnSpc>
              </a:pPr>
              <a:r>
                <a:rPr lang="en-US" sz="2799">
                  <a:solidFill>
                    <a:srgbClr val="FFFFFF"/>
                  </a:solidFill>
                  <a:latin typeface="Montserrat"/>
                  <a:ea typeface="Montserrat"/>
                  <a:cs typeface="Montserrat"/>
                  <a:sym typeface="Montserrat"/>
                </a:rPr>
                <a:t>4.- </a:t>
              </a:r>
              <a:r>
                <a:rPr lang="en-US" sz="2799">
                  <a:solidFill>
                    <a:srgbClr val="FFFFFF"/>
                  </a:solidFill>
                  <a:latin typeface="Montserrat"/>
                  <a:ea typeface="Montserrat"/>
                  <a:cs typeface="Montserrat"/>
                  <a:sym typeface="Montserrat"/>
                </a:rPr>
                <a:t>Limitaciones en el manejo de conocimiento incierto o probabilístico: No es eficiente en tareas donde el significado cambia según el contexto dinámico.</a:t>
              </a:r>
            </a:p>
            <a:p>
              <a:pPr algn="l">
                <a:lnSpc>
                  <a:spcPts val="3359"/>
                </a:lnSpc>
              </a:pPr>
            </a:p>
            <a:p>
              <a:pPr algn="l">
                <a:lnSpc>
                  <a:spcPts val="3359"/>
                </a:lnSpc>
              </a:pPr>
            </a:p>
          </p:txBody>
        </p:sp>
      </p:grpSp>
      <p:sp>
        <p:nvSpPr>
          <p:cNvPr name="Freeform 10" id="10"/>
          <p:cNvSpPr/>
          <p:nvPr/>
        </p:nvSpPr>
        <p:spPr>
          <a:xfrm flipH="false" flipV="false" rot="0">
            <a:off x="5482144" y="8608689"/>
            <a:ext cx="275515" cy="275499"/>
          </a:xfrm>
          <a:custGeom>
            <a:avLst/>
            <a:gdLst/>
            <a:ahLst/>
            <a:cxnLst/>
            <a:rect r="r" b="b" t="t" l="l"/>
            <a:pathLst>
              <a:path h="275499" w="275515">
                <a:moveTo>
                  <a:pt x="0" y="0"/>
                </a:moveTo>
                <a:lnTo>
                  <a:pt x="275516" y="0"/>
                </a:lnTo>
                <a:lnTo>
                  <a:pt x="275516" y="275500"/>
                </a:lnTo>
                <a:lnTo>
                  <a:pt x="0" y="275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281650" y="2760576"/>
            <a:ext cx="200350" cy="200300"/>
          </a:xfrm>
          <a:custGeom>
            <a:avLst/>
            <a:gdLst/>
            <a:ahLst/>
            <a:cxnLst/>
            <a:rect r="r" b="b" t="t" l="l"/>
            <a:pathLst>
              <a:path h="200300" w="200350">
                <a:moveTo>
                  <a:pt x="0" y="0"/>
                </a:moveTo>
                <a:lnTo>
                  <a:pt x="200350" y="0"/>
                </a:lnTo>
                <a:lnTo>
                  <a:pt x="200350" y="200300"/>
                </a:lnTo>
                <a:lnTo>
                  <a:pt x="0" y="2003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1203247">
            <a:off x="15824458" y="7892616"/>
            <a:ext cx="1807330" cy="1707620"/>
          </a:xfrm>
          <a:custGeom>
            <a:avLst/>
            <a:gdLst/>
            <a:ahLst/>
            <a:cxnLst/>
            <a:rect r="r" b="b" t="t" l="l"/>
            <a:pathLst>
              <a:path h="1707620" w="1807330">
                <a:moveTo>
                  <a:pt x="0" y="0"/>
                </a:moveTo>
                <a:lnTo>
                  <a:pt x="1807330" y="0"/>
                </a:lnTo>
                <a:lnTo>
                  <a:pt x="1807330" y="1707620"/>
                </a:lnTo>
                <a:lnTo>
                  <a:pt x="0" y="1707620"/>
                </a:lnTo>
                <a:lnTo>
                  <a:pt x="0" y="0"/>
                </a:lnTo>
                <a:close/>
              </a:path>
            </a:pathLst>
          </a:custGeom>
          <a:blipFill>
            <a:blip r:embed="rId11"/>
            <a:stretch>
              <a:fillRect l="-36968" t="0" r="-31001"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DAGhTkWtsXw</dc:identifier>
  <dcterms:modified xsi:type="dcterms:W3CDTF">2011-08-01T06:04:30Z</dcterms:modified>
  <cp:revision>1</cp:revision>
  <dc:title>PARADIGMAS DE LA INTELIGENCIA ARTIFICIAL Y EL PROCESO DE APRENDIZAJE AUTOMATICO.pptx</dc:title>
</cp:coreProperties>
</file>