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2" r:id="rId5"/>
    <p:sldId id="271" r:id="rId6"/>
    <p:sldId id="276" r:id="rId7"/>
    <p:sldId id="273" r:id="rId8"/>
    <p:sldId id="261" r:id="rId9"/>
    <p:sldId id="277" r:id="rId10"/>
    <p:sldId id="267" r:id="rId11"/>
    <p:sldId id="278" r:id="rId12"/>
    <p:sldId id="274" r:id="rId13"/>
    <p:sldId id="266" r:id="rId14"/>
    <p:sldId id="279" r:id="rId15"/>
    <p:sldId id="275" r:id="rId16"/>
    <p:sldId id="262" r:id="rId17"/>
    <p:sldId id="265" r:id="rId18"/>
    <p:sldId id="264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7437" autoAdjust="0"/>
  </p:normalViewPr>
  <p:slideViewPr>
    <p:cSldViewPr>
      <p:cViewPr varScale="1">
        <p:scale>
          <a:sx n="117" d="100"/>
          <a:sy n="117" d="100"/>
        </p:scale>
        <p:origin x="-14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C9C67-BA7F-416E-BE05-1B6267D7D86B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2634B-6FD5-45D4-AE45-B3848D12B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Intro. Who I am,</a:t>
            </a:r>
            <a:r>
              <a:rPr lang="en-US" baseline="0" dirty="0" smtClean="0"/>
              <a:t> what I do. H</a:t>
            </a:r>
            <a:r>
              <a:rPr lang="en-US" dirty="0" smtClean="0"/>
              <a:t>ow I got started, AAA dev, indie dev, engine development, etc.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2634B-6FD5-45D4-AE45-B3848D12B00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not talking about math or code</a:t>
            </a:r>
            <a:r>
              <a:rPr lang="en-US" baseline="0" dirty="0" smtClean="0"/>
              <a:t> or even </a:t>
            </a:r>
            <a:r>
              <a:rPr lang="en-US" baseline="0" dirty="0" err="1" smtClean="0"/>
              <a:t>pseudocode</a:t>
            </a:r>
            <a:r>
              <a:rPr lang="en-US" baseline="0" dirty="0" smtClean="0"/>
              <a:t>, but I can post slides and source later if anyone’s interested.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2634B-6FD5-45D4-AE45-B3848D12B00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the resolution of the mask does not correspond to the NES’s resolution. I fudged</a:t>
            </a:r>
            <a:r>
              <a:rPr lang="en-US" baseline="0" dirty="0" smtClean="0"/>
              <a:t> this for </a:t>
            </a:r>
            <a:r>
              <a:rPr lang="en-US" i="1" baseline="0" dirty="0" smtClean="0"/>
              <a:t>Super Win</a:t>
            </a:r>
            <a:r>
              <a:rPr lang="en-US" baseline="0" dirty="0" smtClean="0"/>
              <a:t> because I’m already starting to see </a:t>
            </a:r>
            <a:r>
              <a:rPr lang="en-US" baseline="0" dirty="0" err="1" smtClean="0"/>
              <a:t>Moire</a:t>
            </a:r>
            <a:r>
              <a:rPr lang="en-US" baseline="0" dirty="0" smtClean="0"/>
              <a:t>’ patterns appear at that resolution; going even smaller wouldn’t look appealing.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2634B-6FD5-45D4-AE45-B3848D12B00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slide will definitely make a lot of sense when I upload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2634B-6FD5-45D4-AE45-B3848D12B00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E917-AB05-4AA6-AFF4-F904467676AF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D5E4-9B0C-4622-996F-DB84997ECB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E917-AB05-4AA6-AFF4-F904467676AF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D5E4-9B0C-4622-996F-DB84997EC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E917-AB05-4AA6-AFF4-F904467676AF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D5E4-9B0C-4622-996F-DB84997EC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E917-AB05-4AA6-AFF4-F904467676AF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D5E4-9B0C-4622-996F-DB84997EC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E917-AB05-4AA6-AFF4-F904467676AF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D5E4-9B0C-4622-996F-DB84997EC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E917-AB05-4AA6-AFF4-F904467676AF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D5E4-9B0C-4622-996F-DB84997EC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E917-AB05-4AA6-AFF4-F904467676AF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D5E4-9B0C-4622-996F-DB84997EC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E917-AB05-4AA6-AFF4-F904467676AF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D5E4-9B0C-4622-996F-DB84997EC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E917-AB05-4AA6-AFF4-F904467676AF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D5E4-9B0C-4622-996F-DB84997EC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E917-AB05-4AA6-AFF4-F904467676AF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D5E4-9B0C-4622-996F-DB84997ECB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701E917-AB05-4AA6-AFF4-F904467676AF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F6BD5E4-9B0C-4622-996F-DB84997EC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701E917-AB05-4AA6-AFF4-F904467676AF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F6BD5E4-9B0C-4622-996F-DB84997EC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D:\SteamLibrary\SteamApps\common\Super%20Win%20the%20Game\SuperGame.ex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orkeygames.com/" TargetMode="External"/><Relationship Id="rId2" Type="http://schemas.openxmlformats.org/officeDocument/2006/relationships/hyperlink" Target="http://www.superwinthegam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pittman@gmail.com" TargetMode="External"/><Relationship Id="rId4" Type="http://schemas.openxmlformats.org/officeDocument/2006/relationships/hyperlink" Target="http://www.pirateheart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perWinTheGame_1.jpg"/>
          <p:cNvPicPr>
            <a:picLocks noChangeAspect="1"/>
          </p:cNvPicPr>
          <p:nvPr/>
        </p:nvPicPr>
        <p:blipFill>
          <a:blip r:embed="rId3" cstate="print">
            <a:lum bright="-40000" contrast="-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8077200" cy="2362200"/>
          </a:xfrm>
        </p:spPr>
        <p:txBody>
          <a:bodyPr>
            <a:normAutofit/>
          </a:bodyPr>
          <a:lstStyle/>
          <a:p>
            <a:r>
              <a:rPr lang="en-US" sz="5300" dirty="0" smtClean="0"/>
              <a:t>CRT Simulation</a:t>
            </a:r>
            <a:br>
              <a:rPr lang="en-US" sz="5300" dirty="0" smtClean="0"/>
            </a:br>
            <a:r>
              <a:rPr lang="en-US" sz="5300" dirty="0" smtClean="0"/>
              <a:t>in </a:t>
            </a:r>
            <a:r>
              <a:rPr lang="en-US" sz="5300" i="1" dirty="0" smtClean="0"/>
              <a:t>Super Win the Game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2800" dirty="0" smtClean="0"/>
              <a:t>specifically in regards to the NES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800" dirty="0" smtClean="0"/>
              <a:t>and maybe also some notes on audio if there’s time</a:t>
            </a:r>
            <a:endParaRPr lang="en-US" sz="18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685800"/>
          </a:xfrm>
        </p:spPr>
        <p:txBody>
          <a:bodyPr/>
          <a:lstStyle/>
          <a:p>
            <a:r>
              <a:rPr lang="en-US" dirty="0" smtClean="0"/>
              <a:t>J. Kyle Pittman // Dallas Society of 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Pixel-space compositing shader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Phosphor decay (temporal bleeding, trails, </a:t>
            </a:r>
            <a:r>
              <a:rPr lang="en-US" dirty="0" err="1" smtClean="0"/>
              <a:t>framerate</a:t>
            </a:r>
            <a:r>
              <a:rPr lang="en-US" dirty="0" smtClean="0"/>
              <a:t> dependent)</a:t>
            </a:r>
          </a:p>
          <a:p>
            <a:r>
              <a:rPr lang="en-US" dirty="0" smtClean="0"/>
              <a:t>Spatial bleeding (horizontal only)</a:t>
            </a:r>
          </a:p>
          <a:p>
            <a:r>
              <a:rPr lang="en-US" dirty="0" smtClean="0"/>
              <a:t>Sharpness (ringing, horizontal only)</a:t>
            </a:r>
          </a:p>
          <a:p>
            <a:r>
              <a:rPr lang="en-US" dirty="0" smtClean="0"/>
              <a:t>NTSC signal artifacts</a:t>
            </a:r>
          </a:p>
          <a:p>
            <a:pPr lvl="1"/>
            <a:r>
              <a:rPr lang="en-US" dirty="0" smtClean="0"/>
              <a:t>“Rainbow” fuzz on high-contrast edges</a:t>
            </a:r>
          </a:p>
          <a:p>
            <a:pPr lvl="2"/>
            <a:r>
              <a:rPr lang="en-US" dirty="0" smtClean="0"/>
              <a:t>Mask multiplied by difference between current pixel and adjacent pixels</a:t>
            </a:r>
          </a:p>
          <a:p>
            <a:pPr lvl="1"/>
            <a:r>
              <a:rPr lang="en-US" dirty="0" smtClean="0"/>
              <a:t>Palette adjustment (actually done in a separate shader prior to compositing)</a:t>
            </a:r>
          </a:p>
          <a:p>
            <a:pPr lvl="2"/>
            <a:r>
              <a:rPr lang="en-US" dirty="0" smtClean="0"/>
              <a:t> Based on Drag’s implementation: http://drag.wootest.net/misc/palgen.html</a:t>
            </a:r>
          </a:p>
          <a:p>
            <a:pPr lvl="2"/>
            <a:r>
              <a:rPr lang="en-US" dirty="0" smtClean="0"/>
              <a:t>Generates a palette in YIQ space based on NES specs and converts to RGB values</a:t>
            </a:r>
          </a:p>
          <a:p>
            <a:pPr lvl="2"/>
            <a:r>
              <a:rPr lang="en-US" dirty="0" smtClean="0"/>
              <a:t>Lookup table is constructed at run time using the reference palette shown on Wikipedia (also the palette I used for drawing the tiles and sprites)</a:t>
            </a:r>
          </a:p>
          <a:p>
            <a:endParaRPr lang="en-US" dirty="0"/>
          </a:p>
        </p:txBody>
      </p:sp>
      <p:pic>
        <p:nvPicPr>
          <p:cNvPr id="8194" name="Picture 2" descr="http://www.piratehearts.com/blog/wp-content/uploads/2014/03/NTSCPaletteForArtic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486400"/>
            <a:ext cx="7543800" cy="2357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Pixel-space compositing shader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overview</a:t>
            </a:r>
          </a:p>
          <a:p>
            <a:pPr lvl="1"/>
            <a:r>
              <a:rPr lang="en-US" dirty="0" smtClean="0"/>
              <a:t>Sample local and adjacent pixels for current frame</a:t>
            </a:r>
          </a:p>
          <a:p>
            <a:pPr lvl="2"/>
            <a:r>
              <a:rPr lang="en-US" dirty="0" smtClean="0"/>
              <a:t>Use difference in </a:t>
            </a:r>
            <a:r>
              <a:rPr lang="en-US" dirty="0" err="1" smtClean="0"/>
              <a:t>luma</a:t>
            </a:r>
            <a:r>
              <a:rPr lang="en-US" dirty="0" smtClean="0"/>
              <a:t> values to weight NTSC artifact mask</a:t>
            </a:r>
          </a:p>
          <a:p>
            <a:pPr lvl="1"/>
            <a:r>
              <a:rPr lang="en-US" dirty="0" smtClean="0"/>
              <a:t>Sample local and adjacent pixels for previous frame</a:t>
            </a:r>
          </a:p>
          <a:p>
            <a:pPr lvl="2"/>
            <a:r>
              <a:rPr lang="en-US" dirty="0" smtClean="0"/>
              <a:t>Weight these to create temporal/spatial bleeding</a:t>
            </a:r>
          </a:p>
          <a:p>
            <a:pPr lvl="1"/>
            <a:r>
              <a:rPr lang="en-US" dirty="0" smtClean="0"/>
              <a:t>Step left and right looking for high-contrast edges</a:t>
            </a:r>
          </a:p>
          <a:p>
            <a:pPr lvl="2"/>
            <a:r>
              <a:rPr lang="en-US" dirty="0" smtClean="0"/>
              <a:t>Adjust the local pixel to create rings on nearby edges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Pixel-space compositing shader</a:t>
            </a:r>
          </a:p>
        </p:txBody>
      </p:sp>
      <p:pic>
        <p:nvPicPr>
          <p:cNvPr id="33794" name="Picture 2" descr="http://www.piratehearts.com/blog/wp-content/uploads/2014/03/crtsim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0"/>
            <a:ext cx="4180115" cy="3657600"/>
          </a:xfrm>
          <a:prstGeom prst="rect">
            <a:avLst/>
          </a:prstGeom>
          <a:noFill/>
        </p:spPr>
      </p:pic>
      <p:pic>
        <p:nvPicPr>
          <p:cNvPr id="33796" name="Picture 4" descr="http://www.piratehearts.com/blog/wp-content/uploads/2014/03/crtsim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057400"/>
            <a:ext cx="4180115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World-space screen mesh shader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Curvature (FOV)</a:t>
            </a:r>
          </a:p>
          <a:p>
            <a:r>
              <a:rPr lang="en-US" dirty="0" err="1" smtClean="0"/>
              <a:t>Overscan</a:t>
            </a:r>
            <a:endParaRPr lang="en-US" dirty="0" smtClean="0"/>
          </a:p>
          <a:p>
            <a:r>
              <a:rPr lang="en-US" dirty="0" smtClean="0"/>
              <a:t>Barrel distortion</a:t>
            </a:r>
          </a:p>
          <a:p>
            <a:r>
              <a:rPr lang="en-US" dirty="0" smtClean="0"/>
              <a:t>RGB shadow mask</a:t>
            </a:r>
          </a:p>
          <a:p>
            <a:r>
              <a:rPr lang="en-US" dirty="0" smtClean="0"/>
              <a:t>Lighting</a:t>
            </a:r>
          </a:p>
          <a:p>
            <a:r>
              <a:rPr lang="en-US" dirty="0" smtClean="0"/>
              <a:t>Edge reflection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000" r="16500"/>
          <a:stretch>
            <a:fillRect/>
          </a:stretch>
        </p:blipFill>
        <p:spPr bwMode="auto">
          <a:xfrm>
            <a:off x="5029200" y="1905000"/>
            <a:ext cx="352409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World-space screen mesh shader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overview</a:t>
            </a:r>
          </a:p>
          <a:p>
            <a:pPr lvl="1"/>
            <a:r>
              <a:rPr lang="en-US" dirty="0" smtClean="0"/>
              <a:t>Sample the output of the compositing shader</a:t>
            </a:r>
          </a:p>
          <a:p>
            <a:pPr lvl="2"/>
            <a:r>
              <a:rPr lang="en-US" dirty="0" smtClean="0"/>
              <a:t>Adjust the texture coordinates to apply </a:t>
            </a:r>
            <a:r>
              <a:rPr lang="en-US" dirty="0" err="1" smtClean="0"/>
              <a:t>overscan</a:t>
            </a:r>
            <a:r>
              <a:rPr lang="en-US" dirty="0" smtClean="0"/>
              <a:t> and barrel distortion</a:t>
            </a:r>
          </a:p>
          <a:p>
            <a:pPr lvl="1"/>
            <a:r>
              <a:rPr lang="en-US" dirty="0" smtClean="0"/>
              <a:t>Multiply in the shadow mask, weighted to minimize darkening</a:t>
            </a:r>
          </a:p>
          <a:p>
            <a:pPr lvl="1"/>
            <a:r>
              <a:rPr lang="en-US" dirty="0" err="1" smtClean="0"/>
              <a:t>Blinn-Phong</a:t>
            </a:r>
            <a:r>
              <a:rPr lang="en-US" dirty="0" smtClean="0"/>
              <a:t> lighting plus Fresnel rim lighting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World-space screen mesh shader</a:t>
            </a:r>
          </a:p>
        </p:txBody>
      </p:sp>
      <p:pic>
        <p:nvPicPr>
          <p:cNvPr id="34818" name="Picture 2" descr="http://www.piratehearts.com/blog/wp-content/uploads/2014/03/crtsim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7848600" cy="4905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 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3" action="ppaction://program"/>
              </a:rPr>
              <a:t>CLCIK HEAR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didn’t make the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Things I tried and discarded</a:t>
            </a:r>
          </a:p>
          <a:p>
            <a:pPr lvl="1"/>
            <a:r>
              <a:rPr lang="en-US" dirty="0" smtClean="0"/>
              <a:t>Horizontal </a:t>
            </a:r>
            <a:r>
              <a:rPr lang="en-US" dirty="0" err="1" smtClean="0"/>
              <a:t>scanlines</a:t>
            </a:r>
            <a:r>
              <a:rPr lang="en-US" dirty="0" smtClean="0"/>
              <a:t> (noisy and redundant when combined with shadow mask)</a:t>
            </a:r>
          </a:p>
          <a:p>
            <a:pPr lvl="1"/>
            <a:r>
              <a:rPr lang="en-US" dirty="0" smtClean="0"/>
              <a:t>Environmental reflection (costly, tended to be either distracting or invisible)</a:t>
            </a:r>
          </a:p>
          <a:p>
            <a:r>
              <a:rPr lang="en-US" dirty="0" smtClean="0"/>
              <a:t>Things I didn’t try at all</a:t>
            </a:r>
          </a:p>
          <a:p>
            <a:pPr lvl="1"/>
            <a:r>
              <a:rPr lang="en-US" dirty="0" smtClean="0"/>
              <a:t>Interlacing (too dependent on a 60Hz refresh)</a:t>
            </a:r>
          </a:p>
          <a:p>
            <a:pPr lvl="1"/>
            <a:r>
              <a:rPr lang="en-US" dirty="0" smtClean="0"/>
              <a:t>Sprite flicker (</a:t>
            </a:r>
            <a:r>
              <a:rPr lang="en-US" dirty="0" err="1" smtClean="0"/>
              <a:t>nooope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Slowdown (60fps feels good and is achievable)</a:t>
            </a:r>
          </a:p>
          <a:p>
            <a:pPr lvl="1"/>
            <a:r>
              <a:rPr lang="en-US" smtClean="0"/>
              <a:t>Maximum 16 colors on-screen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A/B testing against classic games</a:t>
            </a:r>
          </a:p>
          <a:p>
            <a:r>
              <a:rPr lang="en-US" dirty="0" smtClean="0"/>
              <a:t>Adding customization options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200400"/>
            <a:ext cx="41910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audio (if there’s 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NES: four channel synthesizer</a:t>
            </a:r>
          </a:p>
          <a:p>
            <a:pPr lvl="1"/>
            <a:r>
              <a:rPr lang="en-US" dirty="0" smtClean="0"/>
              <a:t>Two pulse waves (square/rectangle)</a:t>
            </a:r>
          </a:p>
          <a:p>
            <a:pPr lvl="2"/>
            <a:r>
              <a:rPr lang="en-US" dirty="0" smtClean="0"/>
              <a:t>Variable duty cycle (12.5%, 25%, 50%, 75%)</a:t>
            </a:r>
          </a:p>
          <a:p>
            <a:pPr lvl="2"/>
            <a:r>
              <a:rPr lang="en-US" dirty="0" smtClean="0"/>
              <a:t>Variable volume (16 levels)</a:t>
            </a:r>
          </a:p>
          <a:p>
            <a:pPr lvl="2"/>
            <a:r>
              <a:rPr lang="en-US" dirty="0" smtClean="0"/>
              <a:t>Melody and harmony</a:t>
            </a:r>
          </a:p>
          <a:p>
            <a:pPr lvl="1"/>
            <a:r>
              <a:rPr lang="en-US" dirty="0" smtClean="0"/>
              <a:t>One triangle wave</a:t>
            </a:r>
          </a:p>
          <a:p>
            <a:pPr lvl="2"/>
            <a:r>
              <a:rPr lang="en-US" dirty="0" smtClean="0"/>
              <a:t>No variables</a:t>
            </a:r>
          </a:p>
          <a:p>
            <a:pPr lvl="2"/>
            <a:r>
              <a:rPr lang="en-US" dirty="0" smtClean="0"/>
              <a:t>Triangle is implementing by stepping along the sixteen volume levels</a:t>
            </a:r>
          </a:p>
          <a:p>
            <a:pPr lvl="2"/>
            <a:r>
              <a:rPr lang="en-US" dirty="0" smtClean="0"/>
              <a:t>Bass</a:t>
            </a:r>
          </a:p>
          <a:p>
            <a:pPr lvl="1"/>
            <a:r>
              <a:rPr lang="en-US" dirty="0" smtClean="0"/>
              <a:t>One noise channel</a:t>
            </a:r>
          </a:p>
          <a:p>
            <a:pPr lvl="2"/>
            <a:r>
              <a:rPr lang="en-US" dirty="0" smtClean="0"/>
              <a:t>Uses a LFSR to produce pseudo-random cycles of pulse waves</a:t>
            </a:r>
          </a:p>
          <a:p>
            <a:pPr lvl="2"/>
            <a:r>
              <a:rPr lang="en-US" dirty="0" smtClean="0"/>
              <a:t>Variable volume (16 levels)</a:t>
            </a:r>
          </a:p>
          <a:p>
            <a:pPr lvl="2"/>
            <a:r>
              <a:rPr lang="en-US" dirty="0" smtClean="0"/>
              <a:t>Drums and percussion</a:t>
            </a:r>
          </a:p>
          <a:p>
            <a:pPr lvl="1"/>
            <a:r>
              <a:rPr lang="en-US" dirty="0" smtClean="0"/>
              <a:t>Also PCM but I chose to ignore that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Began as a game jam project</a:t>
            </a:r>
          </a:p>
          <a:p>
            <a:pPr lvl="1"/>
            <a:r>
              <a:rPr lang="en-US" dirty="0" smtClean="0"/>
              <a:t>Reused and improved over several games</a:t>
            </a:r>
          </a:p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Believable, authentic retro presentation</a:t>
            </a:r>
          </a:p>
          <a:p>
            <a:pPr lvl="1"/>
            <a:r>
              <a:rPr lang="en-US" dirty="0" smtClean="0"/>
              <a:t>Adhere to NES hardware limits where possible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Aesthetic reconstruction vs. physical simulation</a:t>
            </a:r>
          </a:p>
          <a:p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Sites referenced</a:t>
            </a:r>
          </a:p>
          <a:p>
            <a:pPr lvl="1"/>
            <a:r>
              <a:rPr lang="en-US" dirty="0" smtClean="0"/>
              <a:t>Hardware examined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audio (if there’s 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Recreating NES sounds</a:t>
            </a:r>
          </a:p>
          <a:p>
            <a:pPr lvl="1"/>
            <a:r>
              <a:rPr lang="en-US" dirty="0" smtClean="0"/>
              <a:t>Author music and sound effects as MIDI</a:t>
            </a:r>
          </a:p>
          <a:p>
            <a:pPr lvl="1"/>
            <a:r>
              <a:rPr lang="en-US" dirty="0" smtClean="0"/>
              <a:t>Use a proprietary tool to load MIDI files, configure synthesizer properties (set </a:t>
            </a:r>
            <a:r>
              <a:rPr lang="en-US" smtClean="0"/>
              <a:t>DC, loop </a:t>
            </a:r>
            <a:r>
              <a:rPr lang="en-US" dirty="0" smtClean="0"/>
              <a:t>points, etc.), and output data in a custom file format</a:t>
            </a:r>
          </a:p>
          <a:p>
            <a:pPr lvl="1"/>
            <a:r>
              <a:rPr lang="en-US" dirty="0" smtClean="0"/>
              <a:t>Load custom file and generate audio in real time</a:t>
            </a:r>
          </a:p>
          <a:p>
            <a:pPr lvl="1"/>
            <a:r>
              <a:rPr lang="en-US" dirty="0" smtClean="0"/>
              <a:t>Why not convert to wave/MP3/</a:t>
            </a:r>
            <a:r>
              <a:rPr lang="en-US" dirty="0" err="1" smtClean="0"/>
              <a:t>Ogg</a:t>
            </a:r>
            <a:r>
              <a:rPr lang="en-US" dirty="0" smtClean="0"/>
              <a:t> </a:t>
            </a:r>
            <a:r>
              <a:rPr lang="en-US" dirty="0" err="1" smtClean="0"/>
              <a:t>Vorbis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Not really any good reason at this point</a:t>
            </a:r>
          </a:p>
          <a:p>
            <a:pPr lvl="2"/>
            <a:r>
              <a:rPr lang="en-US" dirty="0" smtClean="0"/>
              <a:t>Wanted the option to let channels stomp over each other</a:t>
            </a:r>
          </a:p>
          <a:p>
            <a:pPr lvl="2"/>
            <a:r>
              <a:rPr lang="en-US" dirty="0" smtClean="0"/>
              <a:t>Real-time reverb doesn’t preclude the usage of those formats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http://www.superwinthegame.com/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http://www.minorkeygames.com/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http://www.piratehearts.com/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PirateHearts</a:t>
            </a:r>
            <a:endParaRPr lang="en-US" smtClean="0"/>
          </a:p>
          <a:p>
            <a:r>
              <a:rPr lang="en-US" smtClean="0"/>
              <a:t>Email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jpittman@gmail.com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 CRT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Electron guns fire through a mask and activate phosphors on a fluorescent screen.</a:t>
            </a:r>
          </a:p>
          <a:p>
            <a:r>
              <a:rPr lang="en-US" sz="2000" dirty="0" smtClean="0"/>
              <a:t>Three separate electron guns are used to activate the red, green, and blue phosphors.</a:t>
            </a:r>
          </a:p>
          <a:p>
            <a:r>
              <a:rPr lang="en-US" sz="2000" dirty="0" smtClean="0"/>
              <a:t>Masks are used to target the correct phosphors more precisely.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12290" name="Picture 2" descr="http://content.answcdn.com/main/content/img/CDE/DOTPIT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038600"/>
            <a:ext cx="2133600" cy="250536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581400" y="3962400"/>
            <a:ext cx="458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Left: Real-world examples of masks and grilles</a:t>
            </a:r>
          </a:p>
          <a:p>
            <a:r>
              <a:rPr lang="en-US" dirty="0" smtClean="0">
                <a:sym typeface="Wingdings" pitchFamily="2" charset="2"/>
              </a:rPr>
              <a:t>Below: The mask texture used in </a:t>
            </a:r>
            <a:r>
              <a:rPr lang="en-US" i="1" dirty="0" smtClean="0">
                <a:sym typeface="Wingdings" pitchFamily="2" charset="2"/>
              </a:rPr>
              <a:t>Super Win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49530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NTSC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YIQ color space</a:t>
            </a:r>
          </a:p>
          <a:p>
            <a:r>
              <a:rPr lang="en-US" dirty="0" smtClean="0"/>
              <a:t>Separate </a:t>
            </a:r>
            <a:r>
              <a:rPr lang="en-US" dirty="0" err="1" smtClean="0"/>
              <a:t>luma</a:t>
            </a:r>
            <a:r>
              <a:rPr lang="en-US" dirty="0" smtClean="0"/>
              <a:t> (brightness) and </a:t>
            </a:r>
            <a:r>
              <a:rPr lang="en-US" dirty="0" err="1" smtClean="0"/>
              <a:t>chroma</a:t>
            </a:r>
            <a:r>
              <a:rPr lang="en-US" dirty="0" smtClean="0"/>
              <a:t> (hue, saturation) information</a:t>
            </a:r>
          </a:p>
          <a:p>
            <a:r>
              <a:rPr lang="en-US" dirty="0" smtClean="0"/>
              <a:t>Compatible with B&amp;W models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luma</a:t>
            </a:r>
            <a:endParaRPr lang="en-US" dirty="0" smtClean="0"/>
          </a:p>
          <a:p>
            <a:r>
              <a:rPr lang="en-US" dirty="0" err="1" smtClean="0"/>
              <a:t>Chroma</a:t>
            </a:r>
            <a:r>
              <a:rPr lang="en-US" dirty="0" smtClean="0"/>
              <a:t> represented by two axes</a:t>
            </a:r>
          </a:p>
          <a:p>
            <a:pPr lvl="1"/>
            <a:r>
              <a:rPr lang="en-US" dirty="0" smtClean="0"/>
              <a:t>I: In-phase, roughly blue to orange</a:t>
            </a:r>
          </a:p>
          <a:p>
            <a:pPr lvl="1"/>
            <a:r>
              <a:rPr lang="en-US" dirty="0" smtClean="0"/>
              <a:t>Q: </a:t>
            </a:r>
            <a:r>
              <a:rPr lang="en-US" dirty="0" err="1" smtClean="0"/>
              <a:t>Quadrature</a:t>
            </a:r>
            <a:r>
              <a:rPr lang="en-US" dirty="0" smtClean="0"/>
              <a:t>, roughly green to purple</a:t>
            </a:r>
          </a:p>
          <a:p>
            <a:r>
              <a:rPr lang="en-US" dirty="0" smtClean="0"/>
              <a:t>Comparable to YUV color space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971800"/>
            <a:ext cx="2209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48600" y="5181600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Source: Wikipedia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NES video output</a:t>
            </a:r>
            <a:br>
              <a:rPr lang="en-US" dirty="0" smtClean="0"/>
            </a:br>
            <a:r>
              <a:rPr lang="en-US" dirty="0" smtClean="0"/>
              <a:t>and NTSC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Screen resolution: 256x240 (256x224 visible)</a:t>
            </a:r>
          </a:p>
          <a:p>
            <a:r>
              <a:rPr lang="en-US" sz="2400" dirty="0" smtClean="0"/>
              <a:t>Pixel aspect ratio: 8:7 (slightly wide)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43200"/>
            <a:ext cx="373796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877767"/>
            <a:ext cx="4248150" cy="3253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NES video output</a:t>
            </a:r>
            <a:br>
              <a:rPr lang="en-US" dirty="0" smtClean="0"/>
            </a:br>
            <a:r>
              <a:rPr lang="en-US" dirty="0" smtClean="0"/>
              <a:t>and NTSC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NES produces fewer NTSC samples per pixel than necessary to produce a completely accurate image.</a:t>
            </a:r>
          </a:p>
          <a:p>
            <a:r>
              <a:rPr lang="en-US" sz="2400" dirty="0" smtClean="0"/>
              <a:t>Color information overlaps adjacent pixels, producing the jagged lines or rainbow colors seen on vertical edges.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581400"/>
            <a:ext cx="2286000" cy="269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581400"/>
            <a:ext cx="2286000" cy="269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NES video output</a:t>
            </a:r>
            <a:br>
              <a:rPr lang="en-US" dirty="0" smtClean="0"/>
            </a:br>
            <a:r>
              <a:rPr lang="en-US" dirty="0" smtClean="0"/>
              <a:t>and NTSC artifacts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943600"/>
            <a:ext cx="26132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Source: http://wiki.nesdev.com/w/index.php/NTSC_video</a:t>
            </a:r>
            <a:endParaRPr lang="en-US" sz="8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91000"/>
            <a:ext cx="1371600" cy="1723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190612"/>
            <a:ext cx="1366854" cy="171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057400"/>
            <a:ext cx="21336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 descr="http://wiki.nesdev.com/w/images/7/7c/Nes_ntsc_perscanline_small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828800"/>
            <a:ext cx="2438400" cy="228600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876800" y="4191000"/>
            <a:ext cx="376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NTSC artifact mask used in </a:t>
            </a:r>
            <a:r>
              <a:rPr lang="en-US" i="1" dirty="0" smtClean="0"/>
              <a:t>Super Win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Shader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Target HLSL under Shader Model 2.0</a:t>
            </a:r>
          </a:p>
          <a:p>
            <a:pPr lvl="1"/>
            <a:r>
              <a:rPr lang="en-US" dirty="0" smtClean="0"/>
              <a:t>Translate to GLSL</a:t>
            </a:r>
          </a:p>
          <a:p>
            <a:pPr lvl="2"/>
            <a:r>
              <a:rPr lang="en-US" dirty="0" smtClean="0"/>
              <a:t>GLSL failure invalidates HLSL output</a:t>
            </a:r>
          </a:p>
          <a:p>
            <a:pPr lvl="2"/>
            <a:r>
              <a:rPr lang="en-US" dirty="0" smtClean="0"/>
              <a:t>Still doesn’t catch all problems (const arrays)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Shader implementation</a:t>
            </a:r>
            <a:endParaRPr lang="en-US" dirty="0"/>
          </a:p>
        </p:txBody>
      </p:sp>
      <p:pic>
        <p:nvPicPr>
          <p:cNvPr id="3074" name="Picture 2" descr="C:\Kyle\Code\Valkyrie\Valkyrie\SLIDES_1.bmp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57200" y="1676400"/>
            <a:ext cx="2090057" cy="1828799"/>
          </a:xfrm>
          <a:prstGeom prst="rect">
            <a:avLst/>
          </a:prstGeom>
          <a:noFill/>
        </p:spPr>
      </p:pic>
      <p:pic>
        <p:nvPicPr>
          <p:cNvPr id="3075" name="Picture 3" descr="C:\Kyle\Code\Valkyrie\Valkyrie\SLIDES_2.bmp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114800" y="1676400"/>
            <a:ext cx="2090057" cy="1828799"/>
          </a:xfrm>
          <a:prstGeom prst="rect">
            <a:avLst/>
          </a:prstGeom>
          <a:noFill/>
        </p:spPr>
      </p:pic>
      <p:pic>
        <p:nvPicPr>
          <p:cNvPr id="3076" name="Picture 4" descr="C:\Kyle\Code\Valkyrie\Valkyrie\SLIDES_3.bmp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219200" y="4114800"/>
            <a:ext cx="2256817" cy="1974714"/>
          </a:xfrm>
          <a:prstGeom prst="rect">
            <a:avLst/>
          </a:prstGeom>
          <a:noFill/>
        </p:spPr>
      </p:pic>
      <p:pic>
        <p:nvPicPr>
          <p:cNvPr id="3077" name="Picture 5" descr="C:\Kyle\Code\Valkyrie\Valkyrie\SLIDES_4.bmp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824413" y="4117841"/>
            <a:ext cx="3000374" cy="200025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57200" y="3505200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sz="1200" dirty="0" smtClean="0"/>
              <a:t>1. “Clean” pixel art rendered 1:1</a:t>
            </a:r>
          </a:p>
          <a:p>
            <a:pPr marL="228600" indent="-228600"/>
            <a:r>
              <a:rPr lang="en-US" sz="1200" dirty="0" smtClean="0"/>
              <a:t>to a 256x224 buffer.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0" y="350520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 Pixel art transformed in color space</a:t>
            </a:r>
          </a:p>
          <a:p>
            <a:r>
              <a:rPr lang="en-US" sz="1200" dirty="0" smtClean="0"/>
              <a:t>to simulate an NTSC signal.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219200" y="6128985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 Pixel art composited with previous frames</a:t>
            </a:r>
          </a:p>
          <a:p>
            <a:r>
              <a:rPr lang="en-US" sz="1200" dirty="0" smtClean="0"/>
              <a:t>to produce trails and other “in-screen” effects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4400" y="6165716"/>
            <a:ext cx="3427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4. Output of compositing shader drawn as a texture</a:t>
            </a:r>
          </a:p>
          <a:p>
            <a:r>
              <a:rPr lang="en-US" sz="1200" dirty="0" smtClean="0"/>
              <a:t>across the surface of a 3D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747</TotalTime>
  <Words>950</Words>
  <Application>Microsoft Office PowerPoint</Application>
  <PresentationFormat>On-screen Show (4:3)</PresentationFormat>
  <Paragraphs>142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CRT Simulation in Super Win the Game specifically in regards to the NES and maybe also some notes on audio if there’s time</vt:lpstr>
      <vt:lpstr>Introduction</vt:lpstr>
      <vt:lpstr>How a CRT works</vt:lpstr>
      <vt:lpstr>NTSC overview</vt:lpstr>
      <vt:lpstr>NES video output and NTSC artifacts</vt:lpstr>
      <vt:lpstr>NES video output and NTSC artifacts</vt:lpstr>
      <vt:lpstr>NES video output and NTSC artifacts</vt:lpstr>
      <vt:lpstr>Shader implementation</vt:lpstr>
      <vt:lpstr>Shader implementation</vt:lpstr>
      <vt:lpstr>Pixel-space compositing shader</vt:lpstr>
      <vt:lpstr>Pixel-space compositing shader</vt:lpstr>
      <vt:lpstr>Pixel-space compositing shader</vt:lpstr>
      <vt:lpstr>World-space screen mesh shader</vt:lpstr>
      <vt:lpstr>World-space screen mesh shader</vt:lpstr>
      <vt:lpstr>World-space screen mesh shader</vt:lpstr>
      <vt:lpstr>Live demo!</vt:lpstr>
      <vt:lpstr>What didn’t make the cut</vt:lpstr>
      <vt:lpstr>Etc.</vt:lpstr>
      <vt:lpstr>Notes on audio (if there’s time)</vt:lpstr>
      <vt:lpstr>Notes on audio (if there’s time)</vt:lpstr>
      <vt:lpstr>Closing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J. Kyle</dc:creator>
  <cp:lastModifiedBy>J. Kyle</cp:lastModifiedBy>
  <cp:revision>93</cp:revision>
  <dcterms:created xsi:type="dcterms:W3CDTF">2014-08-05T18:12:23Z</dcterms:created>
  <dcterms:modified xsi:type="dcterms:W3CDTF">2014-08-12T04:14:26Z</dcterms:modified>
</cp:coreProperties>
</file>