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>
        <p:scale>
          <a:sx n="42" d="100"/>
          <a:sy n="42" d="100"/>
        </p:scale>
        <p:origin x="60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E01F-748D-4A83-BB62-497246A45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8FDD3-1C6E-4D0E-A55A-9D861FB97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FF98-253A-4B92-A520-C5B93A6E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10A6-7FB7-4210-8B75-2BDE2B6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E4BE-BD5F-42A3-8F6F-709C0509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6DB-FFC8-4CD2-9FD0-01332782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EBC96-C81C-4B35-9337-DF998BDE4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B93E-E854-44F3-A63E-DB1FFD9D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6029-E358-47CB-9CFB-CD8A39E9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4FD2-25EE-4CA8-8379-09D416C2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70EF2-8053-4BFA-86F7-BC0DEE906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F7EE-7C24-4627-818F-FECA4DE22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6A8E-8B80-4AAF-B683-0931F97A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66ED-2641-48E6-A0D3-62F41E8E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4B66-B5A4-403A-8160-670539C0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C615-B44C-41BC-8656-08A9B039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AAAE-1FB3-4FCA-9218-ADEACD59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0C42-F8E5-4F34-AF5B-7C6B77FC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3165-7DD0-452E-AA41-6F15EC50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71EF-8DC0-469B-B7EC-93DA06D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148-2917-411F-805B-5EE059F1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12B8-9A1E-4B0E-AC8F-86B62ECE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3665-5B62-48A0-8408-672E4D51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2DA0-0734-4E37-A614-A84CC6FE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440E-62D9-476F-9A63-868576B0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A50E-B885-46CE-BCE0-25116FE8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A9E7-C0AE-4676-88BD-77973CCD6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5BC52-3480-444B-82B3-D707B8327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E2F7C-292B-4BF3-91D4-597A3043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E66C0-4E0F-4797-BCC5-2A3D446D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4757-ECD1-46C2-9353-0571DB18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1B41-D95F-4AEA-908C-5996706D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C4D7-EAD1-432D-9304-5281D4F7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6512-93B8-471E-8A0C-88C8C9FA6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08F03-EBA9-43E9-B54D-F823F5210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32F29-3F0A-40A6-B745-F7458127E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5EAAC-84DE-4757-A8D2-E306EABF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F28DF-C783-451A-9557-B806DCAB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AE005-B31F-40EE-8759-56D6E769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EFC1-C843-4DBE-A452-32E69104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BFAB6-EC4E-457F-A2ED-5F9F8B21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BE14B-192C-4D91-A06A-3E1EE4D6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BF823-37FC-4F74-A915-B66CC84F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E930A-5BA1-46BF-B2B6-3B44257E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A3BEB-894D-404C-BAF3-2E938F44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AA81-7AD6-43F3-A2B6-635C4F3A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EAA7-7800-4A6B-AB52-F1B47F29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D374-895E-4A51-844B-6A36C8E3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D156B-1778-4495-9A6E-9F118B55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485EB-02BA-4D3F-BD02-3FC1B4AA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221D-49F3-49BE-B669-CDDC270B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A486-DFB2-42D1-A443-D7A98F2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B124-7CB1-47DE-9D52-619A7EAE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98016-89BC-4AD8-B219-BAB2C9C99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F8D4-0B30-431A-9F76-EE71EBC9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D559-B9C6-4D20-8BDE-517B6245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B6611-D0FF-4198-8216-C3B0ED61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DDAA-3715-46BF-8C01-601AF546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09D09-2204-4913-81BC-A566C24B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398E2-6003-43EB-B24A-C083F7C1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E98AE-4CC5-48A2-BC1D-52F9D2DC2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0F8D-39FC-4366-BCB7-83363D10AFC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2B8F-F193-42F6-A1CF-21CB7729B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5404-C9B3-41E4-A776-65F3747F0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561A-C964-4FBD-99BC-6DCE5AB4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E91-A24A-4F99-B31A-C4F1A0583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Puzzle Solver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76FDC-123F-443B-A01A-0B71C3B4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0200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Owen Sowatzke</a:t>
            </a:r>
          </a:p>
          <a:p>
            <a:endParaRPr lang="en-US" dirty="0"/>
          </a:p>
          <a:p>
            <a:r>
              <a:rPr lang="en-US" dirty="0"/>
              <a:t>Georgia Institute of Technology</a:t>
            </a:r>
          </a:p>
          <a:p>
            <a:r>
              <a:rPr lang="en-US" dirty="0"/>
              <a:t>School of Electrical and Computer Engineering</a:t>
            </a:r>
          </a:p>
          <a:p>
            <a:endParaRPr lang="en-US" dirty="0"/>
          </a:p>
          <a:p>
            <a:r>
              <a:rPr lang="en-US" dirty="0"/>
              <a:t>ECE 3005 - Summer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95A7-CAE5-4D2A-94B0-8145E4F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Access of Sudoku Puzzle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035E-8A1C-4B1C-BF02-B9EACF50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array is accessed element-by-element using two for loops with syntax array[i][j]. All items in a row can be accessed according to the following if statement: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if (((i/3)==(row/3))&amp;&amp;((j/3)==(row%3)))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ea typeface="Cambria" panose="02040503050406030204" pitchFamily="18" charset="0"/>
                <a:cs typeface="Courier New" panose="02070309020205020404" pitchFamily="49" charset="0"/>
              </a:rPr>
              <a:t>Similarly, all items in a column can be accessed according to the following if statement</a:t>
            </a:r>
          </a:p>
          <a:p>
            <a:pPr marL="0" indent="0" algn="ctr"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(((i%3)==(col/3))&amp;&amp;((j%3)==(col%3)))</a:t>
            </a:r>
          </a:p>
          <a:p>
            <a:pPr marL="0" indent="0" algn="ctr">
              <a:buNone/>
            </a:pPr>
            <a:endParaRPr lang="en-US" dirty="0"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1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2614-3D6E-440C-AEEC-D97A1925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Storage and Access of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9BCA-2384-46AB-B282-8128F7AF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1186" cy="4351338"/>
          </a:xfrm>
        </p:spPr>
        <p:txBody>
          <a:bodyPr/>
          <a:lstStyle/>
          <a:p>
            <a:r>
              <a:rPr lang="en-US" dirty="0"/>
              <a:t>Define a guess class to hold a guess and its corresponding alternative guesses.</a:t>
            </a:r>
          </a:p>
          <a:p>
            <a:r>
              <a:rPr lang="en-US" dirty="0"/>
              <a:t>Class contains: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 of box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 of indices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whose location is being guessed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 defining the validity of the guess and alternatives guesses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F4014-CA7C-4E0B-BD48-7C754B045C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2428" y="2248378"/>
            <a:ext cx="3456432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CE5DE-36A1-4AAB-8A0B-4D9E90513069}"/>
              </a:ext>
            </a:extLst>
          </p:cNvPr>
          <p:cNvSpPr txBox="1"/>
          <p:nvPr/>
        </p:nvSpPr>
        <p:spPr>
          <a:xfrm>
            <a:off x="7558437" y="5066890"/>
            <a:ext cx="430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6. </a:t>
            </a:r>
            <a:r>
              <a:rPr lang="en-US" dirty="0"/>
              <a:t>Data contained within guess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98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095B-51C1-41BD-9660-DF8ED85A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Storage and Access of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4301-D265-4FA6-ABE9-02BF7BA2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guesses with type </a:t>
            </a:r>
            <a:r>
              <a:rPr lang="en-US" dirty="0" err="1"/>
              <a:t>ArrayList</a:t>
            </a:r>
            <a:r>
              <a:rPr lang="en-US" dirty="0"/>
              <a:t>&lt;guess&gt; holds a list of all the guesses made.</a:t>
            </a:r>
          </a:p>
          <a:p>
            <a:r>
              <a:rPr lang="en-US" dirty="0"/>
              <a:t>Another list with type </a:t>
            </a:r>
            <a:r>
              <a:rPr lang="en-US" dirty="0" err="1"/>
              <a:t>ArrayList</a:t>
            </a:r>
            <a:r>
              <a:rPr lang="en-US" dirty="0"/>
              <a:t>&lt;int[][]&gt; holds screenshots of the pre-guess puzzles</a:t>
            </a:r>
          </a:p>
          <a:p>
            <a:r>
              <a:rPr lang="en-US" dirty="0"/>
              <a:t>New guess structures and pre-guess puzzles are added to their respective </a:t>
            </a:r>
            <a:r>
              <a:rPr lang="en-US" dirty="0" err="1"/>
              <a:t>ArrayLists</a:t>
            </a:r>
            <a:r>
              <a:rPr lang="en-US" dirty="0"/>
              <a:t> when new guesses are made.</a:t>
            </a:r>
          </a:p>
          <a:p>
            <a:r>
              <a:rPr lang="en-US" dirty="0"/>
              <a:t>They are both removed when a guess and all its alternatives guesses prove to be incorrect.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1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3334-9B90-40E4-8B0A-9F9E91A2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Graphics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F74D26-68ED-4F0B-8A81-6C6A590534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495462"/>
            <a:ext cx="7010400" cy="4182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32CD6-F299-4AD6-9B94-BF15CCCBD110}"/>
              </a:ext>
            </a:extLst>
          </p:cNvPr>
          <p:cNvSpPr txBox="1"/>
          <p:nvPr/>
        </p:nvSpPr>
        <p:spPr>
          <a:xfrm>
            <a:off x="1869558" y="5773479"/>
            <a:ext cx="8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 7. </a:t>
            </a:r>
            <a:r>
              <a:rPr lang="en-US" dirty="0"/>
              <a:t>Application graphics with component types highlighted.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768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CF89-F107-4F58-9DCE-6A1C07FE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Resizeability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A573-F4A8-4277-9DCF-15F23A53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layout manager is used.</a:t>
            </a:r>
          </a:p>
          <a:p>
            <a:r>
              <a:rPr lang="en-US" dirty="0"/>
              <a:t>A component </a:t>
            </a:r>
            <a:r>
              <a:rPr lang="nb-NO" dirty="0"/>
              <a:t>listener [2] listens for resizing events. </a:t>
            </a:r>
          </a:p>
          <a:p>
            <a:r>
              <a:rPr lang="nb-NO" dirty="0"/>
              <a:t>Components are resized based on the smallest GUI dimension (in relation to the GUI’s original size).</a:t>
            </a:r>
          </a:p>
          <a:p>
            <a:r>
              <a:rPr lang="nb-NO" dirty="0"/>
              <a:t>This ensures that the sudoku grid remainds square.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1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3161-6FB4-4881-82F6-426CA038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5AE7-0C36-402B-A64E-4A84E619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components are defined globally.</a:t>
            </a:r>
          </a:p>
          <a:p>
            <a:r>
              <a:rPr lang="en-US" dirty="0"/>
              <a:t>An action listener [3] waits for a button press. </a:t>
            </a:r>
          </a:p>
          <a:p>
            <a:r>
              <a:rPr lang="en-US" dirty="0"/>
              <a:t>Before solving, the graphics class checks for errors and if there are any it makes the </a:t>
            </a:r>
            <a:r>
              <a:rPr lang="en-US" dirty="0" err="1"/>
              <a:t>JLabel</a:t>
            </a:r>
            <a:r>
              <a:rPr lang="en-US" dirty="0"/>
              <a:t> visible (displays an error message).</a:t>
            </a:r>
          </a:p>
        </p:txBody>
      </p:sp>
    </p:spTree>
    <p:extLst>
      <p:ext uri="{BB962C8B-B14F-4D97-AF65-F5344CB8AC3E}">
        <p14:creationId xmlns:p14="http://schemas.microsoft.com/office/powerpoint/2010/main" val="169084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0E6-A89C-49BA-BAA3-C7D974D2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B197-5958-45FF-91F9-313AD097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/>
              <a:t>Algorithm</a:t>
            </a:r>
          </a:p>
          <a:p>
            <a:pPr marL="914400" lvl="1" indent="-457200">
              <a:buAutoNum type="alphaUcPeriod"/>
            </a:pPr>
            <a:r>
              <a:rPr lang="en-US" dirty="0"/>
              <a:t>Mimics a Human Solver</a:t>
            </a:r>
          </a:p>
          <a:p>
            <a:pPr marL="914400" lvl="1" indent="-457200">
              <a:buAutoNum type="alphaUcPeriod"/>
            </a:pPr>
            <a:r>
              <a:rPr lang="en-US" dirty="0"/>
              <a:t>Minimizes Guessing</a:t>
            </a:r>
          </a:p>
          <a:p>
            <a:pPr marL="571500" indent="-571500">
              <a:buAutoNum type="romanUcPeriod"/>
            </a:pPr>
            <a:r>
              <a:rPr lang="en-US" dirty="0"/>
              <a:t>Implementation of the Algorithm</a:t>
            </a:r>
          </a:p>
          <a:p>
            <a:pPr marL="971550" lvl="1" indent="-514350">
              <a:buAutoNum type="alphaUcPeriod"/>
            </a:pPr>
            <a:r>
              <a:rPr lang="en-US" dirty="0"/>
              <a:t>[9][9] Array</a:t>
            </a:r>
          </a:p>
          <a:p>
            <a:pPr marL="971550" lvl="1" indent="-514350">
              <a:buAutoNum type="alphaUcPeriod"/>
            </a:pPr>
            <a:r>
              <a:rPr lang="en-US" dirty="0"/>
              <a:t>Guess Class</a:t>
            </a:r>
          </a:p>
          <a:p>
            <a:pPr marL="571500" indent="-571500">
              <a:buAutoNum type="romanUcPeriod"/>
            </a:pPr>
            <a:r>
              <a:rPr lang="en-US" dirty="0"/>
              <a:t>Application Graphics</a:t>
            </a:r>
          </a:p>
          <a:p>
            <a:pPr marL="971550" lvl="1" indent="-514350">
              <a:buAutoNum type="alphaUcPeriod"/>
            </a:pPr>
            <a:r>
              <a:rPr lang="en-US" dirty="0"/>
              <a:t>Resizeability</a:t>
            </a:r>
          </a:p>
          <a:p>
            <a:pPr marL="971550" lvl="1" indent="-514350">
              <a:buAutoNum type="alphaUcPeriod"/>
            </a:pPr>
            <a:r>
              <a:rPr lang="en-US" dirty="0"/>
              <a:t>Collection of User-Data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049-C1E9-4EA0-859C-53CAE782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D63A-49F9-4210-8739-34B353BB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	F. Jarvis, B. </a:t>
            </a:r>
            <a:r>
              <a:rPr lang="en-US" dirty="0" err="1"/>
              <a:t>Felgenhauer</a:t>
            </a:r>
            <a:r>
              <a:rPr lang="en-US" dirty="0"/>
              <a:t>, “Enumerating possible Sudoku grids,” June 	20, 2005. Accessed on: July 12, 2020. [Online]. http://www.afjarvis 	.staff.shef.ac.uk/sudoku/felgenhauer_Jarvis_spec1.pdf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	Oracle, How to Write a Component Listener, Oracle. Accessed on: July 	12, 2020. [Online]. Available: https://docs.oracle.com/javase/tutorial/ 	</a:t>
            </a:r>
            <a:r>
              <a:rPr lang="en-US" dirty="0" err="1"/>
              <a:t>uiswing</a:t>
            </a:r>
            <a:r>
              <a:rPr lang="en-US" dirty="0"/>
              <a:t>/events/componentlistener.html.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	Oracle, How to Write an Action Listener, Oracle. Accessed on: July 12, 	2020. [Online]. </a:t>
            </a:r>
            <a:r>
              <a:rPr lang="en-US" dirty="0" err="1"/>
              <a:t>Available:https</a:t>
            </a:r>
            <a:r>
              <a:rPr lang="en-US" dirty="0"/>
              <a:t>://docs.oracle.com/javase/tutorial/ 	</a:t>
            </a:r>
            <a:r>
              <a:rPr lang="en-US" dirty="0" err="1"/>
              <a:t>uiswing</a:t>
            </a:r>
            <a:r>
              <a:rPr lang="en-US" dirty="0"/>
              <a:t>/events/actionlistener.html.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4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04E5-C0E3-400F-B62C-E4269BB8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538C-4BCC-4726-8294-C5D26B78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/>
              <a:t>Algorithm</a:t>
            </a:r>
          </a:p>
          <a:p>
            <a:pPr marL="571500" indent="-571500">
              <a:buAutoNum type="romanUcPeriod"/>
            </a:pPr>
            <a:r>
              <a:rPr lang="en-US" dirty="0"/>
              <a:t>Implementation of the Algorithm</a:t>
            </a:r>
          </a:p>
          <a:p>
            <a:pPr marL="571500" indent="-571500">
              <a:buAutoNum type="romanUcPeriod"/>
            </a:pPr>
            <a:r>
              <a:rPr lang="en-US" dirty="0"/>
              <a:t>User-focused GUI</a:t>
            </a:r>
          </a:p>
        </p:txBody>
      </p:sp>
    </p:spTree>
    <p:extLst>
      <p:ext uri="{BB962C8B-B14F-4D97-AF65-F5344CB8AC3E}">
        <p14:creationId xmlns:p14="http://schemas.microsoft.com/office/powerpoint/2010/main" val="23117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CCFB-22CD-4E17-847C-16C85405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034C5-E1E8-4719-A754-C4FDF34D57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6.671×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r>
                  <a:rPr lang="en-US" dirty="0"/>
                  <a:t> solutions to an empty sudoku puzzle [1]</a:t>
                </a:r>
              </a:p>
              <a:p>
                <a:r>
                  <a:rPr lang="en-US" dirty="0"/>
                  <a:t>Goal: minimize guessing to more rapidly solve puzzles</a:t>
                </a:r>
              </a:p>
              <a:p>
                <a:r>
                  <a:rPr lang="en-US" dirty="0"/>
                  <a:t>Cost: more lines of code</a:t>
                </a:r>
              </a:p>
              <a:p>
                <a:r>
                  <a:rPr lang="en-US" dirty="0"/>
                  <a:t>Seek to emulate human solver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034C5-E1E8-4719-A754-C4FDF34D57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AA02-92AB-40A2-9907-A7B910CB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of Single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4003-D6D8-40AD-BD2E-9D6A79BA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8214" cy="4351338"/>
          </a:xfrm>
        </p:spPr>
        <p:txBody>
          <a:bodyPr/>
          <a:lstStyle/>
          <a:p>
            <a:pPr algn="just"/>
            <a:r>
              <a:rPr lang="en-US" dirty="0"/>
              <a:t>If one number is missing in a given structure (box, column, row), add the missing number to the empty space in the structure.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CBB22-1066-4FFB-AB32-C363D27B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54" y="1690688"/>
            <a:ext cx="3645202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3503AC-6B0B-443E-9464-C517A9432C9E}"/>
              </a:ext>
            </a:extLst>
          </p:cNvPr>
          <p:cNvSpPr txBox="1"/>
          <p:nvPr/>
        </p:nvSpPr>
        <p:spPr>
          <a:xfrm>
            <a:off x="7019450" y="5477212"/>
            <a:ext cx="4536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Figure 1. </a:t>
            </a:r>
            <a:r>
              <a:rPr lang="en-US" sz="2000" dirty="0"/>
              <a:t>All numbers except for two are in the boxed column. The number two is placed in the tile highlighted green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059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1ED-C69E-4FEC-A95F-DD9A12BE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Cross-Hatching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E013-A241-4516-8B3C-EC410BFC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0255" cy="4351338"/>
          </a:xfrm>
        </p:spPr>
        <p:txBody>
          <a:bodyPr/>
          <a:lstStyle/>
          <a:p>
            <a:pPr algn="just"/>
            <a:r>
              <a:rPr lang="en-US" dirty="0"/>
              <a:t>Use the process of elimination to rule out the possibility of a given number being in an empty tile.</a:t>
            </a:r>
          </a:p>
          <a:p>
            <a:pPr algn="just"/>
            <a:r>
              <a:rPr lang="en-US" dirty="0"/>
              <a:t>When using cross-hatching in a given structure (row, column, or box), numbers in the other two structures are used for elimination.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7F8E7-03A4-4249-A049-B1A89E28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69" y="1600200"/>
            <a:ext cx="3646568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CDF8F-1A47-4186-892B-A3C0D67DA255}"/>
              </a:ext>
            </a:extLst>
          </p:cNvPr>
          <p:cNvSpPr txBox="1"/>
          <p:nvPr/>
        </p:nvSpPr>
        <p:spPr>
          <a:xfrm>
            <a:off x="7157543" y="5348288"/>
            <a:ext cx="4288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/>
              <a:t>Figure 2. </a:t>
            </a:r>
            <a:r>
              <a:rPr lang="en-US" sz="1800" dirty="0"/>
              <a:t>Using elimination to place a </a:t>
            </a:r>
            <a:r>
              <a:rPr lang="en-US" dirty="0"/>
              <a:t>five in the bottom center box. Tiles with a red line through them are eliminated, while the tile highlighted in green is the solution.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2875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D35F-AE48-44DF-8330-1729687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1628-3045-4712-9690-1FFC856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6637" cy="4351338"/>
          </a:xfrm>
        </p:spPr>
        <p:txBody>
          <a:bodyPr/>
          <a:lstStyle/>
          <a:p>
            <a:pPr algn="just"/>
            <a:r>
              <a:rPr lang="en-US" dirty="0"/>
              <a:t>Guessing should only be performed as a last resort if neither of the other technique yield progress.</a:t>
            </a:r>
          </a:p>
          <a:p>
            <a:pPr algn="just"/>
            <a:r>
              <a:rPr lang="en-US" dirty="0"/>
              <a:t>Guessing is an extension of cross-hatching, where a given number can lie in more than one square.</a:t>
            </a:r>
          </a:p>
          <a:p>
            <a:pPr algn="just"/>
            <a:r>
              <a:rPr lang="en-US" dirty="0"/>
              <a:t>One of these guess is chosen, and the puzzle is continued until it is either solved or an error is discovered.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1DF9-C6BE-4AC3-BC62-2A312076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22" y="1825625"/>
            <a:ext cx="3663059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71FC1-0C45-422A-A360-9E0941E03DED}"/>
              </a:ext>
            </a:extLst>
          </p:cNvPr>
          <p:cNvSpPr txBox="1"/>
          <p:nvPr/>
        </p:nvSpPr>
        <p:spPr>
          <a:xfrm>
            <a:off x="7198242" y="5530632"/>
            <a:ext cx="4431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/>
              <a:t>Figure 3. </a:t>
            </a:r>
            <a:r>
              <a:rPr lang="en-US" sz="1800" dirty="0"/>
              <a:t>Cross-hatching yields two possible tiles in which the number six can lie.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0123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CEA-C21A-40B7-94A9-2737BFDA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Guess Was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442E-8B8D-421E-B617-C8D8ECEB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209" cy="4351338"/>
          </a:xfrm>
        </p:spPr>
        <p:txBody>
          <a:bodyPr/>
          <a:lstStyle/>
          <a:p>
            <a:pPr algn="just"/>
            <a:r>
              <a:rPr lang="en-US" dirty="0"/>
              <a:t>If the guess was incorrect (leads to an error), the puzzle is reverted to its pre-guess state and an alternative guess is chosen.</a:t>
            </a:r>
          </a:p>
          <a:p>
            <a:pPr algn="just"/>
            <a:r>
              <a:rPr lang="en-US" dirty="0"/>
              <a:t>Note: when there is more than one tier of guesses, caution must be executed when reverting to a pre-guess state.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AAC2B-76BC-4739-9B28-D59AF2E794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73193" y="1690688"/>
            <a:ext cx="368490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555631-19C1-4A7C-ADD5-635A20F60C98}"/>
              </a:ext>
            </a:extLst>
          </p:cNvPr>
          <p:cNvSpPr txBox="1"/>
          <p:nvPr/>
        </p:nvSpPr>
        <p:spPr>
          <a:xfrm>
            <a:off x="6899885" y="4705647"/>
            <a:ext cx="44315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/>
              <a:t>Figure </a:t>
            </a:r>
            <a:r>
              <a:rPr lang="en-US" b="1" dirty="0"/>
              <a:t>4</a:t>
            </a:r>
            <a:r>
              <a:rPr lang="en-US" sz="1800" b="1" dirty="0"/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Flowchart illustrating how wrong guesses are handled when there are multiple tiers of guesses.</a:t>
            </a:r>
          </a:p>
        </p:txBody>
      </p:sp>
    </p:spTree>
    <p:extLst>
      <p:ext uri="{BB962C8B-B14F-4D97-AF65-F5344CB8AC3E}">
        <p14:creationId xmlns:p14="http://schemas.microsoft.com/office/powerpoint/2010/main" val="379016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0969-5BC2-4042-9A31-D970183C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21BB-3EA1-4717-9768-452C23DA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User input is validated (no errors)</a:t>
            </a:r>
          </a:p>
          <a:p>
            <a:pPr marL="514350" indent="-514350">
              <a:buAutoNum type="arabicPeriod"/>
            </a:pPr>
            <a:r>
              <a:rPr lang="en-US" dirty="0"/>
              <a:t>Place single candidates and apply cross-hatching</a:t>
            </a:r>
          </a:p>
          <a:p>
            <a:pPr marL="514350" indent="-514350">
              <a:buAutoNum type="arabicPeriod"/>
            </a:pPr>
            <a:r>
              <a:rPr lang="en-US" dirty="0"/>
              <a:t>If there are no changes, make a guess.</a:t>
            </a:r>
          </a:p>
          <a:p>
            <a:pPr marL="514350" indent="-514350">
              <a:buAutoNum type="arabicPeriod"/>
            </a:pPr>
            <a:r>
              <a:rPr lang="en-US" dirty="0"/>
              <a:t>Check for errors and choose alternative guess if necessary.</a:t>
            </a:r>
          </a:p>
          <a:p>
            <a:pPr marL="514350" indent="-514350">
              <a:buAutoNum type="arabicPeriod"/>
            </a:pPr>
            <a:r>
              <a:rPr lang="en-US" dirty="0"/>
              <a:t>If all tiles are not filled, 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293488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2953-8FA4-4331-ADBB-1BFA3514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Storage of Sudoku Puzzle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458C-FAE5-4733-8750-5A906CB5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70674" cy="4351338"/>
          </a:xfrm>
        </p:spPr>
        <p:txBody>
          <a:bodyPr/>
          <a:lstStyle/>
          <a:p>
            <a:pPr algn="just"/>
            <a:r>
              <a:rPr lang="en-US" dirty="0"/>
              <a:t>Sudoku puzzles are saved in a [9][9] array, where the first number refers to the box number and the second number refers to the box index.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640A4-E855-441B-AC44-E2EEE2684C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0" y="1600200"/>
            <a:ext cx="36576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7812B-C35E-48D5-9396-07B2EE4C5418}"/>
              </a:ext>
            </a:extLst>
          </p:cNvPr>
          <p:cNvSpPr txBox="1"/>
          <p:nvPr/>
        </p:nvSpPr>
        <p:spPr>
          <a:xfrm>
            <a:off x="7309240" y="5392737"/>
            <a:ext cx="4431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/>
              <a:t>Figure 5.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Sudoku puzzle grid correlating array indices to tiles within the puzzle.</a:t>
            </a:r>
          </a:p>
        </p:txBody>
      </p:sp>
    </p:spTree>
    <p:extLst>
      <p:ext uri="{BB962C8B-B14F-4D97-AF65-F5344CB8AC3E}">
        <p14:creationId xmlns:p14="http://schemas.microsoft.com/office/powerpoint/2010/main" val="363740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964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Sudoku Puzzle Solver </vt:lpstr>
      <vt:lpstr>Presentation Outline</vt:lpstr>
      <vt:lpstr>Algorithm Considerations</vt:lpstr>
      <vt:lpstr>Placement of Single Candidates</vt:lpstr>
      <vt:lpstr>Cross-Hatching</vt:lpstr>
      <vt:lpstr>Guessing</vt:lpstr>
      <vt:lpstr>What If The Guess Was Wrong?</vt:lpstr>
      <vt:lpstr>Implementation of Algorithm</vt:lpstr>
      <vt:lpstr>Efficient Storage of Sudoku Puzzle Entries</vt:lpstr>
      <vt:lpstr>Efficient Access of Sudoku Puzzle Entries</vt:lpstr>
      <vt:lpstr>Efficient Storage and Access of Guesses</vt:lpstr>
      <vt:lpstr>Efficient Storage and Access of Guesses</vt:lpstr>
      <vt:lpstr>Application Graphics</vt:lpstr>
      <vt:lpstr>Implementing Resizeability</vt:lpstr>
      <vt:lpstr>Collecting User Input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Puzzle Solver</dc:title>
  <dc:creator>Sowatzke, Owen, 1378</dc:creator>
  <cp:lastModifiedBy>Sowatzke, Owen, 1378</cp:lastModifiedBy>
  <cp:revision>39</cp:revision>
  <dcterms:created xsi:type="dcterms:W3CDTF">2020-07-12T22:23:39Z</dcterms:created>
  <dcterms:modified xsi:type="dcterms:W3CDTF">2020-07-20T13:05:41Z</dcterms:modified>
</cp:coreProperties>
</file>