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01F450-0C91-496F-BC9B-446C8EB4A4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6B2F0C7-54FC-474C-AEE8-23E20C174C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1957E12-49CA-4BA5-9EF1-BC848F6B7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90F8C-4A4C-4192-85BF-69BE0A857C14}" type="datetimeFigureOut">
              <a:rPr lang="ru-RU" smtClean="0"/>
              <a:t>23.09.2022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0481237-8BBB-45CC-8FAE-57BFDAECB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3C11442-22C4-4A33-8F35-B1600BDBD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E0561-0BA0-4D14-B2D0-A42B37E854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1085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20CD07-078D-4538-87C3-015794DEC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732A5C6-D5FC-4F0C-BD43-84FCD85ECD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00EBE83-FF11-4685-B518-D84F309AE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90F8C-4A4C-4192-85BF-69BE0A857C14}" type="datetimeFigureOut">
              <a:rPr lang="ru-RU" smtClean="0"/>
              <a:t>23.09.2022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F29FEA7-9600-4630-BCD3-FE4BA2CF3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C8C9934-B610-4F9B-BA27-AA3614975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E0561-0BA0-4D14-B2D0-A42B37E854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7536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0C6552D6-F8FB-4E21-BF08-D86EBB66AB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9B13E5A-30F2-458B-84AA-7DB8CACED0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4BBD6BC-FAF0-4A01-BC35-6A4ACE4B0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90F8C-4A4C-4192-85BF-69BE0A857C14}" type="datetimeFigureOut">
              <a:rPr lang="ru-RU" smtClean="0"/>
              <a:t>23.09.2022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B8DEF04-2650-42EB-BE1E-2CA380A5A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299208B-55A1-46E4-A6C8-9718151F8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E0561-0BA0-4D14-B2D0-A42B37E854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0907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400D75-EE1B-456D-9F36-B25CB7E77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165AA10-CEA2-4A36-BA2A-70DDEDF411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05B05EA-0E01-4DD9-B98E-71DC32B32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90F8C-4A4C-4192-85BF-69BE0A857C14}" type="datetimeFigureOut">
              <a:rPr lang="ru-RU" smtClean="0"/>
              <a:t>23.09.2022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B03675D-214C-48E7-A31A-8A8DBD643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B75166D-CAD2-4D60-9CAB-0C5699308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E0561-0BA0-4D14-B2D0-A42B37E854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9256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373E97-02F0-4791-867A-F498745BD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2E60EFC-C997-41E0-96DF-9F60FC50C7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98A49C8-DC98-413F-AAB6-84C8BC3A8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90F8C-4A4C-4192-85BF-69BE0A857C14}" type="datetimeFigureOut">
              <a:rPr lang="ru-RU" smtClean="0"/>
              <a:t>23.09.2022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D3B3C6C-0A91-4161-AC1F-900539DDB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093E019-5AEE-4A8C-8795-70D712E49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E0561-0BA0-4D14-B2D0-A42B37E854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4747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64383E-83D7-40ED-9B09-51BD92EEA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34BD507-ABE9-4445-B116-0CEA6F9AD5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449014C-82B7-4130-B031-A345227B2C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E4F304E-797A-4A5C-8C39-22862A31E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90F8C-4A4C-4192-85BF-69BE0A857C14}" type="datetimeFigureOut">
              <a:rPr lang="ru-RU" smtClean="0"/>
              <a:t>23.09.2022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02A5604-825F-4DA1-A87D-F77B28C24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5FA8150-4116-412E-9DB2-1958137CF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E0561-0BA0-4D14-B2D0-A42B37E854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9385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FAE14E-3FC3-44E5-84A3-091EB701D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3BCFD80-0F88-4D99-9641-91C5D88376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C2E1064-6099-4472-9A91-03E35DABBC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4C2D712-3B26-4B9E-BD37-F1D932B8E4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1E7FD96-838D-4AD0-8BFE-94DFF38463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AFDCCB37-DB8D-447D-B85C-3D345B53D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90F8C-4A4C-4192-85BF-69BE0A857C14}" type="datetimeFigureOut">
              <a:rPr lang="ru-RU" smtClean="0"/>
              <a:t>23.09.2022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10B1604-A06E-4B4C-8C46-83978B9AE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D933EB2-AFF6-45FF-BD78-A09039943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E0561-0BA0-4D14-B2D0-A42B37E854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4619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EB0942-F962-4CFF-A811-974F0A17E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CB9EEA74-78F2-46BD-AFD9-ADB8BE3E9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90F8C-4A4C-4192-85BF-69BE0A857C14}" type="datetimeFigureOut">
              <a:rPr lang="ru-RU" smtClean="0"/>
              <a:t>23.09.2022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AE19EFC-529E-4D0F-8750-76454EED1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F42BCF4-89DC-4C69-82B3-9736AB515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E0561-0BA0-4D14-B2D0-A42B37E854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4632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8278DA5-5920-4AE4-8FEE-5D26035F6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90F8C-4A4C-4192-85BF-69BE0A857C14}" type="datetimeFigureOut">
              <a:rPr lang="ru-RU" smtClean="0"/>
              <a:t>23.09.2022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F8C78970-78A0-4ECF-A448-8D265C48D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3BE9A4C-CEA5-476D-8FC1-1FB5DF43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E0561-0BA0-4D14-B2D0-A42B37E854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486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CA357D-8809-4ADC-A281-5499FF407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9384EDF-F4C1-483F-BF5A-DB0E530720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742AFFB-5FA0-4690-BCAB-9A033C8C6D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FC29242-8A3F-40E4-A5A8-6AA5A5602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90F8C-4A4C-4192-85BF-69BE0A857C14}" type="datetimeFigureOut">
              <a:rPr lang="ru-RU" smtClean="0"/>
              <a:t>23.09.2022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FF6EF27-0F38-4C30-B71F-ECD22B039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1450D68-35CC-4625-B80F-4085638B2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E0561-0BA0-4D14-B2D0-A42B37E854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0801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159508-D831-4057-B3FE-FB9C881DE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2B3D9EA-3B6B-48B0-B04C-4D93F55310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3F546B2-CE6A-4FCB-9FF9-428C9E1857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CECB23D-E640-46DC-B088-276A4C865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90F8C-4A4C-4192-85BF-69BE0A857C14}" type="datetimeFigureOut">
              <a:rPr lang="ru-RU" smtClean="0"/>
              <a:t>23.09.2022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A193A04-E79C-4308-9FFE-7E9BF2DF5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6573218-0170-44D9-BD3A-6FF2910A6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E0561-0BA0-4D14-B2D0-A42B37E854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3482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370019-411F-406E-BF54-731B9AC09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299F9B4-E7A5-4475-B533-B68A2FF965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450BAE2-03C2-4678-BCE8-BF359D60B7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B90F8C-4A4C-4192-85BF-69BE0A857C14}" type="datetimeFigureOut">
              <a:rPr lang="ru-RU" smtClean="0"/>
              <a:t>23.09.2022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1F6568D-1E95-4A75-B572-2A5653DE22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D41103B-E82E-4C53-BE2B-0AC513073F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5E0561-0BA0-4D14-B2D0-A42B37E854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7038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D8A30EA-8CCA-4FF8-A5C8-B35F4547C8D8}"/>
              </a:ext>
            </a:extLst>
          </p:cNvPr>
          <p:cNvSpPr txBox="1"/>
          <p:nvPr/>
        </p:nvSpPr>
        <p:spPr>
          <a:xfrm>
            <a:off x="3900719" y="1222634"/>
            <a:ext cx="43905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Analyze of News</a:t>
            </a:r>
            <a:endParaRPr lang="ru-RU" sz="6000" dirty="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F02860D3-9A0A-48F1-AE10-EE6043BB8708}"/>
              </a:ext>
            </a:extLst>
          </p:cNvPr>
          <p:cNvSpPr/>
          <p:nvPr/>
        </p:nvSpPr>
        <p:spPr>
          <a:xfrm>
            <a:off x="275996" y="2473744"/>
            <a:ext cx="8858064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altLang="ru-RU" sz="32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W</a:t>
            </a:r>
            <a:r>
              <a:rPr lang="ru-RU" altLang="ru-RU" sz="3200" dirty="0" err="1">
                <a:solidFill>
                  <a:schemeClr val="bg1"/>
                </a:solidFill>
                <a:latin typeface="Bahnschrift SemiBold Condensed" panose="020B0502040204020203" pitchFamily="34" charset="0"/>
              </a:rPr>
              <a:t>hat</a:t>
            </a:r>
            <a:r>
              <a:rPr lang="ru-RU" altLang="ru-RU" sz="32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 </a:t>
            </a:r>
            <a:r>
              <a:rPr lang="ru-RU" altLang="ru-RU" sz="3200" dirty="0" err="1">
                <a:solidFill>
                  <a:schemeClr val="bg1"/>
                </a:solidFill>
                <a:latin typeface="Bahnschrift SemiBold Condensed" panose="020B0502040204020203" pitchFamily="34" charset="0"/>
              </a:rPr>
              <a:t>kind</a:t>
            </a:r>
            <a:r>
              <a:rPr lang="ru-RU" altLang="ru-RU" sz="32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 </a:t>
            </a:r>
            <a:r>
              <a:rPr lang="ru-RU" altLang="ru-RU" sz="3200" dirty="0" err="1">
                <a:solidFill>
                  <a:schemeClr val="bg1"/>
                </a:solidFill>
                <a:latin typeface="Bahnschrift SemiBold Condensed" panose="020B0502040204020203" pitchFamily="34" charset="0"/>
              </a:rPr>
              <a:t>of</a:t>
            </a:r>
            <a:r>
              <a:rPr lang="ru-RU" altLang="ru-RU" sz="32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 </a:t>
            </a:r>
            <a:r>
              <a:rPr lang="ru-RU" altLang="ru-RU" sz="3200" dirty="0" err="1">
                <a:solidFill>
                  <a:schemeClr val="bg1"/>
                </a:solidFill>
                <a:latin typeface="Bahnschrift SemiBold Condensed" panose="020B0502040204020203" pitchFamily="34" charset="0"/>
              </a:rPr>
              <a:t>news</a:t>
            </a:r>
            <a:r>
              <a:rPr lang="ru-RU" altLang="ru-RU" sz="32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 </a:t>
            </a:r>
            <a:r>
              <a:rPr lang="ru-RU" altLang="ru-RU" sz="3200" dirty="0" err="1">
                <a:solidFill>
                  <a:schemeClr val="bg1"/>
                </a:solidFill>
                <a:latin typeface="Bahnschrift SemiBold Condensed" panose="020B0502040204020203" pitchFamily="34" charset="0"/>
              </a:rPr>
              <a:t>do</a:t>
            </a:r>
            <a:r>
              <a:rPr lang="ru-RU" altLang="ru-RU" sz="32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 </a:t>
            </a:r>
            <a:r>
              <a:rPr lang="ru-RU" altLang="ru-RU" sz="3200" dirty="0" err="1">
                <a:solidFill>
                  <a:schemeClr val="bg1"/>
                </a:solidFill>
                <a:latin typeface="Bahnschrift SemiBold Condensed" panose="020B0502040204020203" pitchFamily="34" charset="0"/>
              </a:rPr>
              <a:t>Kazakhstanis</a:t>
            </a:r>
            <a:r>
              <a:rPr lang="ru-RU" altLang="ru-RU" sz="32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 </a:t>
            </a:r>
            <a:r>
              <a:rPr lang="ru-RU" altLang="ru-RU" sz="3200" dirty="0" err="1">
                <a:solidFill>
                  <a:schemeClr val="bg1"/>
                </a:solidFill>
                <a:latin typeface="Bahnschrift SemiBold Condensed" panose="020B0502040204020203" pitchFamily="34" charset="0"/>
              </a:rPr>
              <a:t>read</a:t>
            </a:r>
            <a:r>
              <a:rPr lang="ru-RU" altLang="ru-RU" sz="32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? </a:t>
            </a:r>
          </a:p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ru-RU" altLang="ru-RU" sz="3200" dirty="0" err="1">
                <a:solidFill>
                  <a:schemeClr val="bg1"/>
                </a:solidFill>
                <a:latin typeface="Bahnschrift SemiBold Condensed" panose="020B0502040204020203" pitchFamily="34" charset="0"/>
              </a:rPr>
              <a:t>What</a:t>
            </a:r>
            <a:r>
              <a:rPr lang="ru-RU" altLang="ru-RU" sz="32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 </a:t>
            </a:r>
            <a:r>
              <a:rPr lang="ru-RU" altLang="ru-RU" sz="3200" dirty="0" err="1">
                <a:solidFill>
                  <a:schemeClr val="bg1"/>
                </a:solidFill>
                <a:latin typeface="Bahnschrift SemiBold Condensed" panose="020B0502040204020203" pitchFamily="34" charset="0"/>
              </a:rPr>
              <a:t>are</a:t>
            </a:r>
            <a:r>
              <a:rPr lang="ru-RU" altLang="ru-RU" sz="32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 </a:t>
            </a:r>
            <a:r>
              <a:rPr lang="ru-RU" altLang="ru-RU" sz="3200" dirty="0" err="1">
                <a:solidFill>
                  <a:schemeClr val="bg1"/>
                </a:solidFill>
                <a:latin typeface="Bahnschrift SemiBold Condensed" panose="020B0502040204020203" pitchFamily="34" charset="0"/>
              </a:rPr>
              <a:t>they</a:t>
            </a:r>
            <a:r>
              <a:rPr lang="ru-RU" altLang="ru-RU" sz="32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 </a:t>
            </a:r>
            <a:r>
              <a:rPr lang="ru-RU" altLang="ru-RU" sz="3200" dirty="0" err="1">
                <a:solidFill>
                  <a:schemeClr val="bg1"/>
                </a:solidFill>
                <a:latin typeface="Bahnschrift SemiBold Condensed" panose="020B0502040204020203" pitchFamily="34" charset="0"/>
              </a:rPr>
              <a:t>more</a:t>
            </a:r>
            <a:r>
              <a:rPr lang="ru-RU" altLang="ru-RU" sz="32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 </a:t>
            </a:r>
            <a:r>
              <a:rPr lang="ru-RU" altLang="ru-RU" sz="3200" dirty="0" err="1">
                <a:solidFill>
                  <a:schemeClr val="bg1"/>
                </a:solidFill>
                <a:latin typeface="Bahnschrift SemiBold Condensed" panose="020B0502040204020203" pitchFamily="34" charset="0"/>
              </a:rPr>
              <a:t>interested</a:t>
            </a:r>
            <a:r>
              <a:rPr lang="ru-RU" altLang="ru-RU" sz="32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 </a:t>
            </a:r>
            <a:r>
              <a:rPr lang="ru-RU" altLang="ru-RU" sz="3200" dirty="0" err="1">
                <a:solidFill>
                  <a:schemeClr val="bg1"/>
                </a:solidFill>
                <a:latin typeface="Bahnschrift SemiBold Condensed" panose="020B0502040204020203" pitchFamily="34" charset="0"/>
              </a:rPr>
              <a:t>in</a:t>
            </a:r>
            <a:r>
              <a:rPr lang="ru-RU" altLang="ru-RU" sz="32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? </a:t>
            </a:r>
          </a:p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ru-RU" altLang="ru-RU" sz="3200" dirty="0" err="1">
                <a:solidFill>
                  <a:schemeClr val="bg1"/>
                </a:solidFill>
                <a:latin typeface="Bahnschrift SemiBold Condensed" panose="020B0502040204020203" pitchFamily="34" charset="0"/>
              </a:rPr>
              <a:t>How</a:t>
            </a:r>
            <a:r>
              <a:rPr lang="ru-RU" altLang="ru-RU" sz="32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 </a:t>
            </a:r>
            <a:r>
              <a:rPr lang="ru-RU" altLang="ru-RU" sz="3200" dirty="0" err="1">
                <a:solidFill>
                  <a:schemeClr val="bg1"/>
                </a:solidFill>
                <a:latin typeface="Bahnschrift SemiBold Condensed" panose="020B0502040204020203" pitchFamily="34" charset="0"/>
              </a:rPr>
              <a:t>many</a:t>
            </a:r>
            <a:r>
              <a:rPr lang="ru-RU" altLang="ru-RU" sz="32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 </a:t>
            </a:r>
            <a:r>
              <a:rPr lang="ru-RU" altLang="ru-RU" sz="3200" dirty="0" err="1">
                <a:solidFill>
                  <a:schemeClr val="bg1"/>
                </a:solidFill>
                <a:latin typeface="Bahnschrift SemiBold Condensed" panose="020B0502040204020203" pitchFamily="34" charset="0"/>
              </a:rPr>
              <a:t>people</a:t>
            </a:r>
            <a:r>
              <a:rPr lang="ru-RU" altLang="ru-RU" sz="32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 </a:t>
            </a:r>
            <a:r>
              <a:rPr lang="ru-RU" altLang="ru-RU" sz="3200" dirty="0" err="1">
                <a:solidFill>
                  <a:schemeClr val="bg1"/>
                </a:solidFill>
                <a:latin typeface="Bahnschrift SemiBold Condensed" panose="020B0502040204020203" pitchFamily="34" charset="0"/>
              </a:rPr>
              <a:t>read</a:t>
            </a:r>
            <a:r>
              <a:rPr lang="ru-RU" altLang="ru-RU" sz="32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 </a:t>
            </a:r>
            <a:r>
              <a:rPr lang="ru-RU" altLang="ru-RU" sz="3200" dirty="0" err="1">
                <a:solidFill>
                  <a:schemeClr val="bg1"/>
                </a:solidFill>
                <a:latin typeface="Bahnschrift SemiBold Condensed" panose="020B0502040204020203" pitchFamily="34" charset="0"/>
              </a:rPr>
              <a:t>the</a:t>
            </a:r>
            <a:r>
              <a:rPr lang="ru-RU" altLang="ru-RU" sz="32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 </a:t>
            </a:r>
            <a:r>
              <a:rPr lang="ru-RU" altLang="ru-RU" sz="3200" dirty="0" err="1">
                <a:solidFill>
                  <a:schemeClr val="bg1"/>
                </a:solidFill>
                <a:latin typeface="Bahnschrift SemiBold Condensed" panose="020B0502040204020203" pitchFamily="34" charset="0"/>
              </a:rPr>
              <a:t>news</a:t>
            </a:r>
            <a:r>
              <a:rPr lang="ru-RU" altLang="ru-RU" sz="32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? </a:t>
            </a:r>
          </a:p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ru-RU" altLang="ru-RU" sz="3200" dirty="0" err="1">
                <a:solidFill>
                  <a:schemeClr val="bg1"/>
                </a:solidFill>
                <a:latin typeface="Bahnschrift SemiBold Condensed" panose="020B0502040204020203" pitchFamily="34" charset="0"/>
              </a:rPr>
              <a:t>How</a:t>
            </a:r>
            <a:r>
              <a:rPr lang="ru-RU" altLang="ru-RU" sz="32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 </a:t>
            </a:r>
            <a:r>
              <a:rPr lang="ru-RU" altLang="ru-RU" sz="3200" dirty="0" err="1">
                <a:solidFill>
                  <a:schemeClr val="bg1"/>
                </a:solidFill>
                <a:latin typeface="Bahnschrift SemiBold Condensed" panose="020B0502040204020203" pitchFamily="34" charset="0"/>
              </a:rPr>
              <a:t>much</a:t>
            </a:r>
            <a:r>
              <a:rPr lang="ru-RU" altLang="ru-RU" sz="32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 </a:t>
            </a:r>
            <a:r>
              <a:rPr lang="ru-RU" altLang="ru-RU" sz="3200" dirty="0" err="1">
                <a:solidFill>
                  <a:schemeClr val="bg1"/>
                </a:solidFill>
                <a:latin typeface="Bahnschrift SemiBold Condensed" panose="020B0502040204020203" pitchFamily="34" charset="0"/>
              </a:rPr>
              <a:t>time</a:t>
            </a:r>
            <a:r>
              <a:rPr lang="ru-RU" altLang="ru-RU" sz="32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 </a:t>
            </a:r>
            <a:r>
              <a:rPr lang="ru-RU" altLang="ru-RU" sz="3200" dirty="0" err="1">
                <a:solidFill>
                  <a:schemeClr val="bg1"/>
                </a:solidFill>
                <a:latin typeface="Bahnschrift SemiBold Condensed" panose="020B0502040204020203" pitchFamily="34" charset="0"/>
              </a:rPr>
              <a:t>do</a:t>
            </a:r>
            <a:r>
              <a:rPr lang="ru-RU" altLang="ru-RU" sz="32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 </a:t>
            </a:r>
            <a:r>
              <a:rPr lang="ru-RU" altLang="ru-RU" sz="3200" dirty="0" err="1">
                <a:solidFill>
                  <a:schemeClr val="bg1"/>
                </a:solidFill>
                <a:latin typeface="Bahnschrift SemiBold Condensed" panose="020B0502040204020203" pitchFamily="34" charset="0"/>
              </a:rPr>
              <a:t>Kazakhstanis</a:t>
            </a:r>
            <a:r>
              <a:rPr lang="ru-RU" altLang="ru-RU" sz="32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 </a:t>
            </a:r>
            <a:r>
              <a:rPr lang="ru-RU" altLang="ru-RU" sz="3200" dirty="0" err="1">
                <a:solidFill>
                  <a:schemeClr val="bg1"/>
                </a:solidFill>
                <a:latin typeface="Bahnschrift SemiBold Condensed" panose="020B0502040204020203" pitchFamily="34" charset="0"/>
              </a:rPr>
              <a:t>spend</a:t>
            </a:r>
            <a:r>
              <a:rPr lang="ru-RU" altLang="ru-RU" sz="32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 </a:t>
            </a:r>
            <a:r>
              <a:rPr lang="ru-RU" altLang="ru-RU" sz="3200" dirty="0" err="1">
                <a:solidFill>
                  <a:schemeClr val="bg1"/>
                </a:solidFill>
                <a:latin typeface="Bahnschrift SemiBold Condensed" panose="020B0502040204020203" pitchFamily="34" charset="0"/>
              </a:rPr>
              <a:t>on</a:t>
            </a:r>
            <a:r>
              <a:rPr lang="ru-RU" altLang="ru-RU" sz="32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 </a:t>
            </a:r>
            <a:r>
              <a:rPr lang="ru-RU" altLang="ru-RU" sz="3200" dirty="0" err="1">
                <a:solidFill>
                  <a:schemeClr val="bg1"/>
                </a:solidFill>
                <a:latin typeface="Bahnschrift SemiBold Condensed" panose="020B0502040204020203" pitchFamily="34" charset="0"/>
              </a:rPr>
              <a:t>reading</a:t>
            </a:r>
            <a:r>
              <a:rPr lang="ru-RU" altLang="ru-RU" sz="32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 </a:t>
            </a:r>
            <a:r>
              <a:rPr lang="ru-RU" altLang="ru-RU" sz="3200" dirty="0" err="1">
                <a:solidFill>
                  <a:schemeClr val="bg1"/>
                </a:solidFill>
                <a:latin typeface="Bahnschrift SemiBold Condensed" panose="020B0502040204020203" pitchFamily="34" charset="0"/>
              </a:rPr>
              <a:t>the</a:t>
            </a:r>
            <a:r>
              <a:rPr lang="ru-RU" altLang="ru-RU" sz="32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 </a:t>
            </a:r>
            <a:r>
              <a:rPr lang="ru-RU" altLang="ru-RU" sz="3200" dirty="0" err="1">
                <a:solidFill>
                  <a:schemeClr val="bg1"/>
                </a:solidFill>
                <a:latin typeface="Bahnschrift SemiBold Condensed" panose="020B0502040204020203" pitchFamily="34" charset="0"/>
              </a:rPr>
              <a:t>news</a:t>
            </a:r>
            <a:r>
              <a:rPr lang="ru-RU" altLang="ru-RU" sz="32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?</a:t>
            </a:r>
            <a:endParaRPr lang="kk-KZ" altLang="ru-RU" sz="3200" dirty="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altLang="ru-RU" sz="32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What worries the people of Kazakhstan the most?</a:t>
            </a:r>
            <a:endParaRPr lang="ru-RU" altLang="ru-RU" sz="3200" dirty="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kumimoji="0" lang="en-US" altLang="ru-RU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Bahnschrift SemiBold Condensed" panose="020B0502040204020203" pitchFamily="34" charset="0"/>
              </a:rPr>
              <a:t>How ident</a:t>
            </a:r>
            <a:r>
              <a:rPr lang="en-US" altLang="ru-RU" sz="32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ify fake news? </a:t>
            </a:r>
            <a:endParaRPr kumimoji="0" lang="en-US" altLang="ru-RU" sz="3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Bahnschrift SemiBold Condensed" panose="020B0502040204020203" pitchFamily="34" charset="0"/>
            </a:endParaRPr>
          </a:p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endParaRPr lang="ru-RU" altLang="ru-RU" sz="3200" dirty="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endParaRPr lang="ru-RU" altLang="ru-RU" sz="3200" dirty="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CED81E1-9AB7-4346-87A8-C136E0988B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4479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>
            <a:extLst>
              <a:ext uri="{FF2B5EF4-FFF2-40B4-BE49-F238E27FC236}">
                <a16:creationId xmlns:a16="http://schemas.microsoft.com/office/drawing/2014/main" id="{8F0A814A-A12F-4FF5-BC62-608103AF50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E6365DC9-6068-4088-8164-3C7517A9F740}"/>
              </a:ext>
            </a:extLst>
          </p:cNvPr>
          <p:cNvSpPr/>
          <p:nvPr/>
        </p:nvSpPr>
        <p:spPr>
          <a:xfrm>
            <a:off x="448411" y="1285825"/>
            <a:ext cx="1146312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36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(H) Has there been more negative news than in the past in Kazakhstan? (by years)</a:t>
            </a:r>
            <a:endParaRPr lang="ru-RU" altLang="ru-RU" sz="3600" dirty="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36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(H) Are negative news more interesting than positive news and do they get more views?</a:t>
            </a:r>
            <a:r>
              <a:rPr kumimoji="0" lang="ru-RU" altLang="ru-RU" sz="3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Bahnschrift SemiBold Condensed" panose="020B0502040204020203" pitchFamily="34" charset="0"/>
              </a:rPr>
              <a:t> </a:t>
            </a:r>
            <a:r>
              <a:rPr kumimoji="0" lang="en-US" altLang="ru-RU" sz="3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Bahnschrift SemiBold Condensed" panose="020B0502040204020203" pitchFamily="34" charset="0"/>
              </a:rPr>
              <a:t>If yes, why?</a:t>
            </a:r>
            <a:endParaRPr kumimoji="0" lang="ru-RU" altLang="ru-RU" sz="3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Bahnschrift SemiBold Condensed" panose="020B0502040204020203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ru-RU" altLang="ru-RU" sz="3600" dirty="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ru-RU" altLang="ru-RU" sz="3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Bahnschrift SemiBold Condensed" panose="020B0502040204020203" pitchFamily="34" charset="0"/>
            </a:endParaRP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E7ADBEBA-9A0C-4159-B30F-4D11769EF4F5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2788" y="-643848"/>
            <a:ext cx="2583972" cy="2583972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0B9B337E-1AAC-4DA3-8377-05BE307800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3425" y="4229448"/>
            <a:ext cx="2969803" cy="22948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479AE616-8E46-4F49-860D-C75CB5637B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791" y="5202533"/>
            <a:ext cx="1161605" cy="1161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087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BD72E74-9885-44E6-80C8-4DEFADCB5443}"/>
              </a:ext>
            </a:extLst>
          </p:cNvPr>
          <p:cNvSpPr txBox="1"/>
          <p:nvPr/>
        </p:nvSpPr>
        <p:spPr>
          <a:xfrm>
            <a:off x="752737" y="1324956"/>
            <a:ext cx="487078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Dataset sources:</a:t>
            </a:r>
            <a:endParaRPr lang="kk-KZ" sz="3600" dirty="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  <a:p>
            <a:r>
              <a:rPr lang="en-US" sz="3600" dirty="0" err="1">
                <a:solidFill>
                  <a:schemeClr val="bg1"/>
                </a:solidFill>
                <a:latin typeface="Bahnschrift SemiBold Condensed" panose="020B0502040204020203" pitchFamily="34" charset="0"/>
              </a:rPr>
              <a:t>Tengrinews</a:t>
            </a:r>
            <a:endParaRPr lang="en-US" sz="3600" dirty="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  <a:p>
            <a:r>
              <a:rPr lang="en-US" sz="3600" dirty="0" err="1">
                <a:solidFill>
                  <a:schemeClr val="bg1"/>
                </a:solidFill>
                <a:latin typeface="Bahnschrift SemiBold Condensed" panose="020B0502040204020203" pitchFamily="34" charset="0"/>
              </a:rPr>
              <a:t>Informburo</a:t>
            </a:r>
            <a:endParaRPr lang="en-US" sz="3600" dirty="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  <a:p>
            <a:r>
              <a:rPr lang="en-US" sz="36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Zakon.kz</a:t>
            </a:r>
          </a:p>
          <a:p>
            <a:r>
              <a:rPr lang="en-US" sz="36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Social Networks</a:t>
            </a:r>
          </a:p>
          <a:p>
            <a:r>
              <a:rPr lang="en-US" sz="36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International Resources</a:t>
            </a:r>
          </a:p>
          <a:p>
            <a:endParaRPr lang="en-US" sz="3600" dirty="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  <a:p>
            <a:endParaRPr lang="en-US" sz="3600" dirty="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6C76AD4-007C-4A5A-A05D-3792A30D3C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1491" y="1053463"/>
            <a:ext cx="3589020" cy="179451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C9F0DF5-9373-4752-A45C-FE93965C72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0511" y="2108832"/>
            <a:ext cx="2615423" cy="1478282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0849D9F-2AEC-4B63-BDEC-B891BF9842D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854344"/>
            <a:ext cx="1353316" cy="135199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2424F7A-34CC-4CE6-95C6-F0ABA71ABCAF}"/>
              </a:ext>
            </a:extLst>
          </p:cNvPr>
          <p:cNvSpPr txBox="1"/>
          <p:nvPr/>
        </p:nvSpPr>
        <p:spPr>
          <a:xfrm>
            <a:off x="1996751" y="6662057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383926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C9DDA60-2F29-47F6-9283-7602F74A16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4255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5050287-9935-4B2B-8FF5-3BF6CFC9F66F}"/>
              </a:ext>
            </a:extLst>
          </p:cNvPr>
          <p:cNvSpPr txBox="1"/>
          <p:nvPr/>
        </p:nvSpPr>
        <p:spPr>
          <a:xfrm>
            <a:off x="874388" y="1562851"/>
            <a:ext cx="1021970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Methods: Parse(Title, Comments, Likes, Date, Sources(From another country Medias),Content </a:t>
            </a:r>
          </a:p>
          <a:p>
            <a:endParaRPr lang="en-US" sz="2800" dirty="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  <a:p>
            <a:r>
              <a:rPr lang="en-US" sz="28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Categorization of News, Show Relations(</a:t>
            </a:r>
            <a:r>
              <a:rPr lang="en-US" sz="2800" dirty="0" err="1">
                <a:solidFill>
                  <a:schemeClr val="bg1"/>
                </a:solidFill>
                <a:latin typeface="Bahnschrift SemiBold Condensed" panose="020B0502040204020203" pitchFamily="34" charset="0"/>
              </a:rPr>
              <a:t>cor</a:t>
            </a:r>
            <a:r>
              <a:rPr lang="en-US" sz="28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), Most popular topic, Most liked comments, Most Spread Titles, Cosine Function( Function of Similarity</a:t>
            </a:r>
            <a:r>
              <a:rPr lang="ru-RU" sz="28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 </a:t>
            </a:r>
            <a:r>
              <a:rPr lang="en-US" sz="28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Text) </a:t>
            </a:r>
          </a:p>
          <a:p>
            <a:endParaRPr lang="en-US" sz="2800" dirty="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  <a:p>
            <a:r>
              <a:rPr lang="en-US" sz="28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Main problem(Identify and classify Russian and Kazakh words)</a:t>
            </a:r>
          </a:p>
          <a:p>
            <a:endParaRPr lang="en-US" sz="2800" dirty="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358368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</TotalTime>
  <Words>166</Words>
  <Application>Microsoft Office PowerPoint</Application>
  <PresentationFormat>Широкоэкранный</PresentationFormat>
  <Paragraphs>20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10" baseType="lpstr">
      <vt:lpstr>Arial</vt:lpstr>
      <vt:lpstr>Bahnschrift SemiBold Condensed</vt:lpstr>
      <vt:lpstr>Calibri</vt:lpstr>
      <vt:lpstr>Calibri Light</vt:lpstr>
      <vt:lpstr>Wingdings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Adilet Karim</dc:creator>
  <cp:lastModifiedBy>Adilet Karim</cp:lastModifiedBy>
  <cp:revision>14</cp:revision>
  <dcterms:created xsi:type="dcterms:W3CDTF">2022-09-16T02:45:32Z</dcterms:created>
  <dcterms:modified xsi:type="dcterms:W3CDTF">2022-09-23T06:06:17Z</dcterms:modified>
</cp:coreProperties>
</file>