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DCCBE-2A7C-4AE3-A5F6-E7ADA19CF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3E848E-9744-4129-9C17-E4328DA8A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C24D68-7BAE-4E1C-8196-82252063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6B6D-737F-4B9F-8136-D809A0168CE6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5DDCCD-8E53-47E7-8C51-69808C8C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6A0958-FFE3-416A-A47A-080B4632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0BE1-D654-4CF9-8C55-2F7F059C3D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89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62F2A-3155-47FB-AE56-051C69B24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A61A12-C20E-4008-A5BA-174390B3D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8EE969-B739-4000-9B58-40C73479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6B6D-737F-4B9F-8136-D809A0168CE6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F0A953-C857-4905-8D70-77DFA0DD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D0E45A-C2CE-41E5-8EBC-3075D3C2F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0BE1-D654-4CF9-8C55-2F7F059C3D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3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15E69F2-34CB-4E3B-B775-FAB5021E5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2368B6-50D7-45A4-A1D7-F3288B869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B1BC03-6A89-47C2-AAB8-7A5CD476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6B6D-737F-4B9F-8136-D809A0168CE6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84742B-02B5-4EDE-98FB-12EE47426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2D21C2-F6C5-43EE-82AD-7BD97338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0BE1-D654-4CF9-8C55-2F7F059C3D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04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9475E-6195-4D81-A04F-B32E31B5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914D04-0562-4D20-BE44-7B2D34511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BC46D1-0D50-498A-AD14-B318582C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6B6D-737F-4B9F-8136-D809A0168CE6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58913A-2717-43F5-A99D-525D5245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D4CA1F-0409-41FF-84A8-26991D9F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0BE1-D654-4CF9-8C55-2F7F059C3D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91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450518-CC12-442B-A8EA-F85674CC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B8AB12-453E-4A4B-BE15-4E479E053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7765BD-2BEF-4435-9216-4F574786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6B6D-737F-4B9F-8136-D809A0168CE6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D58546-9A24-4DF0-B600-7600396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18B8C0-246A-41B1-9A9B-72C3F63F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0BE1-D654-4CF9-8C55-2F7F059C3D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1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EA600-572D-4F3E-9B2E-7F80E2EB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209AA7-B066-4631-A19E-6315DE020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772226-7D3D-4B16-B1A1-682A7CBE7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E55429-CB86-4A5E-980E-AEB360B8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6B6D-737F-4B9F-8136-D809A0168CE6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F3FBF1-C3A6-4F2D-8973-70116779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A9B4C9-1D3F-44D0-AED3-508D5490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0BE1-D654-4CF9-8C55-2F7F059C3D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50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F2FB2-9AB9-4EED-BB51-DE6475EF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87A0C9-BA2D-49C1-A267-3CBD79A47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FB46D3-DA64-481C-8ECF-171FF8FFA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4BA4866-1CC1-44E6-A946-113E6F8FE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4B4E4AF-0D82-4F81-81A5-7736C05BB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0885E5-1B4D-46AF-BF07-228D4754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6B6D-737F-4B9F-8136-D809A0168CE6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8D5A3ED-EA91-4C49-AEA2-2F51E672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B293598-3FF7-4A81-8C7C-6C0BB463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0BE1-D654-4CF9-8C55-2F7F059C3D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1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448301-DA1B-489B-954E-6827E697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68A1D68-7AC5-43B2-805E-D3AB4882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6B6D-737F-4B9F-8136-D809A0168CE6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E0E3A2-D7F1-4D9B-87EE-9CD04DE5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084E13-630C-4ED0-A5E2-6C5C542C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0BE1-D654-4CF9-8C55-2F7F059C3D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51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4656AFA-75F1-4F76-B096-638349CA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6B6D-737F-4B9F-8136-D809A0168CE6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5707F34-F912-4ED8-9387-BAE08B19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3A84DE-20CA-4B0A-8593-6F92A1FE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0BE1-D654-4CF9-8C55-2F7F059C3D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40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A88CE-91F8-4041-8638-80A3902C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FACD0A-1721-4B37-9FB7-A0F117326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718DBE-99CD-42B5-9459-23C397417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24405A-1149-431E-BEE7-6185147C2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6B6D-737F-4B9F-8136-D809A0168CE6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D3857C-E58A-4107-BA5A-10CC7E4A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56EED7-8883-4453-BD85-03CB4B81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0BE1-D654-4CF9-8C55-2F7F059C3D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25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5B2E6-7A87-4854-8791-DF9FA3443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08A7034-57FE-4F7B-B518-C69AED152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A88361-9737-490C-8A73-B72D1F8BD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5B0082-49CA-42F0-BA98-64A318B5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6B6D-737F-4B9F-8136-D809A0168CE6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661995-1EFF-436B-AEE0-22D7E473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03BD17-18C2-4E19-8563-6E9562B7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0BE1-D654-4CF9-8C55-2F7F059C3D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98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ECCF8-994B-465C-8095-ED1DFC937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A36FC9-311E-4129-ADB5-E5A72BAD0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A9BE37-0B77-4451-AB65-46F5AC242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26B6D-737F-4B9F-8136-D809A0168CE6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EDD36B-E571-4A04-8799-E39C139B4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ECE7F5-F777-4246-93EA-84DF4F9BC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C0BE1-D654-4CF9-8C55-2F7F059C3D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49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09B49F-5ED1-43C6-8D50-29FC34A47470}"/>
              </a:ext>
            </a:extLst>
          </p:cNvPr>
          <p:cNvSpPr txBox="1"/>
          <p:nvPr/>
        </p:nvSpPr>
        <p:spPr>
          <a:xfrm>
            <a:off x="2946918" y="1226823"/>
            <a:ext cx="62981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Bahnschrift Condensed" panose="020B0502040204020203" pitchFamily="34" charset="0"/>
              </a:rPr>
              <a:t>Analyze of anomaly traffic in services </a:t>
            </a:r>
            <a:r>
              <a:rPr lang="en-US" sz="6600" b="1" dirty="0" err="1">
                <a:latin typeface="Bahnschrift Condensed" panose="020B0502040204020203" pitchFamily="34" charset="0"/>
              </a:rPr>
              <a:t>KazakhTelecom</a:t>
            </a:r>
            <a:endParaRPr lang="ru-RU" sz="6600" b="1" dirty="0">
              <a:latin typeface="Bahnschrift Condense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B0990-6722-402F-B3F2-A03263CDC411}"/>
              </a:ext>
            </a:extLst>
          </p:cNvPr>
          <p:cNvSpPr txBox="1"/>
          <p:nvPr/>
        </p:nvSpPr>
        <p:spPr>
          <a:xfrm>
            <a:off x="9470572" y="5225142"/>
            <a:ext cx="51131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Bahnschrift Condensed" panose="020B0502040204020203" pitchFamily="34" charset="0"/>
              </a:rPr>
              <a:t>Ospanov</a:t>
            </a:r>
            <a:r>
              <a:rPr lang="en-US" sz="4000" dirty="0">
                <a:latin typeface="Bahnschrift Condensed" panose="020B0502040204020203" pitchFamily="34" charset="0"/>
              </a:rPr>
              <a:t> </a:t>
            </a:r>
            <a:r>
              <a:rPr lang="en-US" sz="4000" dirty="0" err="1">
                <a:latin typeface="Bahnschrift Condensed" panose="020B0502040204020203" pitchFamily="34" charset="0"/>
              </a:rPr>
              <a:t>Dulat</a:t>
            </a:r>
            <a:endParaRPr lang="en-US" sz="4000" dirty="0">
              <a:latin typeface="Bahnschrift Condensed" panose="020B0502040204020203" pitchFamily="34" charset="0"/>
            </a:endParaRPr>
          </a:p>
          <a:p>
            <a:r>
              <a:rPr lang="en-US" sz="4000" dirty="0">
                <a:latin typeface="Bahnschrift Condensed" panose="020B0502040204020203" pitchFamily="34" charset="0"/>
              </a:rPr>
              <a:t>Karim Adilet</a:t>
            </a:r>
            <a:endParaRPr lang="ru-RU" sz="40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70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EFFE9D4-EEA3-4E5F-B986-96E83825A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2D3E96-6EF7-40BE-9B5C-B17B5B908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4603" y="6251695"/>
            <a:ext cx="1901373" cy="60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6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8123FC5-7CB5-43B3-96A6-4392F40F9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04" y="445561"/>
            <a:ext cx="6963747" cy="5220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864347-6007-4ED6-A784-1AE52FB86CDF}"/>
              </a:ext>
            </a:extLst>
          </p:cNvPr>
          <p:cNvSpPr txBox="1"/>
          <p:nvPr/>
        </p:nvSpPr>
        <p:spPr>
          <a:xfrm>
            <a:off x="7959012" y="270588"/>
            <a:ext cx="345232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Bahnschrift Condensed" panose="020B0502040204020203" pitchFamily="34" charset="0"/>
              </a:rPr>
              <a:t/>
            </a:r>
            <a:br>
              <a:rPr lang="en-US" sz="4400" dirty="0">
                <a:latin typeface="Bahnschrift Condensed" panose="020B0502040204020203" pitchFamily="34" charset="0"/>
              </a:rPr>
            </a:br>
            <a:r>
              <a:rPr lang="en-US" sz="4400" dirty="0">
                <a:latin typeface="Bahnschrift Condensed" panose="020B0502040204020203" pitchFamily="34" charset="0"/>
              </a:rPr>
              <a:t>The main graph that represents important traffic information on the map of Kazakhstan</a:t>
            </a:r>
            <a:endParaRPr lang="ru-RU" sz="4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78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1F4E551-2D33-40A9-AC77-D2FF9A140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169"/>
            <a:ext cx="12192000" cy="429431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4D9EBED-4752-4DBD-9927-E81116152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539" y="4655976"/>
            <a:ext cx="3107094" cy="145168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Bahnschrift Condensed" panose="020B0502040204020203" pitchFamily="34" charset="0"/>
              </a:rPr>
              <a:t>By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Bahnschrift Condensed" panose="020B0502040204020203" pitchFamily="34" charset="0"/>
              </a:rPr>
              <a:t>pressing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Bahnschrift Condensed" panose="020B0502040204020203" pitchFamily="34" charset="0"/>
              </a:rPr>
              <a:t>the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Bahnschrift Condensed" panose="020B0502040204020203" pitchFamily="34" charset="0"/>
              </a:rPr>
              <a:t>buttons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Bahnschrift Condensed" panose="020B0502040204020203" pitchFamily="34" charset="0"/>
              </a:rPr>
              <a:t>we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Bahnschrift Condensed" panose="020B0502040204020203" pitchFamily="34" charset="0"/>
              </a:rPr>
              <a:t>view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Bahnschrift Condensed" panose="020B0502040204020203" pitchFamily="34" charset="0"/>
              </a:rPr>
              <a:t>basic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Bahnschrift Condensed" panose="020B0502040204020203" pitchFamily="34" charset="0"/>
              </a:rPr>
              <a:t>traffic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Bahnschrift Condensed" panose="020B0502040204020203" pitchFamily="34" charset="0"/>
              </a:rPr>
              <a:t>information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 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0CBD5F6B-D669-44F6-B31C-24218FCD08A6}"/>
              </a:ext>
            </a:extLst>
          </p:cNvPr>
          <p:cNvCxnSpPr>
            <a:cxnSpLocks/>
          </p:cNvCxnSpPr>
          <p:nvPr/>
        </p:nvCxnSpPr>
        <p:spPr>
          <a:xfrm>
            <a:off x="9610530" y="4203441"/>
            <a:ext cx="0" cy="90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236157-2367-4716-AFF2-1B84A586713B}"/>
              </a:ext>
            </a:extLst>
          </p:cNvPr>
          <p:cNvSpPr txBox="1"/>
          <p:nvPr/>
        </p:nvSpPr>
        <p:spPr>
          <a:xfrm>
            <a:off x="8378891" y="5283484"/>
            <a:ext cx="2976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Condensed" panose="020B0502040204020203" pitchFamily="34" charset="0"/>
              </a:rPr>
              <a:t>Prediction model: Linear Regression</a:t>
            </a:r>
            <a:endParaRPr lang="ru-RU" sz="28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55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60085A2-B739-4C57-95A1-0D8D0D88E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35" y="601305"/>
            <a:ext cx="10250330" cy="1867161"/>
          </a:xfrm>
          <a:prstGeom prst="rect">
            <a:avLst/>
          </a:prstGeom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6918D978-00A5-4BC1-A796-5127FB54F6F8}"/>
              </a:ext>
            </a:extLst>
          </p:cNvPr>
          <p:cNvCxnSpPr/>
          <p:nvPr/>
        </p:nvCxnSpPr>
        <p:spPr>
          <a:xfrm>
            <a:off x="4730620" y="2248678"/>
            <a:ext cx="625151" cy="97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54007B3-3956-4C9B-B9A6-E37776C2E143}"/>
              </a:ext>
            </a:extLst>
          </p:cNvPr>
          <p:cNvCxnSpPr/>
          <p:nvPr/>
        </p:nvCxnSpPr>
        <p:spPr>
          <a:xfrm flipH="1">
            <a:off x="5682343" y="2248678"/>
            <a:ext cx="643812" cy="97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5FFA052-95AC-40EF-A7E8-21C3B20F2D50}"/>
              </a:ext>
            </a:extLst>
          </p:cNvPr>
          <p:cNvSpPr txBox="1"/>
          <p:nvPr/>
        </p:nvSpPr>
        <p:spPr>
          <a:xfrm>
            <a:off x="3228391" y="3219061"/>
            <a:ext cx="5290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ahnschrift Condensed" panose="020B0502040204020203" pitchFamily="34" charset="0"/>
              </a:rPr>
              <a:t>Information About higher traffic Region</a:t>
            </a:r>
            <a:endParaRPr lang="ru-RU" sz="2800" b="1" dirty="0">
              <a:latin typeface="Bahnschrift Condensed" panose="020B0502040204020203" pitchFamily="34" charset="0"/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4628C549-147B-41BE-9AB4-3CB48ED96A7F}"/>
              </a:ext>
            </a:extLst>
          </p:cNvPr>
          <p:cNvCxnSpPr/>
          <p:nvPr/>
        </p:nvCxnSpPr>
        <p:spPr>
          <a:xfrm>
            <a:off x="9573208" y="2099388"/>
            <a:ext cx="0" cy="2006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1268141A-8CB2-4A77-A39F-C76354451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2387" y="4105469"/>
            <a:ext cx="4082176" cy="83613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Bahnschrift Condensed" panose="020B0502040204020203" pitchFamily="34" charset="0"/>
              </a:rPr>
              <a:t>Events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kumimoji="0" lang="ru-RU" altLang="ru-RU" sz="28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Bahnschrift Condensed" panose="020B0502040204020203" pitchFamily="34" charset="0"/>
              </a:rPr>
              <a:t>that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kumimoji="0" lang="ru-RU" altLang="ru-RU" sz="28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Bahnschrift Condensed" panose="020B0502040204020203" pitchFamily="34" charset="0"/>
              </a:rPr>
              <a:t>happened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kumimoji="0" lang="ru-RU" altLang="ru-RU" sz="28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Bahnschrift Condensed" panose="020B0502040204020203" pitchFamily="34" charset="0"/>
              </a:rPr>
              <a:t>during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Bahnschrift Condensed" panose="020B0502040204020203" pitchFamily="34" charset="0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b="1" dirty="0">
                <a:solidFill>
                  <a:srgbClr val="202124"/>
                </a:solidFill>
                <a:latin typeface="Bahnschrift Condensed" panose="020B0502040204020203" pitchFamily="34" charset="0"/>
              </a:rPr>
              <a:t>2019 </a:t>
            </a:r>
            <a:r>
              <a:rPr lang="en-US" altLang="ru-RU" sz="2800" b="1" dirty="0">
                <a:solidFill>
                  <a:srgbClr val="202124"/>
                </a:solidFill>
                <a:latin typeface="Bahnschrift Condensed" panose="020B0502040204020203" pitchFamily="34" charset="0"/>
              </a:rPr>
              <a:t>May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 </a:t>
            </a:r>
            <a:endParaRPr kumimoji="0" lang="ru-RU" altLang="ru-RU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035D1C46-1F65-4AD0-886A-B3AED540C792}"/>
              </a:ext>
            </a:extLst>
          </p:cNvPr>
          <p:cNvCxnSpPr>
            <a:cxnSpLocks/>
          </p:cNvCxnSpPr>
          <p:nvPr/>
        </p:nvCxnSpPr>
        <p:spPr>
          <a:xfrm>
            <a:off x="1869233" y="2248678"/>
            <a:ext cx="0" cy="130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">
            <a:extLst>
              <a:ext uri="{FF2B5EF4-FFF2-40B4-BE49-F238E27FC236}">
                <a16:creationId xmlns:a16="http://schemas.microsoft.com/office/drawing/2014/main" id="{B4D8D6FB-9CAB-43A8-9E4A-3C6CF5013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806" y="3710592"/>
            <a:ext cx="1802396" cy="40524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Bahnschrift Condensed" panose="020B0502040204020203" pitchFamily="34" charset="0"/>
              </a:rPr>
              <a:t>Top Regions</a:t>
            </a:r>
            <a:endParaRPr kumimoji="0" lang="ru-RU" altLang="ru-RU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51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565598C-477C-4FFE-95CC-30990085F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1" y="704269"/>
            <a:ext cx="3051110" cy="23246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F8A65A-0D8C-416D-AA2E-ED046B255E4A}"/>
              </a:ext>
            </a:extLst>
          </p:cNvPr>
          <p:cNvSpPr txBox="1"/>
          <p:nvPr/>
        </p:nvSpPr>
        <p:spPr>
          <a:xfrm>
            <a:off x="5234473" y="419878"/>
            <a:ext cx="3153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ahnschrift Condensed" panose="020B0502040204020203" pitchFamily="34" charset="0"/>
              </a:rPr>
              <a:t>Our Hypothesis:</a:t>
            </a:r>
            <a:endParaRPr lang="ru-RU" sz="4000" b="1" dirty="0">
              <a:latin typeface="Bahnschrift 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B8C2DA-B94E-4DD2-80ED-4A96D2C4A0EF}"/>
              </a:ext>
            </a:extLst>
          </p:cNvPr>
          <p:cNvSpPr txBox="1"/>
          <p:nvPr/>
        </p:nvSpPr>
        <p:spPr>
          <a:xfrm>
            <a:off x="4180114" y="1296956"/>
            <a:ext cx="594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Bahnschrift Condensed" panose="020B0502040204020203" pitchFamily="34" charset="0"/>
              </a:rPr>
              <a:t>The number of </a:t>
            </a:r>
            <a:r>
              <a:rPr lang="en-US" sz="2800" dirty="0" err="1">
                <a:latin typeface="Bahnschrift Condensed" panose="020B0502040204020203" pitchFamily="34" charset="0"/>
              </a:rPr>
              <a:t>abonents</a:t>
            </a:r>
            <a:r>
              <a:rPr lang="en-US" sz="2800" dirty="0">
                <a:latin typeface="Bahnschrift Condensed" panose="020B0502040204020203" pitchFamily="34" charset="0"/>
              </a:rPr>
              <a:t> who have a high traffic depends on the regions</a:t>
            </a:r>
            <a:endParaRPr lang="ru-RU" sz="2800" dirty="0">
              <a:latin typeface="Bahnschrift Condensed" panose="020B050204020402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4869E43-3E0D-4E31-B608-EA98F13E9C85}"/>
              </a:ext>
            </a:extLst>
          </p:cNvPr>
          <p:cNvSpPr/>
          <p:nvPr/>
        </p:nvSpPr>
        <p:spPr>
          <a:xfrm>
            <a:off x="4180114" y="242025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202124"/>
                </a:solidFill>
                <a:effectLst/>
                <a:latin typeface="Bahnschrift Condensed" panose="020B0502040204020203" pitchFamily="34" charset="0"/>
              </a:rPr>
              <a:t>Events</a:t>
            </a:r>
            <a:r>
              <a:rPr lang="ru-RU" sz="2800" b="0" i="0" dirty="0">
                <a:solidFill>
                  <a:srgbClr val="202124"/>
                </a:solidFill>
                <a:effectLst/>
                <a:latin typeface="Bahnschrift Condensed" panose="020B0502040204020203" pitchFamily="34" charset="0"/>
              </a:rPr>
              <a:t>(Карант</a:t>
            </a:r>
            <a:r>
              <a:rPr lang="ru-RU" sz="2800" dirty="0">
                <a:solidFill>
                  <a:srgbClr val="202124"/>
                </a:solidFill>
                <a:latin typeface="Bahnschrift Condensed" panose="020B0502040204020203" pitchFamily="34" charset="0"/>
              </a:rPr>
              <a:t>ин, Акции)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Bahnschrift Condensed" panose="020B0502040204020203" pitchFamily="34" charset="0"/>
              </a:rPr>
              <a:t> strongly influence the increase in traffic</a:t>
            </a:r>
            <a:endParaRPr lang="ru-RU" sz="2800" dirty="0">
              <a:latin typeface="Bahnschrift Condense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670C9-2B05-44EA-8F41-C2FAC4801B38}"/>
              </a:ext>
            </a:extLst>
          </p:cNvPr>
          <p:cNvSpPr txBox="1"/>
          <p:nvPr/>
        </p:nvSpPr>
        <p:spPr>
          <a:xfrm>
            <a:off x="4167673" y="3543554"/>
            <a:ext cx="4413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Bahnschrift Condensed" panose="020B0502040204020203" pitchFamily="34" charset="0"/>
              </a:rPr>
              <a:t>If the traffic is high, it’s fraud</a:t>
            </a:r>
            <a:r>
              <a:rPr lang="kk-KZ" sz="2800" dirty="0">
                <a:latin typeface="Bahnschrift Condensed" panose="020B0502040204020203" pitchFamily="34" charset="0"/>
              </a:rPr>
              <a:t>?</a:t>
            </a:r>
            <a:endParaRPr lang="ru-RU" sz="28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767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DC7E81-6D18-4924-8A4F-ABA3879CE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23" y="2985798"/>
            <a:ext cx="7582774" cy="375042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2ED3E3-EA51-4FFA-B982-AC0840776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057952" cy="243874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9EB7268-34A8-4BAF-B587-626DFF877847}"/>
              </a:ext>
            </a:extLst>
          </p:cNvPr>
          <p:cNvSpPr/>
          <p:nvPr/>
        </p:nvSpPr>
        <p:spPr>
          <a:xfrm>
            <a:off x="2472613" y="2864499"/>
            <a:ext cx="6858000" cy="6718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Clustering by features </a:t>
            </a:r>
            <a:r>
              <a:rPr lang="en-US" b="1" dirty="0" err="1"/>
              <a:t>debit,region</a:t>
            </a:r>
            <a:r>
              <a:rPr lang="en-US" b="1" dirty="0"/>
              <a:t>, event -&gt; Will be Traffic or Not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2669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859D61-39ED-4403-9570-1D7960675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65" y="422719"/>
            <a:ext cx="3267531" cy="24482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EE72F5-5354-497B-9099-D07D7F8C400B}"/>
              </a:ext>
            </a:extLst>
          </p:cNvPr>
          <p:cNvSpPr txBox="1"/>
          <p:nvPr/>
        </p:nvSpPr>
        <p:spPr>
          <a:xfrm>
            <a:off x="5691673" y="970384"/>
            <a:ext cx="3937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Bahnschrift Condensed" panose="020B0502040204020203" pitchFamily="34" charset="0"/>
              </a:rPr>
              <a:t>Fraud or not?</a:t>
            </a:r>
            <a:endParaRPr lang="ru-RU" sz="4800" b="1" dirty="0">
              <a:latin typeface="Bahnschrift Condensed" panose="020B050204020402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DE4D0A-E257-438A-92D6-6E9DAD603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795" y="2114397"/>
            <a:ext cx="5529696" cy="453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0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685" y="201791"/>
            <a:ext cx="3236255" cy="279920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49" y="549595"/>
            <a:ext cx="6706536" cy="575390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685" y="2973287"/>
            <a:ext cx="3066006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660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91</Words>
  <Application>Microsoft Office PowerPoint</Application>
  <PresentationFormat>Широкоэкранный</PresentationFormat>
  <Paragraphs>16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Bahnschrift Condensed</vt:lpstr>
      <vt:lpstr>Calibri</vt:lpstr>
      <vt:lpstr>Calibri Light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Adilet Karim</dc:creator>
  <cp:lastModifiedBy>Дулат Оспанов</cp:lastModifiedBy>
  <cp:revision>4</cp:revision>
  <dcterms:created xsi:type="dcterms:W3CDTF">2022-10-28T13:36:48Z</dcterms:created>
  <dcterms:modified xsi:type="dcterms:W3CDTF">2022-11-11T17:59:23Z</dcterms:modified>
</cp:coreProperties>
</file>