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60" r:id="rId3"/>
  </p:sldMasterIdLst>
  <p:notesMasterIdLst>
    <p:notesMasterId r:id="rId24"/>
  </p:notesMasterIdLst>
  <p:sldIdLst>
    <p:sldId id="275" r:id="rId4"/>
    <p:sldId id="286" r:id="rId5"/>
    <p:sldId id="291" r:id="rId6"/>
    <p:sldId id="277" r:id="rId7"/>
    <p:sldId id="278" r:id="rId8"/>
    <p:sldId id="279" r:id="rId9"/>
    <p:sldId id="280" r:id="rId10"/>
    <p:sldId id="281" r:id="rId11"/>
    <p:sldId id="282" r:id="rId12"/>
    <p:sldId id="273" r:id="rId13"/>
    <p:sldId id="276" r:id="rId14"/>
    <p:sldId id="287" r:id="rId15"/>
    <p:sldId id="292" r:id="rId16"/>
    <p:sldId id="259" r:id="rId17"/>
    <p:sldId id="260" r:id="rId18"/>
    <p:sldId id="261" r:id="rId19"/>
    <p:sldId id="269" r:id="rId20"/>
    <p:sldId id="268" r:id="rId21"/>
    <p:sldId id="285" r:id="rId22"/>
    <p:sldId id="29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75" autoAdjust="0"/>
    <p:restoredTop sz="94660"/>
  </p:normalViewPr>
  <p:slideViewPr>
    <p:cSldViewPr snapToGrid="0">
      <p:cViewPr varScale="1">
        <p:scale>
          <a:sx n="64" d="100"/>
          <a:sy n="64" d="100"/>
        </p:scale>
        <p:origin x="81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BC05D8-407E-42B7-B301-0E6585F9A515}" type="datetimeFigureOut">
              <a:rPr lang="en-US" smtClean="0"/>
              <a:t>11/11/2017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247652-4D4A-43B0-81C0-72251AE48E02}" type="slidenum">
              <a:rPr lang="en-US" smtClean="0"/>
              <a:t>‹#›</a:t>
            </a:fld>
            <a:endParaRPr lang="en-US" dirty="0"/>
          </a:p>
        </p:txBody>
      </p:sp>
    </p:spTree>
    <p:extLst>
      <p:ext uri="{BB962C8B-B14F-4D97-AF65-F5344CB8AC3E}">
        <p14:creationId xmlns:p14="http://schemas.microsoft.com/office/powerpoint/2010/main" val="222889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898373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666357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198243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025204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458372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356382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767652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617118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669376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116661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ABEB038-B8AC-48AA-9E6B-3CF27B10E2FD}" type="datetimeFigureOut">
              <a:rPr lang="en-US" smtClean="0"/>
              <a:t>11/11/2017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398384-FE9C-4DD7-8AD8-F6603A5CF9C6}" type="slidenum">
              <a:rPr lang="en-US" smtClean="0"/>
              <a:t>‹#›</a:t>
            </a:fld>
            <a:endParaRPr lang="en-US" dirty="0"/>
          </a:p>
        </p:txBody>
      </p:sp>
    </p:spTree>
    <p:extLst>
      <p:ext uri="{BB962C8B-B14F-4D97-AF65-F5344CB8AC3E}">
        <p14:creationId xmlns:p14="http://schemas.microsoft.com/office/powerpoint/2010/main" val="892544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BEB038-B8AC-48AA-9E6B-3CF27B10E2FD}" type="datetimeFigureOut">
              <a:rPr lang="en-US" smtClean="0"/>
              <a:t>11/11/2017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398384-FE9C-4DD7-8AD8-F6603A5CF9C6}" type="slidenum">
              <a:rPr lang="en-US" smtClean="0"/>
              <a:t>‹#›</a:t>
            </a:fld>
            <a:endParaRPr lang="en-US" dirty="0"/>
          </a:p>
        </p:txBody>
      </p:sp>
    </p:spTree>
    <p:extLst>
      <p:ext uri="{BB962C8B-B14F-4D97-AF65-F5344CB8AC3E}">
        <p14:creationId xmlns:p14="http://schemas.microsoft.com/office/powerpoint/2010/main" val="879263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BEB038-B8AC-48AA-9E6B-3CF27B10E2FD}" type="datetimeFigureOut">
              <a:rPr lang="en-US" smtClean="0"/>
              <a:t>11/11/2017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398384-FE9C-4DD7-8AD8-F6603A5CF9C6}" type="slidenum">
              <a:rPr lang="en-US" smtClean="0"/>
              <a:t>‹#›</a:t>
            </a:fld>
            <a:endParaRPr lang="en-US" dirty="0"/>
          </a:p>
        </p:txBody>
      </p:sp>
    </p:spTree>
    <p:extLst>
      <p:ext uri="{BB962C8B-B14F-4D97-AF65-F5344CB8AC3E}">
        <p14:creationId xmlns:p14="http://schemas.microsoft.com/office/powerpoint/2010/main" val="1165992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a:off x="0" y="6727600"/>
            <a:ext cx="12192000" cy="130400"/>
          </a:xfrm>
          <a:prstGeom prst="rect">
            <a:avLst/>
          </a:prstGeom>
          <a:solidFill>
            <a:schemeClr val="lt2"/>
          </a:solidFill>
          <a:ln>
            <a:noFill/>
          </a:ln>
        </p:spPr>
        <p:txBody>
          <a:bodyPr wrap="square" lIns="121900" tIns="121900" rIns="121900" bIns="121900" anchor="ctr" anchorCtr="0">
            <a:noAutofit/>
          </a:bodyPr>
          <a:lstStyle/>
          <a:p>
            <a:pPr lvl="0">
              <a:spcBef>
                <a:spcPts val="0"/>
              </a:spcBef>
              <a:buNone/>
            </a:pPr>
            <a:endParaRPr sz="2400" dirty="0"/>
          </a:p>
        </p:txBody>
      </p:sp>
      <p:sp>
        <p:nvSpPr>
          <p:cNvPr id="20" name="Shape 20"/>
          <p:cNvSpPr txBox="1">
            <a:spLocks noGrp="1"/>
          </p:cNvSpPr>
          <p:nvPr>
            <p:ph type="title"/>
          </p:nvPr>
        </p:nvSpPr>
        <p:spPr>
          <a:xfrm>
            <a:off x="415600" y="593367"/>
            <a:ext cx="11360800" cy="763600"/>
          </a:xfrm>
          <a:prstGeom prst="rect">
            <a:avLst/>
          </a:prstGeom>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1" name="Shape 21"/>
          <p:cNvSpPr txBox="1">
            <a:spLocks noGrp="1"/>
          </p:cNvSpPr>
          <p:nvPr>
            <p:ph type="body" idx="1"/>
          </p:nvPr>
        </p:nvSpPr>
        <p:spPr>
          <a:xfrm>
            <a:off x="415600" y="1536633"/>
            <a:ext cx="11360800" cy="4555200"/>
          </a:xfrm>
          <a:prstGeom prst="rect">
            <a:avLst/>
          </a:prstGeom>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 name="Shape 22"/>
          <p:cNvSpPr txBox="1">
            <a:spLocks noGrp="1"/>
          </p:cNvSpPr>
          <p:nvPr>
            <p:ph type="sldNum" idx="12"/>
          </p:nvPr>
        </p:nvSpPr>
        <p:spPr>
          <a:xfrm>
            <a:off x="11296611" y="6217623"/>
            <a:ext cx="731600" cy="524800"/>
          </a:xfrm>
          <a:prstGeom prst="rect">
            <a:avLst/>
          </a:prstGeom>
        </p:spPr>
        <p:txBody>
          <a:bodyPr wrap="square"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1642214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a:prstGeom prst="rect">
            <a:avLst/>
          </a:prstGeo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74595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53635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a:prstGeom prst="rect">
            <a:avLst/>
          </a:prstGeo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03535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15869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275243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714121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37669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BEB038-B8AC-48AA-9E6B-3CF27B10E2FD}" type="datetimeFigureOut">
              <a:rPr lang="en-US" smtClean="0"/>
              <a:t>11/11/2017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398384-FE9C-4DD7-8AD8-F6603A5CF9C6}" type="slidenum">
              <a:rPr lang="en-US" smtClean="0"/>
              <a:t>‹#›</a:t>
            </a:fld>
            <a:endParaRPr lang="en-US" dirty="0"/>
          </a:p>
        </p:txBody>
      </p:sp>
    </p:spTree>
    <p:extLst>
      <p:ext uri="{BB962C8B-B14F-4D97-AF65-F5344CB8AC3E}">
        <p14:creationId xmlns:p14="http://schemas.microsoft.com/office/powerpoint/2010/main" val="40152069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p>
            <a:fld id="{C764DE79-268F-4C1A-8933-263129D2AF90}" type="datetimeFigureOut">
              <a:rPr lang="en-US" smtClean="0"/>
              <a:t>11/11/2017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847385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564294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Kapitelblatt mit Aufzählungen">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8611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67261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a:prstGeom prst="rect">
            <a:avLst/>
          </a:prstGeo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10095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765146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a:prstGeom prst="rect">
            <a:avLst/>
          </a:prstGeo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092901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505340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983820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08233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BEB038-B8AC-48AA-9E6B-3CF27B10E2FD}" type="datetimeFigureOut">
              <a:rPr lang="en-US" smtClean="0"/>
              <a:t>11/11/2017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398384-FE9C-4DD7-8AD8-F6603A5CF9C6}" type="slidenum">
              <a:rPr lang="en-US" smtClean="0"/>
              <a:t>‹#›</a:t>
            </a:fld>
            <a:endParaRPr lang="en-US" dirty="0"/>
          </a:p>
        </p:txBody>
      </p:sp>
    </p:spTree>
    <p:extLst>
      <p:ext uri="{BB962C8B-B14F-4D97-AF65-F5344CB8AC3E}">
        <p14:creationId xmlns:p14="http://schemas.microsoft.com/office/powerpoint/2010/main" val="16727490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749675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p>
            <a:fld id="{C764DE79-268F-4C1A-8933-263129D2AF90}" type="datetimeFigureOut">
              <a:rPr lang="en-US" smtClean="0"/>
              <a:t>11/11/2017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701150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965001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Kapitelblatt mit Aufzählungen">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95791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1491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BEB038-B8AC-48AA-9E6B-3CF27B10E2FD}" type="datetimeFigureOut">
              <a:rPr lang="en-US" smtClean="0"/>
              <a:t>11/11/2017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398384-FE9C-4DD7-8AD8-F6603A5CF9C6}" type="slidenum">
              <a:rPr lang="en-US" smtClean="0"/>
              <a:t>‹#›</a:t>
            </a:fld>
            <a:endParaRPr lang="en-US" dirty="0"/>
          </a:p>
        </p:txBody>
      </p:sp>
    </p:spTree>
    <p:extLst>
      <p:ext uri="{BB962C8B-B14F-4D97-AF65-F5344CB8AC3E}">
        <p14:creationId xmlns:p14="http://schemas.microsoft.com/office/powerpoint/2010/main" val="964598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ABEB038-B8AC-48AA-9E6B-3CF27B10E2FD}" type="datetimeFigureOut">
              <a:rPr lang="en-US" smtClean="0"/>
              <a:t>11/11/2017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398384-FE9C-4DD7-8AD8-F6603A5CF9C6}" type="slidenum">
              <a:rPr lang="en-US" smtClean="0"/>
              <a:t>‹#›</a:t>
            </a:fld>
            <a:endParaRPr lang="en-US" dirty="0"/>
          </a:p>
        </p:txBody>
      </p:sp>
    </p:spTree>
    <p:extLst>
      <p:ext uri="{BB962C8B-B14F-4D97-AF65-F5344CB8AC3E}">
        <p14:creationId xmlns:p14="http://schemas.microsoft.com/office/powerpoint/2010/main" val="1806580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ABEB038-B8AC-48AA-9E6B-3CF27B10E2FD}" type="datetimeFigureOut">
              <a:rPr lang="en-US" smtClean="0"/>
              <a:t>11/11/2017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398384-FE9C-4DD7-8AD8-F6603A5CF9C6}" type="slidenum">
              <a:rPr lang="en-US" smtClean="0"/>
              <a:t>‹#›</a:t>
            </a:fld>
            <a:endParaRPr lang="en-US" dirty="0"/>
          </a:p>
        </p:txBody>
      </p:sp>
    </p:spTree>
    <p:extLst>
      <p:ext uri="{BB962C8B-B14F-4D97-AF65-F5344CB8AC3E}">
        <p14:creationId xmlns:p14="http://schemas.microsoft.com/office/powerpoint/2010/main" val="2207768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BEB038-B8AC-48AA-9E6B-3CF27B10E2FD}" type="datetimeFigureOut">
              <a:rPr lang="en-US" smtClean="0"/>
              <a:t>11/11/2017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398384-FE9C-4DD7-8AD8-F6603A5CF9C6}" type="slidenum">
              <a:rPr lang="en-US" smtClean="0"/>
              <a:t>‹#›</a:t>
            </a:fld>
            <a:endParaRPr lang="en-US" dirty="0"/>
          </a:p>
        </p:txBody>
      </p:sp>
    </p:spTree>
    <p:extLst>
      <p:ext uri="{BB962C8B-B14F-4D97-AF65-F5344CB8AC3E}">
        <p14:creationId xmlns:p14="http://schemas.microsoft.com/office/powerpoint/2010/main" val="479707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BEB038-B8AC-48AA-9E6B-3CF27B10E2FD}" type="datetimeFigureOut">
              <a:rPr lang="en-US" smtClean="0"/>
              <a:t>11/11/2017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398384-FE9C-4DD7-8AD8-F6603A5CF9C6}" type="slidenum">
              <a:rPr lang="en-US" smtClean="0"/>
              <a:t>‹#›</a:t>
            </a:fld>
            <a:endParaRPr lang="en-US" dirty="0"/>
          </a:p>
        </p:txBody>
      </p:sp>
    </p:spTree>
    <p:extLst>
      <p:ext uri="{BB962C8B-B14F-4D97-AF65-F5344CB8AC3E}">
        <p14:creationId xmlns:p14="http://schemas.microsoft.com/office/powerpoint/2010/main" val="1662228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BEB038-B8AC-48AA-9E6B-3CF27B10E2FD}" type="datetimeFigureOut">
              <a:rPr lang="en-US" smtClean="0"/>
              <a:t>11/11/2017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398384-FE9C-4DD7-8AD8-F6603A5CF9C6}" type="slidenum">
              <a:rPr lang="en-US" smtClean="0"/>
              <a:t>‹#›</a:t>
            </a:fld>
            <a:endParaRPr lang="en-US" dirty="0"/>
          </a:p>
        </p:txBody>
      </p:sp>
    </p:spTree>
    <p:extLst>
      <p:ext uri="{BB962C8B-B14F-4D97-AF65-F5344CB8AC3E}">
        <p14:creationId xmlns:p14="http://schemas.microsoft.com/office/powerpoint/2010/main" val="3416575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BEB038-B8AC-48AA-9E6B-3CF27B10E2FD}" type="datetimeFigureOut">
              <a:rPr lang="en-US" smtClean="0"/>
              <a:t>11/11/2017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398384-FE9C-4DD7-8AD8-F6603A5CF9C6}" type="slidenum">
              <a:rPr lang="en-US" smtClean="0"/>
              <a:t>‹#›</a:t>
            </a:fld>
            <a:endParaRPr lang="en-US" dirty="0"/>
          </a:p>
        </p:txBody>
      </p:sp>
    </p:spTree>
    <p:extLst>
      <p:ext uri="{BB962C8B-B14F-4D97-AF65-F5344CB8AC3E}">
        <p14:creationId xmlns:p14="http://schemas.microsoft.com/office/powerpoint/2010/main" val="2297324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8" name="Gruppierung 1">
            <a:extLst>
              <a:ext uri="{FF2B5EF4-FFF2-40B4-BE49-F238E27FC236}">
                <a16:creationId xmlns:a16="http://schemas.microsoft.com/office/drawing/2014/main" id="{F90D309A-D0D1-4696-A2BC-8FBA1E208D39}"/>
              </a:ext>
            </a:extLst>
          </p:cNvPr>
          <p:cNvGrpSpPr>
            <a:grpSpLocks noChangeAspect="1"/>
          </p:cNvGrpSpPr>
          <p:nvPr userDrawn="1"/>
        </p:nvGrpSpPr>
        <p:grpSpPr>
          <a:xfrm>
            <a:off x="0" y="0"/>
            <a:ext cx="12192000" cy="6858000"/>
            <a:chOff x="-2" y="0"/>
            <a:chExt cx="9149781" cy="6858000"/>
          </a:xfrm>
          <a:effectLst>
            <a:outerShdw dir="5400000" sx="1000" sy="1000" algn="ctr" rotWithShape="0">
              <a:srgbClr val="000000"/>
            </a:outerShdw>
          </a:effectLst>
        </p:grpSpPr>
        <p:cxnSp>
          <p:nvCxnSpPr>
            <p:cNvPr id="9" name="Gerade Verbindung 24">
              <a:extLst>
                <a:ext uri="{FF2B5EF4-FFF2-40B4-BE49-F238E27FC236}">
                  <a16:creationId xmlns:a16="http://schemas.microsoft.com/office/drawing/2014/main" id="{2B32699C-55C3-4B50-90B5-3820F7F20C6B}"/>
                </a:ext>
              </a:extLst>
            </p:cNvPr>
            <p:cNvCxnSpPr/>
            <p:nvPr/>
          </p:nvCxnSpPr>
          <p:spPr bwMode="auto">
            <a:xfrm>
              <a:off x="363650" y="0"/>
              <a:ext cx="0" cy="6858000"/>
            </a:xfrm>
            <a:prstGeom prst="line">
              <a:avLst/>
            </a:prstGeom>
            <a:solidFill>
              <a:schemeClr val="accent1"/>
            </a:solidFill>
            <a:ln w="9525" cap="flat" cmpd="sng" algn="ctr">
              <a:solidFill>
                <a:schemeClr val="tx1">
                  <a:alpha val="0"/>
                </a:schemeClr>
              </a:solidFill>
              <a:prstDash val="lgDash"/>
              <a:round/>
              <a:headEnd type="none" w="med" len="med"/>
              <a:tailEnd type="none" w="med" len="med"/>
            </a:ln>
            <a:effectLst/>
          </p:spPr>
        </p:cxnSp>
        <p:cxnSp>
          <p:nvCxnSpPr>
            <p:cNvPr id="10" name="Gerade Verbindung 25">
              <a:extLst>
                <a:ext uri="{FF2B5EF4-FFF2-40B4-BE49-F238E27FC236}">
                  <a16:creationId xmlns:a16="http://schemas.microsoft.com/office/drawing/2014/main" id="{DE8D5FDF-00FF-4792-8A89-DCF3F3C33F03}"/>
                </a:ext>
              </a:extLst>
            </p:cNvPr>
            <p:cNvCxnSpPr/>
            <p:nvPr/>
          </p:nvCxnSpPr>
          <p:spPr bwMode="auto">
            <a:xfrm>
              <a:off x="646449" y="0"/>
              <a:ext cx="0" cy="6858000"/>
            </a:xfrm>
            <a:prstGeom prst="line">
              <a:avLst/>
            </a:prstGeom>
            <a:solidFill>
              <a:schemeClr val="accent1"/>
            </a:solidFill>
            <a:ln w="9525" cap="flat" cmpd="sng" algn="ctr">
              <a:solidFill>
                <a:schemeClr val="tx1">
                  <a:alpha val="0"/>
                </a:schemeClr>
              </a:solidFill>
              <a:prstDash val="lgDash"/>
              <a:round/>
              <a:headEnd type="none" w="med" len="med"/>
              <a:tailEnd type="none" w="med" len="med"/>
            </a:ln>
            <a:effectLst/>
          </p:spPr>
        </p:cxnSp>
        <p:cxnSp>
          <p:nvCxnSpPr>
            <p:cNvPr id="11" name="Gerade Verbindung 26">
              <a:extLst>
                <a:ext uri="{FF2B5EF4-FFF2-40B4-BE49-F238E27FC236}">
                  <a16:creationId xmlns:a16="http://schemas.microsoft.com/office/drawing/2014/main" id="{0B8201F6-B613-4070-AB8F-C5B62205D0B3}"/>
                </a:ext>
              </a:extLst>
            </p:cNvPr>
            <p:cNvCxnSpPr/>
            <p:nvPr/>
          </p:nvCxnSpPr>
          <p:spPr bwMode="auto">
            <a:xfrm>
              <a:off x="992762" y="0"/>
              <a:ext cx="0" cy="6858000"/>
            </a:xfrm>
            <a:prstGeom prst="line">
              <a:avLst/>
            </a:prstGeom>
            <a:solidFill>
              <a:schemeClr val="accent1"/>
            </a:solidFill>
            <a:ln w="9525" cap="flat" cmpd="sng" algn="ctr">
              <a:solidFill>
                <a:schemeClr val="tx1">
                  <a:alpha val="0"/>
                </a:schemeClr>
              </a:solidFill>
              <a:prstDash val="lgDash"/>
              <a:round/>
              <a:headEnd type="none" w="med" len="med"/>
              <a:tailEnd type="none" w="med" len="med"/>
            </a:ln>
            <a:effectLst/>
          </p:spPr>
        </p:cxnSp>
        <p:cxnSp>
          <p:nvCxnSpPr>
            <p:cNvPr id="12" name="Gerade Verbindung 27">
              <a:extLst>
                <a:ext uri="{FF2B5EF4-FFF2-40B4-BE49-F238E27FC236}">
                  <a16:creationId xmlns:a16="http://schemas.microsoft.com/office/drawing/2014/main" id="{7B97748B-6C0E-4CCE-826F-7FFF69A8D989}"/>
                </a:ext>
              </a:extLst>
            </p:cNvPr>
            <p:cNvCxnSpPr/>
            <p:nvPr/>
          </p:nvCxnSpPr>
          <p:spPr bwMode="auto">
            <a:xfrm>
              <a:off x="8274561" y="0"/>
              <a:ext cx="0" cy="6858000"/>
            </a:xfrm>
            <a:prstGeom prst="line">
              <a:avLst/>
            </a:prstGeom>
            <a:solidFill>
              <a:schemeClr val="accent1"/>
            </a:solidFill>
            <a:ln w="9525" cap="flat" cmpd="sng" algn="ctr">
              <a:solidFill>
                <a:schemeClr val="tx1">
                  <a:alpha val="0"/>
                </a:schemeClr>
              </a:solidFill>
              <a:prstDash val="lgDash"/>
              <a:round/>
              <a:headEnd type="none" w="med" len="med"/>
              <a:tailEnd type="none" w="med" len="med"/>
            </a:ln>
            <a:effectLst/>
          </p:spPr>
        </p:cxnSp>
        <p:cxnSp>
          <p:nvCxnSpPr>
            <p:cNvPr id="13" name="Gerade Verbindung 28">
              <a:extLst>
                <a:ext uri="{FF2B5EF4-FFF2-40B4-BE49-F238E27FC236}">
                  <a16:creationId xmlns:a16="http://schemas.microsoft.com/office/drawing/2014/main" id="{75F205C4-D980-468F-9ADA-831AD12FC1A2}"/>
                </a:ext>
              </a:extLst>
            </p:cNvPr>
            <p:cNvCxnSpPr/>
            <p:nvPr/>
          </p:nvCxnSpPr>
          <p:spPr bwMode="auto">
            <a:xfrm>
              <a:off x="8458200" y="0"/>
              <a:ext cx="0" cy="6858000"/>
            </a:xfrm>
            <a:prstGeom prst="line">
              <a:avLst/>
            </a:prstGeom>
            <a:solidFill>
              <a:schemeClr val="accent1"/>
            </a:solidFill>
            <a:ln w="9525" cap="flat" cmpd="sng" algn="ctr">
              <a:solidFill>
                <a:schemeClr val="tx1">
                  <a:alpha val="0"/>
                </a:schemeClr>
              </a:solidFill>
              <a:prstDash val="lgDash"/>
              <a:round/>
              <a:headEnd type="none" w="med" len="med"/>
              <a:tailEnd type="none" w="med" len="med"/>
            </a:ln>
            <a:effectLst/>
          </p:spPr>
        </p:cxnSp>
        <p:cxnSp>
          <p:nvCxnSpPr>
            <p:cNvPr id="14" name="Gerade Verbindung 29">
              <a:extLst>
                <a:ext uri="{FF2B5EF4-FFF2-40B4-BE49-F238E27FC236}">
                  <a16:creationId xmlns:a16="http://schemas.microsoft.com/office/drawing/2014/main" id="{0379FF98-7009-4A7A-BCFF-80A66B2AF9A2}"/>
                </a:ext>
              </a:extLst>
            </p:cNvPr>
            <p:cNvCxnSpPr/>
            <p:nvPr/>
          </p:nvCxnSpPr>
          <p:spPr bwMode="auto">
            <a:xfrm>
              <a:off x="8754228" y="0"/>
              <a:ext cx="0" cy="6858000"/>
            </a:xfrm>
            <a:prstGeom prst="line">
              <a:avLst/>
            </a:prstGeom>
            <a:solidFill>
              <a:schemeClr val="accent1"/>
            </a:solidFill>
            <a:ln w="9525" cap="flat" cmpd="sng" algn="ctr">
              <a:solidFill>
                <a:schemeClr val="tx1">
                  <a:alpha val="0"/>
                </a:schemeClr>
              </a:solidFill>
              <a:prstDash val="lgDash"/>
              <a:round/>
              <a:headEnd type="none" w="med" len="med"/>
              <a:tailEnd type="none" w="med" len="med"/>
            </a:ln>
            <a:effectLst/>
          </p:spPr>
        </p:cxnSp>
        <p:cxnSp>
          <p:nvCxnSpPr>
            <p:cNvPr id="15" name="Gerade Verbindung 30">
              <a:extLst>
                <a:ext uri="{FF2B5EF4-FFF2-40B4-BE49-F238E27FC236}">
                  <a16:creationId xmlns:a16="http://schemas.microsoft.com/office/drawing/2014/main" id="{D8548D9E-53EC-4193-8903-F463C84E6CEB}"/>
                </a:ext>
              </a:extLst>
            </p:cNvPr>
            <p:cNvCxnSpPr/>
            <p:nvPr/>
          </p:nvCxnSpPr>
          <p:spPr bwMode="auto">
            <a:xfrm flipH="1">
              <a:off x="5778" y="368668"/>
              <a:ext cx="9144001" cy="1"/>
            </a:xfrm>
            <a:prstGeom prst="line">
              <a:avLst/>
            </a:prstGeom>
            <a:solidFill>
              <a:schemeClr val="accent1"/>
            </a:solidFill>
            <a:ln w="9525" cap="flat" cmpd="sng" algn="ctr">
              <a:solidFill>
                <a:schemeClr val="tx1">
                  <a:alpha val="0"/>
                </a:schemeClr>
              </a:solidFill>
              <a:prstDash val="lgDash"/>
              <a:round/>
              <a:headEnd type="none" w="med" len="med"/>
              <a:tailEnd type="none" w="med" len="med"/>
            </a:ln>
            <a:effectLst/>
          </p:spPr>
        </p:cxnSp>
        <p:cxnSp>
          <p:nvCxnSpPr>
            <p:cNvPr id="16" name="Gerade Verbindung 31">
              <a:extLst>
                <a:ext uri="{FF2B5EF4-FFF2-40B4-BE49-F238E27FC236}">
                  <a16:creationId xmlns:a16="http://schemas.microsoft.com/office/drawing/2014/main" id="{9BE6F4F3-27B4-4824-8D49-56A1A7746158}"/>
                </a:ext>
              </a:extLst>
            </p:cNvPr>
            <p:cNvCxnSpPr/>
            <p:nvPr/>
          </p:nvCxnSpPr>
          <p:spPr bwMode="auto">
            <a:xfrm flipH="1">
              <a:off x="-2" y="1006108"/>
              <a:ext cx="9144001" cy="1"/>
            </a:xfrm>
            <a:prstGeom prst="line">
              <a:avLst/>
            </a:prstGeom>
            <a:solidFill>
              <a:schemeClr val="accent1"/>
            </a:solidFill>
            <a:ln w="9525" cap="flat" cmpd="sng" algn="ctr">
              <a:solidFill>
                <a:schemeClr val="tx1">
                  <a:alpha val="0"/>
                </a:schemeClr>
              </a:solidFill>
              <a:prstDash val="lgDash"/>
              <a:round/>
              <a:headEnd type="none" w="med" len="med"/>
              <a:tailEnd type="none" w="med" len="med"/>
            </a:ln>
            <a:effectLst/>
          </p:spPr>
        </p:cxnSp>
        <p:cxnSp>
          <p:nvCxnSpPr>
            <p:cNvPr id="17" name="Gerade Verbindung 32">
              <a:extLst>
                <a:ext uri="{FF2B5EF4-FFF2-40B4-BE49-F238E27FC236}">
                  <a16:creationId xmlns:a16="http://schemas.microsoft.com/office/drawing/2014/main" id="{5DB27A50-065B-4BC9-9AA4-399F8ABA2EAD}"/>
                </a:ext>
              </a:extLst>
            </p:cNvPr>
            <p:cNvCxnSpPr/>
            <p:nvPr/>
          </p:nvCxnSpPr>
          <p:spPr bwMode="auto">
            <a:xfrm flipH="1">
              <a:off x="-2" y="1880047"/>
              <a:ext cx="9144001" cy="1"/>
            </a:xfrm>
            <a:prstGeom prst="line">
              <a:avLst/>
            </a:prstGeom>
            <a:solidFill>
              <a:schemeClr val="accent1"/>
            </a:solidFill>
            <a:ln w="9525" cap="flat" cmpd="sng" algn="ctr">
              <a:solidFill>
                <a:schemeClr val="tx1">
                  <a:alpha val="0"/>
                </a:schemeClr>
              </a:solidFill>
              <a:prstDash val="lgDash"/>
              <a:round/>
              <a:headEnd type="none" w="med" len="med"/>
              <a:tailEnd type="none" w="med" len="med"/>
            </a:ln>
            <a:effectLst/>
          </p:spPr>
        </p:cxnSp>
        <p:cxnSp>
          <p:nvCxnSpPr>
            <p:cNvPr id="18" name="Gerade Verbindung 33">
              <a:extLst>
                <a:ext uri="{FF2B5EF4-FFF2-40B4-BE49-F238E27FC236}">
                  <a16:creationId xmlns:a16="http://schemas.microsoft.com/office/drawing/2014/main" id="{64ED4C2C-999C-46E5-84A5-93B730E2ADD7}"/>
                </a:ext>
              </a:extLst>
            </p:cNvPr>
            <p:cNvCxnSpPr/>
            <p:nvPr/>
          </p:nvCxnSpPr>
          <p:spPr bwMode="auto">
            <a:xfrm flipH="1">
              <a:off x="-2" y="2218207"/>
              <a:ext cx="9144001" cy="1"/>
            </a:xfrm>
            <a:prstGeom prst="line">
              <a:avLst/>
            </a:prstGeom>
            <a:solidFill>
              <a:schemeClr val="accent1"/>
            </a:solidFill>
            <a:ln w="9525" cap="flat" cmpd="sng" algn="ctr">
              <a:solidFill>
                <a:schemeClr val="tx1">
                  <a:alpha val="0"/>
                </a:schemeClr>
              </a:solidFill>
              <a:prstDash val="lgDash"/>
              <a:round/>
              <a:headEnd type="none" w="med" len="med"/>
              <a:tailEnd type="none" w="med" len="med"/>
            </a:ln>
            <a:effectLst/>
          </p:spPr>
        </p:cxnSp>
        <p:cxnSp>
          <p:nvCxnSpPr>
            <p:cNvPr id="19" name="Gerade Verbindung 34">
              <a:extLst>
                <a:ext uri="{FF2B5EF4-FFF2-40B4-BE49-F238E27FC236}">
                  <a16:creationId xmlns:a16="http://schemas.microsoft.com/office/drawing/2014/main" id="{481F956B-7E0E-480F-AF3B-2EED958CC29A}"/>
                </a:ext>
              </a:extLst>
            </p:cNvPr>
            <p:cNvCxnSpPr/>
            <p:nvPr/>
          </p:nvCxnSpPr>
          <p:spPr bwMode="auto">
            <a:xfrm flipH="1">
              <a:off x="-2" y="4924217"/>
              <a:ext cx="9144001" cy="1"/>
            </a:xfrm>
            <a:prstGeom prst="line">
              <a:avLst/>
            </a:prstGeom>
            <a:solidFill>
              <a:schemeClr val="accent1"/>
            </a:solidFill>
            <a:ln w="9525" cap="flat" cmpd="sng" algn="ctr">
              <a:solidFill>
                <a:schemeClr val="tx1">
                  <a:alpha val="0"/>
                </a:schemeClr>
              </a:solidFill>
              <a:prstDash val="lgDash"/>
              <a:round/>
              <a:headEnd type="none" w="med" len="med"/>
              <a:tailEnd type="none" w="med" len="med"/>
            </a:ln>
            <a:effectLst/>
          </p:spPr>
        </p:cxnSp>
        <p:cxnSp>
          <p:nvCxnSpPr>
            <p:cNvPr id="20" name="Gerade Verbindung 35">
              <a:extLst>
                <a:ext uri="{FF2B5EF4-FFF2-40B4-BE49-F238E27FC236}">
                  <a16:creationId xmlns:a16="http://schemas.microsoft.com/office/drawing/2014/main" id="{9DEFE97C-EEEA-4C3B-9629-B6DB0628D159}"/>
                </a:ext>
              </a:extLst>
            </p:cNvPr>
            <p:cNvCxnSpPr/>
            <p:nvPr/>
          </p:nvCxnSpPr>
          <p:spPr bwMode="auto">
            <a:xfrm flipH="1">
              <a:off x="-2" y="6470760"/>
              <a:ext cx="9144001" cy="1"/>
            </a:xfrm>
            <a:prstGeom prst="line">
              <a:avLst/>
            </a:prstGeom>
            <a:solidFill>
              <a:schemeClr val="accent1"/>
            </a:solidFill>
            <a:ln w="9525" cap="flat" cmpd="sng" algn="ctr">
              <a:solidFill>
                <a:schemeClr val="tx1">
                  <a:alpha val="0"/>
                </a:schemeClr>
              </a:solidFill>
              <a:prstDash val="lgDash"/>
              <a:round/>
              <a:headEnd type="none" w="med" len="med"/>
              <a:tailEnd type="none" w="med" len="med"/>
            </a:ln>
            <a:effectLst/>
          </p:spPr>
        </p:cxnSp>
        <p:cxnSp>
          <p:nvCxnSpPr>
            <p:cNvPr id="21" name="Gerade Verbindung 36">
              <a:extLst>
                <a:ext uri="{FF2B5EF4-FFF2-40B4-BE49-F238E27FC236}">
                  <a16:creationId xmlns:a16="http://schemas.microsoft.com/office/drawing/2014/main" id="{641967CD-35FA-4FA5-93E1-FE0042135114}"/>
                </a:ext>
              </a:extLst>
            </p:cNvPr>
            <p:cNvCxnSpPr/>
            <p:nvPr/>
          </p:nvCxnSpPr>
          <p:spPr bwMode="auto">
            <a:xfrm>
              <a:off x="7941439" y="0"/>
              <a:ext cx="0" cy="6858000"/>
            </a:xfrm>
            <a:prstGeom prst="line">
              <a:avLst/>
            </a:prstGeom>
            <a:solidFill>
              <a:schemeClr val="accent1"/>
            </a:solidFill>
            <a:ln w="9525" cap="flat" cmpd="sng" algn="ctr">
              <a:solidFill>
                <a:schemeClr val="tx1">
                  <a:alpha val="0"/>
                </a:schemeClr>
              </a:solidFill>
              <a:prstDash val="lgDash"/>
              <a:round/>
              <a:headEnd type="none" w="med" len="med"/>
              <a:tailEnd type="none" w="med" len="med"/>
            </a:ln>
            <a:effectLst/>
          </p:spPr>
        </p:cxnSp>
        <p:cxnSp>
          <p:nvCxnSpPr>
            <p:cNvPr id="22" name="Gerade Verbindung 17">
              <a:extLst>
                <a:ext uri="{FF2B5EF4-FFF2-40B4-BE49-F238E27FC236}">
                  <a16:creationId xmlns:a16="http://schemas.microsoft.com/office/drawing/2014/main" id="{E3836F55-D55A-4D78-A5D0-2CA0C16BEA8D}"/>
                </a:ext>
              </a:extLst>
            </p:cNvPr>
            <p:cNvCxnSpPr/>
            <p:nvPr/>
          </p:nvCxnSpPr>
          <p:spPr bwMode="auto">
            <a:xfrm flipH="1">
              <a:off x="5778" y="4523774"/>
              <a:ext cx="9144001" cy="1"/>
            </a:xfrm>
            <a:prstGeom prst="line">
              <a:avLst/>
            </a:prstGeom>
            <a:solidFill>
              <a:schemeClr val="accent1"/>
            </a:solidFill>
            <a:ln w="9525" cap="flat" cmpd="sng" algn="ctr">
              <a:solidFill>
                <a:schemeClr val="tx1">
                  <a:alpha val="0"/>
                </a:schemeClr>
              </a:solidFill>
              <a:prstDash val="lgDash"/>
              <a:round/>
              <a:headEnd type="none" w="med" len="med"/>
              <a:tailEnd type="none" w="med" len="med"/>
            </a:ln>
            <a:effectLst/>
          </p:spPr>
        </p:cxnSp>
      </p:gr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11/11/2017</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pic>
        <p:nvPicPr>
          <p:cNvPr id="7" name="Grafik 10">
            <a:extLst>
              <a:ext uri="{FF2B5EF4-FFF2-40B4-BE49-F238E27FC236}">
                <a16:creationId xmlns:a16="http://schemas.microsoft.com/office/drawing/2014/main" id="{75A2585C-25E1-4F1B-9BAF-7724F661577A}"/>
              </a:ext>
            </a:extLst>
          </p:cNvPr>
          <p:cNvPicPr>
            <a:picLocks noChangeAspect="1"/>
          </p:cNvPicPr>
          <p:nvPr userDrawn="1"/>
        </p:nvPicPr>
        <p:blipFill>
          <a:blip r:embed="rId13"/>
          <a:stretch>
            <a:fillRect/>
          </a:stretch>
        </p:blipFill>
        <p:spPr>
          <a:xfrm>
            <a:off x="11068841" y="6167826"/>
            <a:ext cx="647200" cy="256593"/>
          </a:xfrm>
          <a:prstGeom prst="rect">
            <a:avLst/>
          </a:prstGeom>
        </p:spPr>
      </p:pic>
    </p:spTree>
    <p:extLst>
      <p:ext uri="{BB962C8B-B14F-4D97-AF65-F5344CB8AC3E}">
        <p14:creationId xmlns:p14="http://schemas.microsoft.com/office/powerpoint/2010/main" val="31481561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8" name="Gruppierung 1">
            <a:extLst>
              <a:ext uri="{FF2B5EF4-FFF2-40B4-BE49-F238E27FC236}">
                <a16:creationId xmlns:a16="http://schemas.microsoft.com/office/drawing/2014/main" id="{F90D309A-D0D1-4696-A2BC-8FBA1E208D39}"/>
              </a:ext>
            </a:extLst>
          </p:cNvPr>
          <p:cNvGrpSpPr>
            <a:grpSpLocks noChangeAspect="1"/>
          </p:cNvGrpSpPr>
          <p:nvPr userDrawn="1"/>
        </p:nvGrpSpPr>
        <p:grpSpPr>
          <a:xfrm>
            <a:off x="0" y="0"/>
            <a:ext cx="12192000" cy="6858000"/>
            <a:chOff x="-2" y="0"/>
            <a:chExt cx="9149781" cy="6858000"/>
          </a:xfrm>
          <a:effectLst>
            <a:outerShdw dir="5400000" sx="1000" sy="1000" algn="ctr" rotWithShape="0">
              <a:srgbClr val="000000"/>
            </a:outerShdw>
          </a:effectLst>
        </p:grpSpPr>
        <p:cxnSp>
          <p:nvCxnSpPr>
            <p:cNvPr id="9" name="Gerade Verbindung 24">
              <a:extLst>
                <a:ext uri="{FF2B5EF4-FFF2-40B4-BE49-F238E27FC236}">
                  <a16:creationId xmlns:a16="http://schemas.microsoft.com/office/drawing/2014/main" id="{2B32699C-55C3-4B50-90B5-3820F7F20C6B}"/>
                </a:ext>
              </a:extLst>
            </p:cNvPr>
            <p:cNvCxnSpPr/>
            <p:nvPr/>
          </p:nvCxnSpPr>
          <p:spPr bwMode="auto">
            <a:xfrm>
              <a:off x="363650" y="0"/>
              <a:ext cx="0" cy="6858000"/>
            </a:xfrm>
            <a:prstGeom prst="line">
              <a:avLst/>
            </a:prstGeom>
            <a:solidFill>
              <a:schemeClr val="accent1"/>
            </a:solidFill>
            <a:ln w="9525" cap="flat" cmpd="sng" algn="ctr">
              <a:solidFill>
                <a:schemeClr val="tx1">
                  <a:alpha val="0"/>
                </a:schemeClr>
              </a:solidFill>
              <a:prstDash val="lgDash"/>
              <a:round/>
              <a:headEnd type="none" w="med" len="med"/>
              <a:tailEnd type="none" w="med" len="med"/>
            </a:ln>
            <a:effectLst/>
          </p:spPr>
        </p:cxnSp>
        <p:cxnSp>
          <p:nvCxnSpPr>
            <p:cNvPr id="10" name="Gerade Verbindung 25">
              <a:extLst>
                <a:ext uri="{FF2B5EF4-FFF2-40B4-BE49-F238E27FC236}">
                  <a16:creationId xmlns:a16="http://schemas.microsoft.com/office/drawing/2014/main" id="{DE8D5FDF-00FF-4792-8A89-DCF3F3C33F03}"/>
                </a:ext>
              </a:extLst>
            </p:cNvPr>
            <p:cNvCxnSpPr/>
            <p:nvPr/>
          </p:nvCxnSpPr>
          <p:spPr bwMode="auto">
            <a:xfrm>
              <a:off x="646449" y="0"/>
              <a:ext cx="0" cy="6858000"/>
            </a:xfrm>
            <a:prstGeom prst="line">
              <a:avLst/>
            </a:prstGeom>
            <a:solidFill>
              <a:schemeClr val="accent1"/>
            </a:solidFill>
            <a:ln w="9525" cap="flat" cmpd="sng" algn="ctr">
              <a:solidFill>
                <a:schemeClr val="tx1">
                  <a:alpha val="0"/>
                </a:schemeClr>
              </a:solidFill>
              <a:prstDash val="lgDash"/>
              <a:round/>
              <a:headEnd type="none" w="med" len="med"/>
              <a:tailEnd type="none" w="med" len="med"/>
            </a:ln>
            <a:effectLst/>
          </p:spPr>
        </p:cxnSp>
        <p:cxnSp>
          <p:nvCxnSpPr>
            <p:cNvPr id="11" name="Gerade Verbindung 26">
              <a:extLst>
                <a:ext uri="{FF2B5EF4-FFF2-40B4-BE49-F238E27FC236}">
                  <a16:creationId xmlns:a16="http://schemas.microsoft.com/office/drawing/2014/main" id="{0B8201F6-B613-4070-AB8F-C5B62205D0B3}"/>
                </a:ext>
              </a:extLst>
            </p:cNvPr>
            <p:cNvCxnSpPr/>
            <p:nvPr/>
          </p:nvCxnSpPr>
          <p:spPr bwMode="auto">
            <a:xfrm>
              <a:off x="992762" y="0"/>
              <a:ext cx="0" cy="6858000"/>
            </a:xfrm>
            <a:prstGeom prst="line">
              <a:avLst/>
            </a:prstGeom>
            <a:solidFill>
              <a:schemeClr val="accent1"/>
            </a:solidFill>
            <a:ln w="9525" cap="flat" cmpd="sng" algn="ctr">
              <a:solidFill>
                <a:schemeClr val="tx1">
                  <a:alpha val="0"/>
                </a:schemeClr>
              </a:solidFill>
              <a:prstDash val="lgDash"/>
              <a:round/>
              <a:headEnd type="none" w="med" len="med"/>
              <a:tailEnd type="none" w="med" len="med"/>
            </a:ln>
            <a:effectLst/>
          </p:spPr>
        </p:cxnSp>
        <p:cxnSp>
          <p:nvCxnSpPr>
            <p:cNvPr id="12" name="Gerade Verbindung 27">
              <a:extLst>
                <a:ext uri="{FF2B5EF4-FFF2-40B4-BE49-F238E27FC236}">
                  <a16:creationId xmlns:a16="http://schemas.microsoft.com/office/drawing/2014/main" id="{7B97748B-6C0E-4CCE-826F-7FFF69A8D989}"/>
                </a:ext>
              </a:extLst>
            </p:cNvPr>
            <p:cNvCxnSpPr/>
            <p:nvPr/>
          </p:nvCxnSpPr>
          <p:spPr bwMode="auto">
            <a:xfrm>
              <a:off x="8274561" y="0"/>
              <a:ext cx="0" cy="6858000"/>
            </a:xfrm>
            <a:prstGeom prst="line">
              <a:avLst/>
            </a:prstGeom>
            <a:solidFill>
              <a:schemeClr val="accent1"/>
            </a:solidFill>
            <a:ln w="9525" cap="flat" cmpd="sng" algn="ctr">
              <a:solidFill>
                <a:schemeClr val="tx1">
                  <a:alpha val="0"/>
                </a:schemeClr>
              </a:solidFill>
              <a:prstDash val="lgDash"/>
              <a:round/>
              <a:headEnd type="none" w="med" len="med"/>
              <a:tailEnd type="none" w="med" len="med"/>
            </a:ln>
            <a:effectLst/>
          </p:spPr>
        </p:cxnSp>
        <p:cxnSp>
          <p:nvCxnSpPr>
            <p:cNvPr id="13" name="Gerade Verbindung 28">
              <a:extLst>
                <a:ext uri="{FF2B5EF4-FFF2-40B4-BE49-F238E27FC236}">
                  <a16:creationId xmlns:a16="http://schemas.microsoft.com/office/drawing/2014/main" id="{75F205C4-D980-468F-9ADA-831AD12FC1A2}"/>
                </a:ext>
              </a:extLst>
            </p:cNvPr>
            <p:cNvCxnSpPr/>
            <p:nvPr/>
          </p:nvCxnSpPr>
          <p:spPr bwMode="auto">
            <a:xfrm>
              <a:off x="8458200" y="0"/>
              <a:ext cx="0" cy="6858000"/>
            </a:xfrm>
            <a:prstGeom prst="line">
              <a:avLst/>
            </a:prstGeom>
            <a:solidFill>
              <a:schemeClr val="accent1"/>
            </a:solidFill>
            <a:ln w="9525" cap="flat" cmpd="sng" algn="ctr">
              <a:solidFill>
                <a:schemeClr val="tx1">
                  <a:alpha val="0"/>
                </a:schemeClr>
              </a:solidFill>
              <a:prstDash val="lgDash"/>
              <a:round/>
              <a:headEnd type="none" w="med" len="med"/>
              <a:tailEnd type="none" w="med" len="med"/>
            </a:ln>
            <a:effectLst/>
          </p:spPr>
        </p:cxnSp>
        <p:cxnSp>
          <p:nvCxnSpPr>
            <p:cNvPr id="14" name="Gerade Verbindung 29">
              <a:extLst>
                <a:ext uri="{FF2B5EF4-FFF2-40B4-BE49-F238E27FC236}">
                  <a16:creationId xmlns:a16="http://schemas.microsoft.com/office/drawing/2014/main" id="{0379FF98-7009-4A7A-BCFF-80A66B2AF9A2}"/>
                </a:ext>
              </a:extLst>
            </p:cNvPr>
            <p:cNvCxnSpPr/>
            <p:nvPr/>
          </p:nvCxnSpPr>
          <p:spPr bwMode="auto">
            <a:xfrm>
              <a:off x="8754228" y="0"/>
              <a:ext cx="0" cy="6858000"/>
            </a:xfrm>
            <a:prstGeom prst="line">
              <a:avLst/>
            </a:prstGeom>
            <a:solidFill>
              <a:schemeClr val="accent1"/>
            </a:solidFill>
            <a:ln w="9525" cap="flat" cmpd="sng" algn="ctr">
              <a:solidFill>
                <a:schemeClr val="tx1">
                  <a:alpha val="0"/>
                </a:schemeClr>
              </a:solidFill>
              <a:prstDash val="lgDash"/>
              <a:round/>
              <a:headEnd type="none" w="med" len="med"/>
              <a:tailEnd type="none" w="med" len="med"/>
            </a:ln>
            <a:effectLst/>
          </p:spPr>
        </p:cxnSp>
        <p:cxnSp>
          <p:nvCxnSpPr>
            <p:cNvPr id="15" name="Gerade Verbindung 30">
              <a:extLst>
                <a:ext uri="{FF2B5EF4-FFF2-40B4-BE49-F238E27FC236}">
                  <a16:creationId xmlns:a16="http://schemas.microsoft.com/office/drawing/2014/main" id="{D8548D9E-53EC-4193-8903-F463C84E6CEB}"/>
                </a:ext>
              </a:extLst>
            </p:cNvPr>
            <p:cNvCxnSpPr/>
            <p:nvPr/>
          </p:nvCxnSpPr>
          <p:spPr bwMode="auto">
            <a:xfrm flipH="1">
              <a:off x="5778" y="368668"/>
              <a:ext cx="9144001" cy="1"/>
            </a:xfrm>
            <a:prstGeom prst="line">
              <a:avLst/>
            </a:prstGeom>
            <a:solidFill>
              <a:schemeClr val="accent1"/>
            </a:solidFill>
            <a:ln w="9525" cap="flat" cmpd="sng" algn="ctr">
              <a:solidFill>
                <a:schemeClr val="tx1">
                  <a:alpha val="0"/>
                </a:schemeClr>
              </a:solidFill>
              <a:prstDash val="lgDash"/>
              <a:round/>
              <a:headEnd type="none" w="med" len="med"/>
              <a:tailEnd type="none" w="med" len="med"/>
            </a:ln>
            <a:effectLst/>
          </p:spPr>
        </p:cxnSp>
        <p:cxnSp>
          <p:nvCxnSpPr>
            <p:cNvPr id="16" name="Gerade Verbindung 31">
              <a:extLst>
                <a:ext uri="{FF2B5EF4-FFF2-40B4-BE49-F238E27FC236}">
                  <a16:creationId xmlns:a16="http://schemas.microsoft.com/office/drawing/2014/main" id="{9BE6F4F3-27B4-4824-8D49-56A1A7746158}"/>
                </a:ext>
              </a:extLst>
            </p:cNvPr>
            <p:cNvCxnSpPr/>
            <p:nvPr/>
          </p:nvCxnSpPr>
          <p:spPr bwMode="auto">
            <a:xfrm flipH="1">
              <a:off x="-2" y="1006108"/>
              <a:ext cx="9144001" cy="1"/>
            </a:xfrm>
            <a:prstGeom prst="line">
              <a:avLst/>
            </a:prstGeom>
            <a:solidFill>
              <a:schemeClr val="accent1"/>
            </a:solidFill>
            <a:ln w="9525" cap="flat" cmpd="sng" algn="ctr">
              <a:solidFill>
                <a:schemeClr val="tx1">
                  <a:alpha val="0"/>
                </a:schemeClr>
              </a:solidFill>
              <a:prstDash val="lgDash"/>
              <a:round/>
              <a:headEnd type="none" w="med" len="med"/>
              <a:tailEnd type="none" w="med" len="med"/>
            </a:ln>
            <a:effectLst/>
          </p:spPr>
        </p:cxnSp>
        <p:cxnSp>
          <p:nvCxnSpPr>
            <p:cNvPr id="17" name="Gerade Verbindung 32">
              <a:extLst>
                <a:ext uri="{FF2B5EF4-FFF2-40B4-BE49-F238E27FC236}">
                  <a16:creationId xmlns:a16="http://schemas.microsoft.com/office/drawing/2014/main" id="{5DB27A50-065B-4BC9-9AA4-399F8ABA2EAD}"/>
                </a:ext>
              </a:extLst>
            </p:cNvPr>
            <p:cNvCxnSpPr/>
            <p:nvPr/>
          </p:nvCxnSpPr>
          <p:spPr bwMode="auto">
            <a:xfrm flipH="1">
              <a:off x="-2" y="1880047"/>
              <a:ext cx="9144001" cy="1"/>
            </a:xfrm>
            <a:prstGeom prst="line">
              <a:avLst/>
            </a:prstGeom>
            <a:solidFill>
              <a:schemeClr val="accent1"/>
            </a:solidFill>
            <a:ln w="9525" cap="flat" cmpd="sng" algn="ctr">
              <a:solidFill>
                <a:schemeClr val="tx1">
                  <a:alpha val="0"/>
                </a:schemeClr>
              </a:solidFill>
              <a:prstDash val="lgDash"/>
              <a:round/>
              <a:headEnd type="none" w="med" len="med"/>
              <a:tailEnd type="none" w="med" len="med"/>
            </a:ln>
            <a:effectLst/>
          </p:spPr>
        </p:cxnSp>
        <p:cxnSp>
          <p:nvCxnSpPr>
            <p:cNvPr id="18" name="Gerade Verbindung 33">
              <a:extLst>
                <a:ext uri="{FF2B5EF4-FFF2-40B4-BE49-F238E27FC236}">
                  <a16:creationId xmlns:a16="http://schemas.microsoft.com/office/drawing/2014/main" id="{64ED4C2C-999C-46E5-84A5-93B730E2ADD7}"/>
                </a:ext>
              </a:extLst>
            </p:cNvPr>
            <p:cNvCxnSpPr/>
            <p:nvPr/>
          </p:nvCxnSpPr>
          <p:spPr bwMode="auto">
            <a:xfrm flipH="1">
              <a:off x="-2" y="2218207"/>
              <a:ext cx="9144001" cy="1"/>
            </a:xfrm>
            <a:prstGeom prst="line">
              <a:avLst/>
            </a:prstGeom>
            <a:solidFill>
              <a:schemeClr val="accent1"/>
            </a:solidFill>
            <a:ln w="9525" cap="flat" cmpd="sng" algn="ctr">
              <a:solidFill>
                <a:schemeClr val="tx1">
                  <a:alpha val="0"/>
                </a:schemeClr>
              </a:solidFill>
              <a:prstDash val="lgDash"/>
              <a:round/>
              <a:headEnd type="none" w="med" len="med"/>
              <a:tailEnd type="none" w="med" len="med"/>
            </a:ln>
            <a:effectLst/>
          </p:spPr>
        </p:cxnSp>
        <p:cxnSp>
          <p:nvCxnSpPr>
            <p:cNvPr id="19" name="Gerade Verbindung 34">
              <a:extLst>
                <a:ext uri="{FF2B5EF4-FFF2-40B4-BE49-F238E27FC236}">
                  <a16:creationId xmlns:a16="http://schemas.microsoft.com/office/drawing/2014/main" id="{481F956B-7E0E-480F-AF3B-2EED958CC29A}"/>
                </a:ext>
              </a:extLst>
            </p:cNvPr>
            <p:cNvCxnSpPr/>
            <p:nvPr/>
          </p:nvCxnSpPr>
          <p:spPr bwMode="auto">
            <a:xfrm flipH="1">
              <a:off x="-2" y="4924217"/>
              <a:ext cx="9144001" cy="1"/>
            </a:xfrm>
            <a:prstGeom prst="line">
              <a:avLst/>
            </a:prstGeom>
            <a:solidFill>
              <a:schemeClr val="accent1"/>
            </a:solidFill>
            <a:ln w="9525" cap="flat" cmpd="sng" algn="ctr">
              <a:solidFill>
                <a:schemeClr val="tx1">
                  <a:alpha val="0"/>
                </a:schemeClr>
              </a:solidFill>
              <a:prstDash val="lgDash"/>
              <a:round/>
              <a:headEnd type="none" w="med" len="med"/>
              <a:tailEnd type="none" w="med" len="med"/>
            </a:ln>
            <a:effectLst/>
          </p:spPr>
        </p:cxnSp>
        <p:cxnSp>
          <p:nvCxnSpPr>
            <p:cNvPr id="20" name="Gerade Verbindung 35">
              <a:extLst>
                <a:ext uri="{FF2B5EF4-FFF2-40B4-BE49-F238E27FC236}">
                  <a16:creationId xmlns:a16="http://schemas.microsoft.com/office/drawing/2014/main" id="{9DEFE97C-EEEA-4C3B-9629-B6DB0628D159}"/>
                </a:ext>
              </a:extLst>
            </p:cNvPr>
            <p:cNvCxnSpPr/>
            <p:nvPr/>
          </p:nvCxnSpPr>
          <p:spPr bwMode="auto">
            <a:xfrm flipH="1">
              <a:off x="-2" y="6470760"/>
              <a:ext cx="9144001" cy="1"/>
            </a:xfrm>
            <a:prstGeom prst="line">
              <a:avLst/>
            </a:prstGeom>
            <a:solidFill>
              <a:schemeClr val="accent1"/>
            </a:solidFill>
            <a:ln w="9525" cap="flat" cmpd="sng" algn="ctr">
              <a:solidFill>
                <a:schemeClr val="tx1">
                  <a:alpha val="0"/>
                </a:schemeClr>
              </a:solidFill>
              <a:prstDash val="lgDash"/>
              <a:round/>
              <a:headEnd type="none" w="med" len="med"/>
              <a:tailEnd type="none" w="med" len="med"/>
            </a:ln>
            <a:effectLst/>
          </p:spPr>
        </p:cxnSp>
        <p:cxnSp>
          <p:nvCxnSpPr>
            <p:cNvPr id="21" name="Gerade Verbindung 36">
              <a:extLst>
                <a:ext uri="{FF2B5EF4-FFF2-40B4-BE49-F238E27FC236}">
                  <a16:creationId xmlns:a16="http://schemas.microsoft.com/office/drawing/2014/main" id="{641967CD-35FA-4FA5-93E1-FE0042135114}"/>
                </a:ext>
              </a:extLst>
            </p:cNvPr>
            <p:cNvCxnSpPr/>
            <p:nvPr/>
          </p:nvCxnSpPr>
          <p:spPr bwMode="auto">
            <a:xfrm>
              <a:off x="7941439" y="0"/>
              <a:ext cx="0" cy="6858000"/>
            </a:xfrm>
            <a:prstGeom prst="line">
              <a:avLst/>
            </a:prstGeom>
            <a:solidFill>
              <a:schemeClr val="accent1"/>
            </a:solidFill>
            <a:ln w="9525" cap="flat" cmpd="sng" algn="ctr">
              <a:solidFill>
                <a:schemeClr val="tx1">
                  <a:alpha val="0"/>
                </a:schemeClr>
              </a:solidFill>
              <a:prstDash val="lgDash"/>
              <a:round/>
              <a:headEnd type="none" w="med" len="med"/>
              <a:tailEnd type="none" w="med" len="med"/>
            </a:ln>
            <a:effectLst/>
          </p:spPr>
        </p:cxnSp>
        <p:cxnSp>
          <p:nvCxnSpPr>
            <p:cNvPr id="22" name="Gerade Verbindung 17">
              <a:extLst>
                <a:ext uri="{FF2B5EF4-FFF2-40B4-BE49-F238E27FC236}">
                  <a16:creationId xmlns:a16="http://schemas.microsoft.com/office/drawing/2014/main" id="{E3836F55-D55A-4D78-A5D0-2CA0C16BEA8D}"/>
                </a:ext>
              </a:extLst>
            </p:cNvPr>
            <p:cNvCxnSpPr/>
            <p:nvPr/>
          </p:nvCxnSpPr>
          <p:spPr bwMode="auto">
            <a:xfrm flipH="1">
              <a:off x="5778" y="4523774"/>
              <a:ext cx="9144001" cy="1"/>
            </a:xfrm>
            <a:prstGeom prst="line">
              <a:avLst/>
            </a:prstGeom>
            <a:solidFill>
              <a:schemeClr val="accent1"/>
            </a:solidFill>
            <a:ln w="9525" cap="flat" cmpd="sng" algn="ctr">
              <a:solidFill>
                <a:schemeClr val="tx1">
                  <a:alpha val="0"/>
                </a:schemeClr>
              </a:solidFill>
              <a:prstDash val="lgDash"/>
              <a:round/>
              <a:headEnd type="none" w="med" len="med"/>
              <a:tailEnd type="none" w="med" len="med"/>
            </a:ln>
            <a:effectLst/>
          </p:spPr>
        </p:cxnSp>
      </p:gr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11/11/2017</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pic>
        <p:nvPicPr>
          <p:cNvPr id="7" name="Grafik 10">
            <a:extLst>
              <a:ext uri="{FF2B5EF4-FFF2-40B4-BE49-F238E27FC236}">
                <a16:creationId xmlns:a16="http://schemas.microsoft.com/office/drawing/2014/main" id="{75A2585C-25E1-4F1B-9BAF-7724F661577A}"/>
              </a:ext>
            </a:extLst>
          </p:cNvPr>
          <p:cNvPicPr>
            <a:picLocks noChangeAspect="1"/>
          </p:cNvPicPr>
          <p:nvPr userDrawn="1"/>
        </p:nvPicPr>
        <p:blipFill>
          <a:blip r:embed="rId13"/>
          <a:stretch>
            <a:fillRect/>
          </a:stretch>
        </p:blipFill>
        <p:spPr>
          <a:xfrm>
            <a:off x="11025509" y="6219828"/>
            <a:ext cx="647200" cy="256593"/>
          </a:xfrm>
          <a:prstGeom prst="rect">
            <a:avLst/>
          </a:prstGeom>
        </p:spPr>
      </p:pic>
    </p:spTree>
    <p:extLst>
      <p:ext uri="{BB962C8B-B14F-4D97-AF65-F5344CB8AC3E}">
        <p14:creationId xmlns:p14="http://schemas.microsoft.com/office/powerpoint/2010/main" val="16652436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20C6F27-EDF4-4351-8F62-2E041AF6C0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4" name="Textfeld 3">
            <a:extLst>
              <a:ext uri="{FF2B5EF4-FFF2-40B4-BE49-F238E27FC236}">
                <a16:creationId xmlns:a16="http://schemas.microsoft.com/office/drawing/2014/main" id="{46378E54-04EF-4DF2-8303-28A184E83BB8}"/>
              </a:ext>
            </a:extLst>
          </p:cNvPr>
          <p:cNvSpPr txBox="1"/>
          <p:nvPr/>
        </p:nvSpPr>
        <p:spPr>
          <a:xfrm>
            <a:off x="2033784" y="469433"/>
            <a:ext cx="5988866" cy="799152"/>
          </a:xfrm>
          <a:prstGeom prst="rect">
            <a:avLst/>
          </a:prstGeom>
          <a:noFill/>
        </p:spPr>
        <p:txBody>
          <a:bodyPr wrap="square" lIns="0" tIns="0" rIns="0" bIns="0" rtlCol="0">
            <a:noAutofit/>
          </a:bodyPr>
          <a:lstStyle/>
          <a:p>
            <a:pPr eaLnBrk="0" hangingPunct="0"/>
            <a:r>
              <a:rPr lang="de-DE" sz="4400" spc="30" dirty="0">
                <a:solidFill>
                  <a:srgbClr val="C7DE37"/>
                </a:solidFill>
                <a:latin typeface="Oswald Regular"/>
                <a:cs typeface="Oswald Regular"/>
              </a:rPr>
              <a:t>EPICS 7</a:t>
            </a:r>
          </a:p>
        </p:txBody>
      </p:sp>
      <p:pic>
        <p:nvPicPr>
          <p:cNvPr id="9" name="Grafik 8">
            <a:extLst>
              <a:ext uri="{FF2B5EF4-FFF2-40B4-BE49-F238E27FC236}">
                <a16:creationId xmlns:a16="http://schemas.microsoft.com/office/drawing/2014/main" id="{EC544E34-662F-4CD5-9395-A2DC301EEE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3784" y="5982160"/>
            <a:ext cx="934992" cy="494257"/>
          </a:xfrm>
          <a:prstGeom prst="rect">
            <a:avLst/>
          </a:prstGeom>
        </p:spPr>
      </p:pic>
      <p:sp>
        <p:nvSpPr>
          <p:cNvPr id="5" name="Textfeld 3">
            <a:extLst/>
          </p:cNvPr>
          <p:cNvSpPr txBox="1"/>
          <p:nvPr/>
        </p:nvSpPr>
        <p:spPr>
          <a:xfrm>
            <a:off x="4280455" y="5829712"/>
            <a:ext cx="5988866" cy="799152"/>
          </a:xfrm>
          <a:prstGeom prst="rect">
            <a:avLst/>
          </a:prstGeom>
          <a:noFill/>
        </p:spPr>
        <p:txBody>
          <a:bodyPr wrap="square" lIns="0" tIns="0" rIns="0" bIns="0" rtlCol="0">
            <a:noAutofit/>
          </a:bodyPr>
          <a:lstStyle/>
          <a:p>
            <a:pPr eaLnBrk="0" hangingPunct="0"/>
            <a:r>
              <a:rPr lang="de-DE" sz="1200" spc="30" dirty="0">
                <a:solidFill>
                  <a:srgbClr val="C7DE37"/>
                </a:solidFill>
                <a:latin typeface="Oswald Regular"/>
                <a:cs typeface="Oswald Regular"/>
              </a:rPr>
              <a:t>Matej Sekoranyja, Marty Kraimer, Michael Davidsaver, Ralph Lange, Andrew Johnson, Timo Korhonen, Heinz Junkes, Patrick Marschalik, Murali Shankar, Bruno Martins, Kunal Shroff, Arman Arkilic, Michael Dalesio, Anton Metzger, Greg White, David Hibkin, Guobao Shen, Sinesa Veseli, Bob Dalesio, Steve Hartman</a:t>
            </a:r>
          </a:p>
        </p:txBody>
      </p:sp>
    </p:spTree>
    <p:extLst>
      <p:ext uri="{BB962C8B-B14F-4D97-AF65-F5344CB8AC3E}">
        <p14:creationId xmlns:p14="http://schemas.microsoft.com/office/powerpoint/2010/main" val="3174331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EPICS 7 Base Status</a:t>
            </a:r>
          </a:p>
        </p:txBody>
      </p:sp>
      <p:sp>
        <p:nvSpPr>
          <p:cNvPr id="3" name="TextBox 2"/>
          <p:cNvSpPr txBox="1"/>
          <p:nvPr/>
        </p:nvSpPr>
        <p:spPr>
          <a:xfrm>
            <a:off x="376462" y="1595021"/>
            <a:ext cx="11217030" cy="5262979"/>
          </a:xfrm>
          <a:prstGeom prst="rect">
            <a:avLst/>
          </a:prstGeom>
          <a:noFill/>
        </p:spPr>
        <p:txBody>
          <a:bodyPr wrap="square" rtlCol="0">
            <a:spAutoFit/>
          </a:bodyPr>
          <a:lstStyle/>
          <a:p>
            <a:r>
              <a:rPr lang="en-US" sz="2400" dirty="0"/>
              <a:t>Build System builds EPICS 3 and </a:t>
            </a:r>
            <a:r>
              <a:rPr lang="en-US" sz="2400" dirty="0" err="1"/>
              <a:t>pvAccess</a:t>
            </a:r>
            <a:r>
              <a:rPr lang="en-US" sz="2400" dirty="0"/>
              <a:t> into the single EPICS 7 Release</a:t>
            </a:r>
          </a:p>
          <a:p>
            <a:r>
              <a:rPr lang="en-US" sz="2400" dirty="0" err="1"/>
              <a:t>pvAccess</a:t>
            </a:r>
            <a:r>
              <a:rPr lang="en-US" sz="2400" dirty="0"/>
              <a:t> and </a:t>
            </a:r>
            <a:r>
              <a:rPr lang="en-US" sz="2400" dirty="0" err="1"/>
              <a:t>pvData</a:t>
            </a:r>
            <a:r>
              <a:rPr lang="en-US" sz="2400" dirty="0"/>
              <a:t> run alongside of Channel Access and </a:t>
            </a:r>
            <a:r>
              <a:rPr lang="en-US" sz="2400" dirty="0" err="1"/>
              <a:t>DBR_types</a:t>
            </a:r>
            <a:endParaRPr lang="en-US" sz="2400" dirty="0"/>
          </a:p>
          <a:p>
            <a:r>
              <a:rPr lang="en-US" sz="2400" dirty="0" err="1"/>
              <a:t>pvData</a:t>
            </a:r>
            <a:r>
              <a:rPr lang="en-US" sz="2400" dirty="0"/>
              <a:t> supports structured data</a:t>
            </a:r>
          </a:p>
          <a:p>
            <a:r>
              <a:rPr lang="en-US" sz="2400" dirty="0" err="1"/>
              <a:t>NTypes</a:t>
            </a:r>
            <a:r>
              <a:rPr lang="en-US" sz="2400" dirty="0"/>
              <a:t> are standard </a:t>
            </a:r>
            <a:r>
              <a:rPr lang="en-US" sz="2400" dirty="0" err="1"/>
              <a:t>pvData</a:t>
            </a:r>
            <a:r>
              <a:rPr lang="en-US" sz="2400" dirty="0"/>
              <a:t> for </a:t>
            </a:r>
            <a:r>
              <a:rPr lang="en-US" sz="2400" dirty="0" err="1"/>
              <a:t>DBR_types</a:t>
            </a:r>
            <a:r>
              <a:rPr lang="en-US" sz="2400" dirty="0"/>
              <a:t>, Tables, N-D Arrays, Heterogeneous Arrays, etc..</a:t>
            </a:r>
          </a:p>
          <a:p>
            <a:r>
              <a:rPr lang="en-US" sz="2400" dirty="0" err="1"/>
              <a:t>pvAccess</a:t>
            </a:r>
            <a:r>
              <a:rPr lang="en-US" sz="2400" dirty="0"/>
              <a:t> provides improved metadata for the IOC Database</a:t>
            </a:r>
          </a:p>
          <a:p>
            <a:r>
              <a:rPr lang="en-US" sz="2400" dirty="0" err="1"/>
              <a:t>pvAccess</a:t>
            </a:r>
            <a:r>
              <a:rPr lang="en-US" sz="2400" dirty="0"/>
              <a:t> provides communication to Relational DB and No SQL DB Services</a:t>
            </a:r>
          </a:p>
          <a:p>
            <a:r>
              <a:rPr lang="en-US" sz="2400" dirty="0" err="1"/>
              <a:t>pvAccess</a:t>
            </a:r>
            <a:r>
              <a:rPr lang="en-US" sz="2400" dirty="0"/>
              <a:t> Gateway Alpha Release</a:t>
            </a:r>
          </a:p>
          <a:p>
            <a:r>
              <a:rPr lang="en-US" sz="2400" dirty="0" err="1">
                <a:solidFill>
                  <a:schemeClr val="bg1">
                    <a:lumMod val="65000"/>
                  </a:schemeClr>
                </a:solidFill>
              </a:rPr>
              <a:t>pvAccess</a:t>
            </a:r>
            <a:r>
              <a:rPr lang="en-US" sz="2400" dirty="0">
                <a:solidFill>
                  <a:schemeClr val="bg1">
                    <a:lumMod val="65000"/>
                  </a:schemeClr>
                </a:solidFill>
              </a:rPr>
              <a:t> Database Links 				(2018 Q2)</a:t>
            </a:r>
          </a:p>
          <a:p>
            <a:r>
              <a:rPr lang="en-US" sz="2400" dirty="0">
                <a:solidFill>
                  <a:schemeClr val="bg1">
                    <a:lumMod val="65000"/>
                  </a:schemeClr>
                </a:solidFill>
              </a:rPr>
              <a:t>Access Security 					(Not Yet Scheduled)</a:t>
            </a:r>
          </a:p>
          <a:p>
            <a:r>
              <a:rPr lang="en-US" sz="2400" dirty="0">
                <a:solidFill>
                  <a:schemeClr val="bg1">
                    <a:lumMod val="65000"/>
                  </a:schemeClr>
                </a:solidFill>
              </a:rPr>
              <a:t>Data Aggregation is planned for Java Client API	(2018 Q2) </a:t>
            </a:r>
          </a:p>
          <a:p>
            <a:r>
              <a:rPr lang="en-US" sz="2400" dirty="0">
                <a:solidFill>
                  <a:schemeClr val="bg1">
                    <a:lumMod val="65000"/>
                  </a:schemeClr>
                </a:solidFill>
              </a:rPr>
              <a:t>Data Aggregation is planned for C++ Client API 	(Not Yet Scheduled)</a:t>
            </a:r>
          </a:p>
          <a:p>
            <a:r>
              <a:rPr lang="en-US" sz="2400" dirty="0">
                <a:solidFill>
                  <a:schemeClr val="bg1">
                    <a:lumMod val="65000"/>
                  </a:schemeClr>
                </a:solidFill>
              </a:rPr>
              <a:t>EPICS Records To Take Advantage of </a:t>
            </a:r>
            <a:r>
              <a:rPr lang="en-US" sz="2400" dirty="0" err="1">
                <a:solidFill>
                  <a:schemeClr val="bg1">
                    <a:lumMod val="65000"/>
                  </a:schemeClr>
                </a:solidFill>
              </a:rPr>
              <a:t>NTYpes</a:t>
            </a:r>
            <a:r>
              <a:rPr lang="en-US" sz="2400" dirty="0">
                <a:solidFill>
                  <a:schemeClr val="bg1">
                    <a:lumMod val="65000"/>
                  </a:schemeClr>
                </a:solidFill>
              </a:rPr>
              <a:t>	(Not Yet Scheduled)</a:t>
            </a:r>
          </a:p>
          <a:p>
            <a:r>
              <a:rPr lang="en-US" sz="2400" dirty="0">
                <a:solidFill>
                  <a:schemeClr val="bg1">
                    <a:lumMod val="65000"/>
                  </a:schemeClr>
                </a:solidFill>
              </a:rPr>
              <a:t>	</a:t>
            </a:r>
          </a:p>
        </p:txBody>
      </p:sp>
      <p:pic>
        <p:nvPicPr>
          <p:cNvPr id="25" name="Grafik 10">
            <a:extLst/>
          </p:cNvPr>
          <p:cNvPicPr>
            <a:picLocks noChangeAspect="1"/>
          </p:cNvPicPr>
          <p:nvPr/>
        </p:nvPicPr>
        <p:blipFill>
          <a:blip r:embed="rId2"/>
          <a:stretch>
            <a:fillRect/>
          </a:stretch>
        </p:blipFill>
        <p:spPr>
          <a:xfrm>
            <a:off x="10946292" y="6430217"/>
            <a:ext cx="647200" cy="256593"/>
          </a:xfrm>
          <a:prstGeom prst="rect">
            <a:avLst/>
          </a:prstGeom>
        </p:spPr>
      </p:pic>
    </p:spTree>
    <p:extLst>
      <p:ext uri="{BB962C8B-B14F-4D97-AF65-F5344CB8AC3E}">
        <p14:creationId xmlns:p14="http://schemas.microsoft.com/office/powerpoint/2010/main" val="1837755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EPICS 7 Standard Service Status</a:t>
            </a:r>
          </a:p>
        </p:txBody>
      </p:sp>
      <p:sp>
        <p:nvSpPr>
          <p:cNvPr id="3" name="TextBox 2"/>
          <p:cNvSpPr txBox="1"/>
          <p:nvPr/>
        </p:nvSpPr>
        <p:spPr>
          <a:xfrm>
            <a:off x="518474" y="1536570"/>
            <a:ext cx="10107254" cy="5139869"/>
          </a:xfrm>
          <a:prstGeom prst="rect">
            <a:avLst/>
          </a:prstGeom>
          <a:noFill/>
        </p:spPr>
        <p:txBody>
          <a:bodyPr wrap="none" rtlCol="0">
            <a:spAutoFit/>
          </a:bodyPr>
          <a:lstStyle/>
          <a:p>
            <a:r>
              <a:rPr lang="en-US" sz="2400" dirty="0"/>
              <a:t>Standard Services are developed to demonstrate the use of these mechanisms:</a:t>
            </a:r>
          </a:p>
          <a:p>
            <a:r>
              <a:rPr lang="en-US" sz="2400" dirty="0"/>
              <a:t>	</a:t>
            </a:r>
            <a:r>
              <a:rPr lang="en-US" sz="2000" dirty="0"/>
              <a:t>IOC (QSRV)	2017, Q3</a:t>
            </a:r>
          </a:p>
          <a:p>
            <a:r>
              <a:rPr lang="en-US" sz="2000" dirty="0"/>
              <a:t>	</a:t>
            </a:r>
            <a:r>
              <a:rPr lang="en-US" sz="2000" dirty="0" err="1"/>
              <a:t>areaDetector</a:t>
            </a:r>
            <a:r>
              <a:rPr lang="en-US" sz="2000" dirty="0"/>
              <a:t>	2017, Q1</a:t>
            </a:r>
          </a:p>
          <a:p>
            <a:r>
              <a:rPr lang="en-US" sz="2000" dirty="0"/>
              <a:t>	Directory	2017, Q3</a:t>
            </a:r>
          </a:p>
          <a:p>
            <a:r>
              <a:rPr lang="en-US" sz="2000" dirty="0"/>
              <a:t>	Save Sets	2017, Q3</a:t>
            </a:r>
          </a:p>
          <a:p>
            <a:r>
              <a:rPr lang="en-US" sz="2000" dirty="0"/>
              <a:t>	Data Index	2017, Q3</a:t>
            </a:r>
          </a:p>
          <a:p>
            <a:r>
              <a:rPr lang="en-US" sz="2000" dirty="0">
                <a:solidFill>
                  <a:schemeClr val="bg1">
                    <a:lumMod val="65000"/>
                  </a:schemeClr>
                </a:solidFill>
              </a:rPr>
              <a:t>	Archive</a:t>
            </a:r>
            <a:r>
              <a:rPr lang="en-US" sz="2000">
                <a:solidFill>
                  <a:schemeClr val="bg1">
                    <a:lumMod val="65000"/>
                  </a:schemeClr>
                </a:solidFill>
              </a:rPr>
              <a:t>		2018</a:t>
            </a:r>
            <a:r>
              <a:rPr lang="en-US" sz="2000" dirty="0">
                <a:solidFill>
                  <a:schemeClr val="bg1">
                    <a:lumMod val="65000"/>
                  </a:schemeClr>
                </a:solidFill>
              </a:rPr>
              <a:t>, Q2</a:t>
            </a:r>
          </a:p>
          <a:p>
            <a:r>
              <a:rPr lang="en-US" sz="2000" dirty="0">
                <a:solidFill>
                  <a:schemeClr val="bg1">
                    <a:lumMod val="65000"/>
                  </a:schemeClr>
                </a:solidFill>
              </a:rPr>
              <a:t>	Log Book	2018, Q2</a:t>
            </a:r>
          </a:p>
          <a:p>
            <a:r>
              <a:rPr lang="en-US" sz="2000" dirty="0">
                <a:solidFill>
                  <a:schemeClr val="bg1">
                    <a:lumMod val="65000"/>
                  </a:schemeClr>
                </a:solidFill>
              </a:rPr>
              <a:t>	Snap Shot	2018, Q2</a:t>
            </a:r>
          </a:p>
          <a:p>
            <a:r>
              <a:rPr lang="en-US" sz="2000" dirty="0">
                <a:solidFill>
                  <a:srgbClr val="FF5050"/>
                </a:solidFill>
              </a:rPr>
              <a:t>	Alarm		Not Yet Specified</a:t>
            </a:r>
          </a:p>
          <a:p>
            <a:endParaRPr lang="en-US" sz="2400" dirty="0">
              <a:solidFill>
                <a:srgbClr val="FF0000"/>
              </a:solidFill>
            </a:endParaRPr>
          </a:p>
          <a:p>
            <a:r>
              <a:rPr lang="en-US" sz="2400" dirty="0"/>
              <a:t>Unit Tests and Performance Tests are provided with most code</a:t>
            </a:r>
          </a:p>
          <a:p>
            <a:endParaRPr lang="en-US" sz="2400" dirty="0"/>
          </a:p>
          <a:p>
            <a:r>
              <a:rPr lang="en-US" sz="2400" dirty="0"/>
              <a:t>Python, </a:t>
            </a:r>
            <a:r>
              <a:rPr lang="en-US" sz="2400" dirty="0" err="1"/>
              <a:t>Matlab</a:t>
            </a:r>
            <a:r>
              <a:rPr lang="en-US" sz="2400" dirty="0"/>
              <a:t>, C++, and Java APIs available for client and service development</a:t>
            </a:r>
          </a:p>
          <a:p>
            <a:endParaRPr lang="en-US" sz="2400" dirty="0"/>
          </a:p>
        </p:txBody>
      </p:sp>
      <p:pic>
        <p:nvPicPr>
          <p:cNvPr id="25" name="Grafik 10">
            <a:extLst/>
          </p:cNvPr>
          <p:cNvPicPr>
            <a:picLocks noChangeAspect="1"/>
          </p:cNvPicPr>
          <p:nvPr/>
        </p:nvPicPr>
        <p:blipFill>
          <a:blip r:embed="rId2"/>
          <a:stretch>
            <a:fillRect/>
          </a:stretch>
        </p:blipFill>
        <p:spPr>
          <a:xfrm>
            <a:off x="10946292" y="6430217"/>
            <a:ext cx="647200" cy="256593"/>
          </a:xfrm>
          <a:prstGeom prst="rect">
            <a:avLst/>
          </a:prstGeom>
        </p:spPr>
      </p:pic>
    </p:spTree>
    <p:extLst>
      <p:ext uri="{BB962C8B-B14F-4D97-AF65-F5344CB8AC3E}">
        <p14:creationId xmlns:p14="http://schemas.microsoft.com/office/powerpoint/2010/main" val="3650361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Standard Clients Connect to Services Large and Small</a:t>
            </a:r>
          </a:p>
        </p:txBody>
      </p:sp>
      <p:sp>
        <p:nvSpPr>
          <p:cNvPr id="5" name="Cube 4"/>
          <p:cNvSpPr/>
          <p:nvPr/>
        </p:nvSpPr>
        <p:spPr>
          <a:xfrm>
            <a:off x="5039360" y="5101976"/>
            <a:ext cx="1056640" cy="985520"/>
          </a:xfrm>
          <a:prstGeom prst="cube">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IOC</a:t>
            </a:r>
          </a:p>
        </p:txBody>
      </p:sp>
      <p:sp>
        <p:nvSpPr>
          <p:cNvPr id="8" name="Cube 7"/>
          <p:cNvSpPr/>
          <p:nvPr/>
        </p:nvSpPr>
        <p:spPr>
          <a:xfrm>
            <a:off x="2032000" y="3623220"/>
            <a:ext cx="1036320" cy="1008856"/>
          </a:xfrm>
          <a:prstGeom prst="cube">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Directory</a:t>
            </a:r>
          </a:p>
        </p:txBody>
      </p:sp>
      <p:sp>
        <p:nvSpPr>
          <p:cNvPr id="12" name="Cube 11"/>
          <p:cNvSpPr/>
          <p:nvPr/>
        </p:nvSpPr>
        <p:spPr>
          <a:xfrm>
            <a:off x="8048778" y="4257739"/>
            <a:ext cx="1056640" cy="985520"/>
          </a:xfrm>
          <a:prstGeom prst="cube">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 to Field</a:t>
            </a:r>
          </a:p>
        </p:txBody>
      </p:sp>
      <p:sp>
        <p:nvSpPr>
          <p:cNvPr id="13" name="Cylinder 12"/>
          <p:cNvSpPr/>
          <p:nvPr/>
        </p:nvSpPr>
        <p:spPr>
          <a:xfrm>
            <a:off x="393700" y="3793876"/>
            <a:ext cx="889000" cy="939800"/>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NoSQL</a:t>
            </a:r>
          </a:p>
        </p:txBody>
      </p:sp>
      <p:cxnSp>
        <p:nvCxnSpPr>
          <p:cNvPr id="15" name="Straight Arrow Connector 14"/>
          <p:cNvCxnSpPr>
            <a:stCxn id="12" idx="4"/>
            <a:endCxn id="21" idx="2"/>
          </p:cNvCxnSpPr>
          <p:nvPr/>
        </p:nvCxnSpPr>
        <p:spPr>
          <a:xfrm flipV="1">
            <a:off x="8859038" y="4841745"/>
            <a:ext cx="921314" cy="319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3"/>
          </p:cNvCxnSpPr>
          <p:nvPr/>
        </p:nvCxnSpPr>
        <p:spPr>
          <a:xfrm>
            <a:off x="5444490" y="6087496"/>
            <a:ext cx="16510" cy="276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600422" y="6338956"/>
            <a:ext cx="1705916" cy="369332"/>
          </a:xfrm>
          <a:prstGeom prst="rect">
            <a:avLst/>
          </a:prstGeom>
          <a:solidFill>
            <a:schemeClr val="accent1">
              <a:lumMod val="40000"/>
              <a:lumOff val="60000"/>
            </a:schemeClr>
          </a:solidFill>
          <a:ln>
            <a:solidFill>
              <a:schemeClr val="accent1">
                <a:lumMod val="60000"/>
                <a:lumOff val="40000"/>
              </a:schemeClr>
            </a:solidFill>
          </a:ln>
        </p:spPr>
        <p:txBody>
          <a:bodyPr wrap="none" rtlCol="0">
            <a:spAutoFit/>
          </a:bodyPr>
          <a:lstStyle/>
          <a:p>
            <a:r>
              <a:rPr lang="en-US" dirty="0"/>
              <a:t>Instrumentation</a:t>
            </a:r>
          </a:p>
        </p:txBody>
      </p:sp>
      <p:sp>
        <p:nvSpPr>
          <p:cNvPr id="21" name="Cylinder 20"/>
          <p:cNvSpPr/>
          <p:nvPr/>
        </p:nvSpPr>
        <p:spPr>
          <a:xfrm>
            <a:off x="9780352" y="4371845"/>
            <a:ext cx="889000" cy="939800"/>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NoSQL</a:t>
            </a:r>
          </a:p>
        </p:txBody>
      </p:sp>
      <p:cxnSp>
        <p:nvCxnSpPr>
          <p:cNvPr id="22" name="Straight Arrow Connector 21"/>
          <p:cNvCxnSpPr/>
          <p:nvPr/>
        </p:nvCxnSpPr>
        <p:spPr>
          <a:xfrm flipV="1">
            <a:off x="1282700" y="4263776"/>
            <a:ext cx="749300" cy="100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4203941" y="1981904"/>
            <a:ext cx="2727478" cy="939800"/>
          </a:xfrm>
          <a:prstGeom prst="ellipse">
            <a:avLst/>
          </a:prstGeom>
          <a:solidFill>
            <a:schemeClr val="accent6">
              <a:lumMod val="40000"/>
              <a:lumOff val="60000"/>
            </a:schemeClr>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CSStudio</a:t>
            </a:r>
            <a:endParaRPr lang="en-US" dirty="0">
              <a:solidFill>
                <a:schemeClr val="tx1"/>
              </a:solidFill>
            </a:endParaRPr>
          </a:p>
          <a:p>
            <a:pPr algn="ctr"/>
            <a:r>
              <a:rPr lang="en-US" dirty="0">
                <a:solidFill>
                  <a:schemeClr val="tx1"/>
                </a:solidFill>
              </a:rPr>
              <a:t>Python, C++, Java </a:t>
            </a:r>
          </a:p>
        </p:txBody>
      </p:sp>
      <p:sp>
        <p:nvSpPr>
          <p:cNvPr id="14" name="Cylinder 13"/>
          <p:cNvSpPr/>
          <p:nvPr/>
        </p:nvSpPr>
        <p:spPr>
          <a:xfrm>
            <a:off x="1965740" y="1865747"/>
            <a:ext cx="1463020" cy="1198617"/>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Configuration</a:t>
            </a:r>
          </a:p>
        </p:txBody>
      </p:sp>
      <p:cxnSp>
        <p:nvCxnSpPr>
          <p:cNvPr id="16" name="Straight Arrow Connector 15"/>
          <p:cNvCxnSpPr/>
          <p:nvPr/>
        </p:nvCxnSpPr>
        <p:spPr>
          <a:xfrm flipV="1">
            <a:off x="3454641" y="2451804"/>
            <a:ext cx="749300" cy="100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Cylinder 16"/>
          <p:cNvSpPr/>
          <p:nvPr/>
        </p:nvSpPr>
        <p:spPr>
          <a:xfrm>
            <a:off x="10548519" y="3140178"/>
            <a:ext cx="1463020" cy="1227199"/>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Archive</a:t>
            </a:r>
          </a:p>
        </p:txBody>
      </p:sp>
      <p:cxnSp>
        <p:nvCxnSpPr>
          <p:cNvPr id="6" name="Straight Arrow Connector 5"/>
          <p:cNvCxnSpPr>
            <a:endCxn id="8" idx="4"/>
          </p:cNvCxnSpPr>
          <p:nvPr/>
        </p:nvCxnSpPr>
        <p:spPr>
          <a:xfrm flipH="1">
            <a:off x="2816106" y="2931725"/>
            <a:ext cx="2677950" cy="1322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ube 22"/>
          <p:cNvSpPr/>
          <p:nvPr/>
        </p:nvSpPr>
        <p:spPr>
          <a:xfrm>
            <a:off x="8557526" y="3118357"/>
            <a:ext cx="1208505" cy="1016673"/>
          </a:xfrm>
          <a:prstGeom prst="cube">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Archive</a:t>
            </a:r>
          </a:p>
        </p:txBody>
      </p:sp>
      <p:cxnSp>
        <p:nvCxnSpPr>
          <p:cNvPr id="24" name="Straight Arrow Connector 23"/>
          <p:cNvCxnSpPr>
            <a:stCxn id="17" idx="2"/>
            <a:endCxn id="23" idx="4"/>
          </p:cNvCxnSpPr>
          <p:nvPr/>
        </p:nvCxnSpPr>
        <p:spPr>
          <a:xfrm flipH="1">
            <a:off x="9511863" y="3753778"/>
            <a:ext cx="10366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Cube 24"/>
          <p:cNvSpPr/>
          <p:nvPr/>
        </p:nvSpPr>
        <p:spPr>
          <a:xfrm>
            <a:off x="6808229" y="5011084"/>
            <a:ext cx="1056640" cy="985520"/>
          </a:xfrm>
          <a:prstGeom prst="cube">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 Log</a:t>
            </a:r>
          </a:p>
        </p:txBody>
      </p:sp>
      <p:sp>
        <p:nvSpPr>
          <p:cNvPr id="26" name="Cylinder 25"/>
          <p:cNvSpPr/>
          <p:nvPr/>
        </p:nvSpPr>
        <p:spPr>
          <a:xfrm>
            <a:off x="8844363" y="5441794"/>
            <a:ext cx="889000" cy="939800"/>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NoSQL</a:t>
            </a:r>
          </a:p>
        </p:txBody>
      </p:sp>
      <p:cxnSp>
        <p:nvCxnSpPr>
          <p:cNvPr id="27" name="Straight Arrow Connector 26"/>
          <p:cNvCxnSpPr>
            <a:stCxn id="25" idx="4"/>
            <a:endCxn id="26" idx="2"/>
          </p:cNvCxnSpPr>
          <p:nvPr/>
        </p:nvCxnSpPr>
        <p:spPr>
          <a:xfrm>
            <a:off x="7618489" y="5627034"/>
            <a:ext cx="1225874" cy="2846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3" idx="4"/>
            <a:endCxn id="5" idx="1"/>
          </p:cNvCxnSpPr>
          <p:nvPr/>
        </p:nvCxnSpPr>
        <p:spPr>
          <a:xfrm flipH="1">
            <a:off x="5444490" y="2921704"/>
            <a:ext cx="123190" cy="2426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3" idx="4"/>
            <a:endCxn id="23" idx="2"/>
          </p:cNvCxnSpPr>
          <p:nvPr/>
        </p:nvCxnSpPr>
        <p:spPr>
          <a:xfrm>
            <a:off x="5567680" y="2921704"/>
            <a:ext cx="2989846" cy="832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3" idx="4"/>
            <a:endCxn id="25" idx="1"/>
          </p:cNvCxnSpPr>
          <p:nvPr/>
        </p:nvCxnSpPr>
        <p:spPr>
          <a:xfrm>
            <a:off x="5567680" y="2921704"/>
            <a:ext cx="1645679" cy="233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8" name="Grafik 10">
            <a:extLst/>
          </p:cNvPr>
          <p:cNvPicPr>
            <a:picLocks noChangeAspect="1"/>
          </p:cNvPicPr>
          <p:nvPr/>
        </p:nvPicPr>
        <p:blipFill>
          <a:blip r:embed="rId2"/>
          <a:stretch>
            <a:fillRect/>
          </a:stretch>
        </p:blipFill>
        <p:spPr>
          <a:xfrm>
            <a:off x="10946292" y="6469973"/>
            <a:ext cx="647200" cy="256593"/>
          </a:xfrm>
          <a:prstGeom prst="rect">
            <a:avLst/>
          </a:prstGeom>
        </p:spPr>
      </p:pic>
      <p:sp>
        <p:nvSpPr>
          <p:cNvPr id="28" name="Cube 27"/>
          <p:cNvSpPr/>
          <p:nvPr/>
        </p:nvSpPr>
        <p:spPr>
          <a:xfrm>
            <a:off x="2367292" y="4779980"/>
            <a:ext cx="1056640" cy="985520"/>
          </a:xfrm>
          <a:prstGeom prst="cube">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Set</a:t>
            </a:r>
          </a:p>
        </p:txBody>
      </p:sp>
      <p:sp>
        <p:nvSpPr>
          <p:cNvPr id="31" name="TextBox 30"/>
          <p:cNvSpPr txBox="1"/>
          <p:nvPr/>
        </p:nvSpPr>
        <p:spPr>
          <a:xfrm>
            <a:off x="283813" y="4917310"/>
            <a:ext cx="1962653" cy="369332"/>
          </a:xfrm>
          <a:prstGeom prst="rect">
            <a:avLst/>
          </a:prstGeom>
          <a:noFill/>
        </p:spPr>
        <p:txBody>
          <a:bodyPr wrap="none" rtlCol="0">
            <a:spAutoFit/>
          </a:bodyPr>
          <a:lstStyle/>
          <a:p>
            <a:r>
              <a:rPr lang="en-US" dirty="0"/>
              <a:t>Snap Shot Data Set</a:t>
            </a:r>
          </a:p>
        </p:txBody>
      </p:sp>
      <p:sp>
        <p:nvSpPr>
          <p:cNvPr id="33" name="Cylinder 32"/>
          <p:cNvSpPr/>
          <p:nvPr/>
        </p:nvSpPr>
        <p:spPr>
          <a:xfrm>
            <a:off x="853058" y="5203576"/>
            <a:ext cx="889000" cy="939800"/>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HDF5</a:t>
            </a:r>
          </a:p>
        </p:txBody>
      </p:sp>
      <p:cxnSp>
        <p:nvCxnSpPr>
          <p:cNvPr id="34" name="Straight Arrow Connector 33"/>
          <p:cNvCxnSpPr>
            <a:endCxn id="28" idx="2"/>
          </p:cNvCxnSpPr>
          <p:nvPr/>
        </p:nvCxnSpPr>
        <p:spPr>
          <a:xfrm flipV="1">
            <a:off x="1742058" y="5395930"/>
            <a:ext cx="625234" cy="3339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Cube 35"/>
          <p:cNvSpPr/>
          <p:nvPr/>
        </p:nvSpPr>
        <p:spPr>
          <a:xfrm>
            <a:off x="3611985" y="5195414"/>
            <a:ext cx="1056640" cy="985520"/>
          </a:xfrm>
          <a:prstGeom prst="cube">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Index</a:t>
            </a:r>
          </a:p>
        </p:txBody>
      </p:sp>
      <p:sp>
        <p:nvSpPr>
          <p:cNvPr id="37" name="TextBox 36"/>
          <p:cNvSpPr txBox="1"/>
          <p:nvPr/>
        </p:nvSpPr>
        <p:spPr>
          <a:xfrm>
            <a:off x="514701" y="6548016"/>
            <a:ext cx="1535998" cy="369332"/>
          </a:xfrm>
          <a:prstGeom prst="rect">
            <a:avLst/>
          </a:prstGeom>
          <a:noFill/>
        </p:spPr>
        <p:txBody>
          <a:bodyPr wrap="none" rtlCol="0">
            <a:spAutoFit/>
          </a:bodyPr>
          <a:lstStyle/>
          <a:p>
            <a:r>
              <a:rPr lang="en-US" dirty="0"/>
              <a:t>Index Data Set</a:t>
            </a:r>
          </a:p>
        </p:txBody>
      </p:sp>
      <p:sp>
        <p:nvSpPr>
          <p:cNvPr id="39" name="Cylinder 38"/>
          <p:cNvSpPr/>
          <p:nvPr/>
        </p:nvSpPr>
        <p:spPr>
          <a:xfrm>
            <a:off x="1995272" y="5894456"/>
            <a:ext cx="889000" cy="939800"/>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NoSQL</a:t>
            </a:r>
          </a:p>
        </p:txBody>
      </p:sp>
      <p:cxnSp>
        <p:nvCxnSpPr>
          <p:cNvPr id="40" name="Straight Arrow Connector 39"/>
          <p:cNvCxnSpPr>
            <a:endCxn id="36" idx="2"/>
          </p:cNvCxnSpPr>
          <p:nvPr/>
        </p:nvCxnSpPr>
        <p:spPr>
          <a:xfrm flipV="1">
            <a:off x="2884272" y="5811364"/>
            <a:ext cx="727713" cy="6093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 idx="4"/>
            <a:endCxn id="28" idx="1"/>
          </p:cNvCxnSpPr>
          <p:nvPr/>
        </p:nvCxnSpPr>
        <p:spPr>
          <a:xfrm flipH="1">
            <a:off x="2772422" y="2921704"/>
            <a:ext cx="2795258" cy="2104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 idx="4"/>
            <a:endCxn id="36" idx="1"/>
          </p:cNvCxnSpPr>
          <p:nvPr/>
        </p:nvCxnSpPr>
        <p:spPr>
          <a:xfrm flipH="1">
            <a:off x="4017115" y="2921704"/>
            <a:ext cx="1550565" cy="2520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 idx="4"/>
            <a:endCxn id="12" idx="1"/>
          </p:cNvCxnSpPr>
          <p:nvPr/>
        </p:nvCxnSpPr>
        <p:spPr>
          <a:xfrm>
            <a:off x="5567680" y="2921704"/>
            <a:ext cx="2886228" cy="1582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8765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Standard Clients Connect to Services Large and Small</a:t>
            </a:r>
          </a:p>
        </p:txBody>
      </p:sp>
      <p:sp>
        <p:nvSpPr>
          <p:cNvPr id="5" name="Cube 4"/>
          <p:cNvSpPr/>
          <p:nvPr/>
        </p:nvSpPr>
        <p:spPr>
          <a:xfrm>
            <a:off x="5039360" y="5062220"/>
            <a:ext cx="1056640" cy="985520"/>
          </a:xfrm>
          <a:prstGeom prst="cube">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IOC</a:t>
            </a:r>
          </a:p>
        </p:txBody>
      </p:sp>
      <p:sp>
        <p:nvSpPr>
          <p:cNvPr id="8" name="Cube 7"/>
          <p:cNvSpPr/>
          <p:nvPr/>
        </p:nvSpPr>
        <p:spPr>
          <a:xfrm>
            <a:off x="2032000" y="3583464"/>
            <a:ext cx="1036320" cy="1008856"/>
          </a:xfrm>
          <a:prstGeom prst="cube">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Directory</a:t>
            </a:r>
          </a:p>
        </p:txBody>
      </p:sp>
      <p:sp>
        <p:nvSpPr>
          <p:cNvPr id="12" name="Cube 11"/>
          <p:cNvSpPr/>
          <p:nvPr/>
        </p:nvSpPr>
        <p:spPr>
          <a:xfrm>
            <a:off x="8048778" y="4217983"/>
            <a:ext cx="1056640" cy="985520"/>
          </a:xfrm>
          <a:prstGeom prst="cube">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 to Field</a:t>
            </a:r>
          </a:p>
        </p:txBody>
      </p:sp>
      <p:sp>
        <p:nvSpPr>
          <p:cNvPr id="13" name="Cylinder 12"/>
          <p:cNvSpPr/>
          <p:nvPr/>
        </p:nvSpPr>
        <p:spPr>
          <a:xfrm>
            <a:off x="393700" y="3754120"/>
            <a:ext cx="889000" cy="939800"/>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NoSQL</a:t>
            </a:r>
          </a:p>
        </p:txBody>
      </p:sp>
      <p:cxnSp>
        <p:nvCxnSpPr>
          <p:cNvPr id="15" name="Straight Arrow Connector 14"/>
          <p:cNvCxnSpPr>
            <a:stCxn id="12" idx="4"/>
            <a:endCxn id="21" idx="2"/>
          </p:cNvCxnSpPr>
          <p:nvPr/>
        </p:nvCxnSpPr>
        <p:spPr>
          <a:xfrm flipV="1">
            <a:off x="8859038" y="4801989"/>
            <a:ext cx="921314" cy="319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3"/>
          </p:cNvCxnSpPr>
          <p:nvPr/>
        </p:nvCxnSpPr>
        <p:spPr>
          <a:xfrm>
            <a:off x="5444490" y="6047740"/>
            <a:ext cx="16510" cy="276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600422" y="6299200"/>
            <a:ext cx="1705916" cy="369332"/>
          </a:xfrm>
          <a:prstGeom prst="rect">
            <a:avLst/>
          </a:prstGeom>
          <a:solidFill>
            <a:schemeClr val="accent1">
              <a:lumMod val="40000"/>
              <a:lumOff val="60000"/>
            </a:schemeClr>
          </a:solidFill>
          <a:ln>
            <a:solidFill>
              <a:schemeClr val="accent1">
                <a:lumMod val="60000"/>
                <a:lumOff val="40000"/>
              </a:schemeClr>
            </a:solidFill>
          </a:ln>
        </p:spPr>
        <p:txBody>
          <a:bodyPr wrap="none" rtlCol="0">
            <a:spAutoFit/>
          </a:bodyPr>
          <a:lstStyle/>
          <a:p>
            <a:r>
              <a:rPr lang="en-US" dirty="0"/>
              <a:t>Instrumentation</a:t>
            </a:r>
          </a:p>
        </p:txBody>
      </p:sp>
      <p:sp>
        <p:nvSpPr>
          <p:cNvPr id="21" name="Cylinder 20"/>
          <p:cNvSpPr/>
          <p:nvPr/>
        </p:nvSpPr>
        <p:spPr>
          <a:xfrm>
            <a:off x="9780352" y="4332089"/>
            <a:ext cx="889000" cy="939800"/>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NoSQL</a:t>
            </a:r>
          </a:p>
        </p:txBody>
      </p:sp>
      <p:cxnSp>
        <p:nvCxnSpPr>
          <p:cNvPr id="22" name="Straight Arrow Connector 21"/>
          <p:cNvCxnSpPr/>
          <p:nvPr/>
        </p:nvCxnSpPr>
        <p:spPr>
          <a:xfrm flipV="1">
            <a:off x="1282700" y="4224020"/>
            <a:ext cx="749300" cy="100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4203941" y="1942148"/>
            <a:ext cx="2727478" cy="939800"/>
          </a:xfrm>
          <a:prstGeom prst="ellipse">
            <a:avLst/>
          </a:prstGeom>
          <a:solidFill>
            <a:schemeClr val="accent6">
              <a:lumMod val="40000"/>
              <a:lumOff val="60000"/>
            </a:schemeClr>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CSStudio</a:t>
            </a:r>
            <a:endParaRPr lang="en-US" dirty="0">
              <a:solidFill>
                <a:schemeClr val="tx1"/>
              </a:solidFill>
            </a:endParaRPr>
          </a:p>
          <a:p>
            <a:pPr algn="ctr"/>
            <a:r>
              <a:rPr lang="en-US" dirty="0">
                <a:solidFill>
                  <a:schemeClr val="tx1"/>
                </a:solidFill>
              </a:rPr>
              <a:t>Python, C++, Java </a:t>
            </a:r>
          </a:p>
        </p:txBody>
      </p:sp>
      <p:sp>
        <p:nvSpPr>
          <p:cNvPr id="14" name="Cylinder 13"/>
          <p:cNvSpPr/>
          <p:nvPr/>
        </p:nvSpPr>
        <p:spPr>
          <a:xfrm>
            <a:off x="1965740" y="1825991"/>
            <a:ext cx="1463020" cy="1198617"/>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Configuration</a:t>
            </a:r>
          </a:p>
        </p:txBody>
      </p:sp>
      <p:cxnSp>
        <p:nvCxnSpPr>
          <p:cNvPr id="16" name="Straight Arrow Connector 15"/>
          <p:cNvCxnSpPr/>
          <p:nvPr/>
        </p:nvCxnSpPr>
        <p:spPr>
          <a:xfrm flipV="1">
            <a:off x="3454641" y="2412048"/>
            <a:ext cx="749300" cy="100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Cylinder 16"/>
          <p:cNvSpPr/>
          <p:nvPr/>
        </p:nvSpPr>
        <p:spPr>
          <a:xfrm>
            <a:off x="10548519" y="3100422"/>
            <a:ext cx="1463020" cy="1227199"/>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Archive</a:t>
            </a:r>
          </a:p>
        </p:txBody>
      </p:sp>
      <p:cxnSp>
        <p:nvCxnSpPr>
          <p:cNvPr id="6" name="Straight Arrow Connector 5"/>
          <p:cNvCxnSpPr>
            <a:endCxn id="8" idx="4"/>
          </p:cNvCxnSpPr>
          <p:nvPr/>
        </p:nvCxnSpPr>
        <p:spPr>
          <a:xfrm flipH="1">
            <a:off x="2816106" y="2891969"/>
            <a:ext cx="2677950" cy="1322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ube 22"/>
          <p:cNvSpPr/>
          <p:nvPr/>
        </p:nvSpPr>
        <p:spPr>
          <a:xfrm>
            <a:off x="8557526" y="3078601"/>
            <a:ext cx="1208505" cy="1016673"/>
          </a:xfrm>
          <a:prstGeom prst="cube">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Archive</a:t>
            </a:r>
          </a:p>
        </p:txBody>
      </p:sp>
      <p:cxnSp>
        <p:nvCxnSpPr>
          <p:cNvPr id="24" name="Straight Arrow Connector 23"/>
          <p:cNvCxnSpPr>
            <a:stCxn id="17" idx="2"/>
            <a:endCxn id="23" idx="4"/>
          </p:cNvCxnSpPr>
          <p:nvPr/>
        </p:nvCxnSpPr>
        <p:spPr>
          <a:xfrm flipH="1">
            <a:off x="9511863" y="3714022"/>
            <a:ext cx="10366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Cube 24"/>
          <p:cNvSpPr/>
          <p:nvPr/>
        </p:nvSpPr>
        <p:spPr>
          <a:xfrm>
            <a:off x="6808229" y="4971328"/>
            <a:ext cx="1056640" cy="985520"/>
          </a:xfrm>
          <a:prstGeom prst="cube">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 Log</a:t>
            </a:r>
          </a:p>
        </p:txBody>
      </p:sp>
      <p:sp>
        <p:nvSpPr>
          <p:cNvPr id="26" name="Cylinder 25"/>
          <p:cNvSpPr/>
          <p:nvPr/>
        </p:nvSpPr>
        <p:spPr>
          <a:xfrm>
            <a:off x="8844363" y="5402038"/>
            <a:ext cx="889000" cy="939800"/>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NoSQL</a:t>
            </a:r>
          </a:p>
        </p:txBody>
      </p:sp>
      <p:cxnSp>
        <p:nvCxnSpPr>
          <p:cNvPr id="27" name="Straight Arrow Connector 26"/>
          <p:cNvCxnSpPr>
            <a:stCxn id="25" idx="4"/>
            <a:endCxn id="26" idx="2"/>
          </p:cNvCxnSpPr>
          <p:nvPr/>
        </p:nvCxnSpPr>
        <p:spPr>
          <a:xfrm>
            <a:off x="7618489" y="5587278"/>
            <a:ext cx="1225874" cy="2846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3" idx="4"/>
            <a:endCxn id="5" idx="1"/>
          </p:cNvCxnSpPr>
          <p:nvPr/>
        </p:nvCxnSpPr>
        <p:spPr>
          <a:xfrm flipH="1">
            <a:off x="5444490" y="2881948"/>
            <a:ext cx="123190" cy="2426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3" idx="4"/>
            <a:endCxn id="23" idx="2"/>
          </p:cNvCxnSpPr>
          <p:nvPr/>
        </p:nvCxnSpPr>
        <p:spPr>
          <a:xfrm>
            <a:off x="5567680" y="2881948"/>
            <a:ext cx="2989846" cy="832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3" idx="4"/>
            <a:endCxn id="25" idx="1"/>
          </p:cNvCxnSpPr>
          <p:nvPr/>
        </p:nvCxnSpPr>
        <p:spPr>
          <a:xfrm>
            <a:off x="5567680" y="2881948"/>
            <a:ext cx="1645679" cy="233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8" name="Grafik 10">
            <a:extLst/>
          </p:cNvPr>
          <p:cNvPicPr>
            <a:picLocks noChangeAspect="1"/>
          </p:cNvPicPr>
          <p:nvPr/>
        </p:nvPicPr>
        <p:blipFill>
          <a:blip r:embed="rId2"/>
          <a:stretch>
            <a:fillRect/>
          </a:stretch>
        </p:blipFill>
        <p:spPr>
          <a:xfrm>
            <a:off x="10946292" y="6430217"/>
            <a:ext cx="647200" cy="256593"/>
          </a:xfrm>
          <a:prstGeom prst="rect">
            <a:avLst/>
          </a:prstGeom>
        </p:spPr>
      </p:pic>
      <p:sp>
        <p:nvSpPr>
          <p:cNvPr id="28" name="Cube 27"/>
          <p:cNvSpPr/>
          <p:nvPr/>
        </p:nvSpPr>
        <p:spPr>
          <a:xfrm>
            <a:off x="2367292" y="4740224"/>
            <a:ext cx="1056640" cy="985520"/>
          </a:xfrm>
          <a:prstGeom prst="cube">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Set</a:t>
            </a:r>
          </a:p>
        </p:txBody>
      </p:sp>
      <p:sp>
        <p:nvSpPr>
          <p:cNvPr id="31" name="TextBox 30"/>
          <p:cNvSpPr txBox="1"/>
          <p:nvPr/>
        </p:nvSpPr>
        <p:spPr>
          <a:xfrm>
            <a:off x="283813" y="4877554"/>
            <a:ext cx="1962653" cy="369332"/>
          </a:xfrm>
          <a:prstGeom prst="rect">
            <a:avLst/>
          </a:prstGeom>
          <a:noFill/>
        </p:spPr>
        <p:txBody>
          <a:bodyPr wrap="none" rtlCol="0">
            <a:spAutoFit/>
          </a:bodyPr>
          <a:lstStyle/>
          <a:p>
            <a:r>
              <a:rPr lang="en-US" dirty="0"/>
              <a:t>Snap Shot Data Set</a:t>
            </a:r>
          </a:p>
        </p:txBody>
      </p:sp>
      <p:sp>
        <p:nvSpPr>
          <p:cNvPr id="33" name="Cylinder 32"/>
          <p:cNvSpPr/>
          <p:nvPr/>
        </p:nvSpPr>
        <p:spPr>
          <a:xfrm>
            <a:off x="853058" y="5163820"/>
            <a:ext cx="889000" cy="939800"/>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HDF5</a:t>
            </a:r>
          </a:p>
        </p:txBody>
      </p:sp>
      <p:cxnSp>
        <p:nvCxnSpPr>
          <p:cNvPr id="34" name="Straight Arrow Connector 33"/>
          <p:cNvCxnSpPr>
            <a:endCxn id="28" idx="2"/>
          </p:cNvCxnSpPr>
          <p:nvPr/>
        </p:nvCxnSpPr>
        <p:spPr>
          <a:xfrm flipV="1">
            <a:off x="1742058" y="5356174"/>
            <a:ext cx="625234" cy="3339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Cube 35"/>
          <p:cNvSpPr/>
          <p:nvPr/>
        </p:nvSpPr>
        <p:spPr>
          <a:xfrm>
            <a:off x="3611985" y="5155658"/>
            <a:ext cx="1056640" cy="985520"/>
          </a:xfrm>
          <a:prstGeom prst="cube">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Index</a:t>
            </a:r>
          </a:p>
        </p:txBody>
      </p:sp>
      <p:sp>
        <p:nvSpPr>
          <p:cNvPr id="37" name="TextBox 36"/>
          <p:cNvSpPr txBox="1"/>
          <p:nvPr/>
        </p:nvSpPr>
        <p:spPr>
          <a:xfrm>
            <a:off x="514701" y="6508260"/>
            <a:ext cx="1535998" cy="369332"/>
          </a:xfrm>
          <a:prstGeom prst="rect">
            <a:avLst/>
          </a:prstGeom>
          <a:noFill/>
        </p:spPr>
        <p:txBody>
          <a:bodyPr wrap="none" rtlCol="0">
            <a:spAutoFit/>
          </a:bodyPr>
          <a:lstStyle/>
          <a:p>
            <a:r>
              <a:rPr lang="en-US" dirty="0"/>
              <a:t>Index Data Set</a:t>
            </a:r>
          </a:p>
        </p:txBody>
      </p:sp>
      <p:sp>
        <p:nvSpPr>
          <p:cNvPr id="39" name="Cylinder 38"/>
          <p:cNvSpPr/>
          <p:nvPr/>
        </p:nvSpPr>
        <p:spPr>
          <a:xfrm>
            <a:off x="1995272" y="5854700"/>
            <a:ext cx="889000" cy="939800"/>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NoSQL</a:t>
            </a:r>
          </a:p>
        </p:txBody>
      </p:sp>
      <p:cxnSp>
        <p:nvCxnSpPr>
          <p:cNvPr id="40" name="Straight Arrow Connector 39"/>
          <p:cNvCxnSpPr>
            <a:endCxn id="36" idx="2"/>
          </p:cNvCxnSpPr>
          <p:nvPr/>
        </p:nvCxnSpPr>
        <p:spPr>
          <a:xfrm flipV="1">
            <a:off x="2884272" y="5771608"/>
            <a:ext cx="727713" cy="6093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 idx="4"/>
            <a:endCxn id="28" idx="1"/>
          </p:cNvCxnSpPr>
          <p:nvPr/>
        </p:nvCxnSpPr>
        <p:spPr>
          <a:xfrm flipH="1">
            <a:off x="2772422" y="2881948"/>
            <a:ext cx="2795258" cy="2104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 idx="4"/>
            <a:endCxn id="36" idx="1"/>
          </p:cNvCxnSpPr>
          <p:nvPr/>
        </p:nvCxnSpPr>
        <p:spPr>
          <a:xfrm flipH="1">
            <a:off x="4017115" y="2881948"/>
            <a:ext cx="1550565" cy="2520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 idx="4"/>
            <a:endCxn id="12" idx="1"/>
          </p:cNvCxnSpPr>
          <p:nvPr/>
        </p:nvCxnSpPr>
        <p:spPr>
          <a:xfrm>
            <a:off x="5567680" y="2881948"/>
            <a:ext cx="2886228" cy="1582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7205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Micro Services Support Application Development – Name Mapping</a:t>
            </a:r>
            <a:endParaRPr lang="en-US" sz="2400" dirty="0"/>
          </a:p>
        </p:txBody>
      </p:sp>
      <p:sp>
        <p:nvSpPr>
          <p:cNvPr id="5" name="Cube 4"/>
          <p:cNvSpPr/>
          <p:nvPr/>
        </p:nvSpPr>
        <p:spPr>
          <a:xfrm>
            <a:off x="5039360" y="5062220"/>
            <a:ext cx="1056640" cy="985520"/>
          </a:xfrm>
          <a:prstGeom prst="cube">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IOC</a:t>
            </a:r>
          </a:p>
        </p:txBody>
      </p:sp>
      <p:sp>
        <p:nvSpPr>
          <p:cNvPr id="8" name="Cube 7"/>
          <p:cNvSpPr/>
          <p:nvPr/>
        </p:nvSpPr>
        <p:spPr>
          <a:xfrm>
            <a:off x="2032000" y="3583464"/>
            <a:ext cx="1036320" cy="1008856"/>
          </a:xfrm>
          <a:prstGeom prst="cube">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Directory</a:t>
            </a:r>
          </a:p>
        </p:txBody>
      </p:sp>
      <p:sp>
        <p:nvSpPr>
          <p:cNvPr id="13" name="Cylinder 12"/>
          <p:cNvSpPr/>
          <p:nvPr/>
        </p:nvSpPr>
        <p:spPr>
          <a:xfrm>
            <a:off x="393700" y="3754120"/>
            <a:ext cx="889000" cy="939800"/>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NoSQL</a:t>
            </a:r>
          </a:p>
        </p:txBody>
      </p:sp>
      <p:cxnSp>
        <p:nvCxnSpPr>
          <p:cNvPr id="18" name="Straight Arrow Connector 17"/>
          <p:cNvCxnSpPr>
            <a:stCxn id="5" idx="3"/>
          </p:cNvCxnSpPr>
          <p:nvPr/>
        </p:nvCxnSpPr>
        <p:spPr>
          <a:xfrm>
            <a:off x="5444490" y="6047740"/>
            <a:ext cx="16510" cy="276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600422" y="6299200"/>
            <a:ext cx="1705916" cy="369332"/>
          </a:xfrm>
          <a:prstGeom prst="rect">
            <a:avLst/>
          </a:prstGeom>
          <a:noFill/>
        </p:spPr>
        <p:txBody>
          <a:bodyPr wrap="none" rtlCol="0">
            <a:spAutoFit/>
          </a:bodyPr>
          <a:lstStyle/>
          <a:p>
            <a:r>
              <a:rPr lang="en-US" dirty="0"/>
              <a:t>Instrumentation</a:t>
            </a:r>
          </a:p>
        </p:txBody>
      </p:sp>
      <p:cxnSp>
        <p:nvCxnSpPr>
          <p:cNvPr id="22" name="Straight Arrow Connector 21"/>
          <p:cNvCxnSpPr/>
          <p:nvPr/>
        </p:nvCxnSpPr>
        <p:spPr>
          <a:xfrm flipV="1">
            <a:off x="1282700" y="4224020"/>
            <a:ext cx="749300" cy="100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4203941" y="1942148"/>
            <a:ext cx="2727478" cy="939800"/>
          </a:xfrm>
          <a:prstGeom prst="ellipse">
            <a:avLst/>
          </a:prstGeom>
          <a:solidFill>
            <a:schemeClr val="accent6">
              <a:lumMod val="40000"/>
              <a:lumOff val="60000"/>
            </a:schemeClr>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Feedback Control</a:t>
            </a:r>
          </a:p>
        </p:txBody>
      </p:sp>
      <p:cxnSp>
        <p:nvCxnSpPr>
          <p:cNvPr id="6" name="Straight Arrow Connector 5"/>
          <p:cNvCxnSpPr>
            <a:stCxn id="3" idx="3"/>
            <a:endCxn id="8" idx="4"/>
          </p:cNvCxnSpPr>
          <p:nvPr/>
        </p:nvCxnSpPr>
        <p:spPr>
          <a:xfrm flipH="1">
            <a:off x="2816106" y="2744317"/>
            <a:ext cx="1787265" cy="14696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98144" y="2529835"/>
            <a:ext cx="3825663" cy="923330"/>
          </a:xfrm>
          <a:prstGeom prst="rect">
            <a:avLst/>
          </a:prstGeom>
          <a:noFill/>
        </p:spPr>
        <p:txBody>
          <a:bodyPr wrap="none" rtlCol="0">
            <a:spAutoFit/>
          </a:bodyPr>
          <a:lstStyle/>
          <a:p>
            <a:r>
              <a:rPr lang="en-US" dirty="0"/>
              <a:t>Physics Code Receives EPICS PV Names</a:t>
            </a:r>
          </a:p>
          <a:p>
            <a:r>
              <a:rPr lang="en-US" dirty="0"/>
              <a:t>Given Physics Device and Properties</a:t>
            </a:r>
          </a:p>
          <a:p>
            <a:r>
              <a:rPr lang="en-US" dirty="0"/>
              <a:t>From a Directory Service</a:t>
            </a:r>
          </a:p>
        </p:txBody>
      </p:sp>
      <p:sp>
        <p:nvSpPr>
          <p:cNvPr id="17" name="Cube 16"/>
          <p:cNvSpPr/>
          <p:nvPr/>
        </p:nvSpPr>
        <p:spPr>
          <a:xfrm>
            <a:off x="7030720" y="4956386"/>
            <a:ext cx="1056640" cy="985520"/>
          </a:xfrm>
          <a:prstGeom prst="cube">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 Log</a:t>
            </a:r>
          </a:p>
        </p:txBody>
      </p:sp>
      <p:sp>
        <p:nvSpPr>
          <p:cNvPr id="19" name="Cylinder 18"/>
          <p:cNvSpPr/>
          <p:nvPr/>
        </p:nvSpPr>
        <p:spPr>
          <a:xfrm>
            <a:off x="8773160" y="4956386"/>
            <a:ext cx="889000" cy="939800"/>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NoSQL</a:t>
            </a:r>
          </a:p>
        </p:txBody>
      </p:sp>
      <p:cxnSp>
        <p:nvCxnSpPr>
          <p:cNvPr id="23" name="Straight Arrow Connector 22"/>
          <p:cNvCxnSpPr>
            <a:stCxn id="17" idx="4"/>
            <a:endCxn id="19" idx="2"/>
          </p:cNvCxnSpPr>
          <p:nvPr/>
        </p:nvCxnSpPr>
        <p:spPr>
          <a:xfrm flipV="1">
            <a:off x="7840980" y="5426286"/>
            <a:ext cx="932180" cy="1460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Cylinder 23"/>
          <p:cNvSpPr/>
          <p:nvPr/>
        </p:nvSpPr>
        <p:spPr>
          <a:xfrm>
            <a:off x="7728238" y="1786235"/>
            <a:ext cx="1463020" cy="1198617"/>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Archive</a:t>
            </a:r>
          </a:p>
        </p:txBody>
      </p:sp>
      <p:sp>
        <p:nvSpPr>
          <p:cNvPr id="25" name="Cube 24"/>
          <p:cNvSpPr/>
          <p:nvPr/>
        </p:nvSpPr>
        <p:spPr>
          <a:xfrm>
            <a:off x="6957299" y="3217367"/>
            <a:ext cx="1208505" cy="1016673"/>
          </a:xfrm>
          <a:prstGeom prst="cube">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Archive</a:t>
            </a:r>
          </a:p>
        </p:txBody>
      </p:sp>
      <p:cxnSp>
        <p:nvCxnSpPr>
          <p:cNvPr id="26" name="Straight Arrow Connector 25"/>
          <p:cNvCxnSpPr>
            <a:stCxn id="24" idx="3"/>
            <a:endCxn id="25" idx="5"/>
          </p:cNvCxnSpPr>
          <p:nvPr/>
        </p:nvCxnSpPr>
        <p:spPr>
          <a:xfrm flipH="1">
            <a:off x="8165804" y="2984852"/>
            <a:ext cx="293944" cy="613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Cube 26"/>
          <p:cNvSpPr/>
          <p:nvPr/>
        </p:nvSpPr>
        <p:spPr>
          <a:xfrm>
            <a:off x="8605520" y="3659664"/>
            <a:ext cx="1056640" cy="985520"/>
          </a:xfrm>
          <a:prstGeom prst="cube">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 to Field</a:t>
            </a:r>
          </a:p>
        </p:txBody>
      </p:sp>
      <p:cxnSp>
        <p:nvCxnSpPr>
          <p:cNvPr id="28" name="Straight Arrow Connector 27"/>
          <p:cNvCxnSpPr>
            <a:endCxn id="29" idx="2"/>
          </p:cNvCxnSpPr>
          <p:nvPr/>
        </p:nvCxnSpPr>
        <p:spPr>
          <a:xfrm flipV="1">
            <a:off x="9522460" y="4122420"/>
            <a:ext cx="1226820" cy="393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Cylinder 28"/>
          <p:cNvSpPr/>
          <p:nvPr/>
        </p:nvSpPr>
        <p:spPr>
          <a:xfrm>
            <a:off x="10749280" y="3652520"/>
            <a:ext cx="889000" cy="939800"/>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NoSQL</a:t>
            </a:r>
          </a:p>
        </p:txBody>
      </p:sp>
      <p:pic>
        <p:nvPicPr>
          <p:cNvPr id="30" name="Grafik 10">
            <a:extLst/>
          </p:cNvPr>
          <p:cNvPicPr>
            <a:picLocks noChangeAspect="1"/>
          </p:cNvPicPr>
          <p:nvPr/>
        </p:nvPicPr>
        <p:blipFill>
          <a:blip r:embed="rId2"/>
          <a:stretch>
            <a:fillRect/>
          </a:stretch>
        </p:blipFill>
        <p:spPr>
          <a:xfrm>
            <a:off x="10946292" y="6430217"/>
            <a:ext cx="647200" cy="256593"/>
          </a:xfrm>
          <a:prstGeom prst="rect">
            <a:avLst/>
          </a:prstGeom>
        </p:spPr>
      </p:pic>
    </p:spTree>
    <p:extLst>
      <p:ext uri="{BB962C8B-B14F-4D97-AF65-F5344CB8AC3E}">
        <p14:creationId xmlns:p14="http://schemas.microsoft.com/office/powerpoint/2010/main" val="1421377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be 4"/>
          <p:cNvSpPr/>
          <p:nvPr/>
        </p:nvSpPr>
        <p:spPr>
          <a:xfrm>
            <a:off x="5039360" y="5062220"/>
            <a:ext cx="1056640" cy="985520"/>
          </a:xfrm>
          <a:prstGeom prst="cube">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IOC</a:t>
            </a:r>
          </a:p>
        </p:txBody>
      </p:sp>
      <p:sp>
        <p:nvSpPr>
          <p:cNvPr id="8" name="Cube 7"/>
          <p:cNvSpPr/>
          <p:nvPr/>
        </p:nvSpPr>
        <p:spPr>
          <a:xfrm>
            <a:off x="2032000" y="3583464"/>
            <a:ext cx="1036320" cy="1008856"/>
          </a:xfrm>
          <a:prstGeom prst="cube">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Directory</a:t>
            </a:r>
          </a:p>
        </p:txBody>
      </p:sp>
      <p:sp>
        <p:nvSpPr>
          <p:cNvPr id="12" name="Cube 11"/>
          <p:cNvSpPr/>
          <p:nvPr/>
        </p:nvSpPr>
        <p:spPr>
          <a:xfrm>
            <a:off x="8605520" y="3659664"/>
            <a:ext cx="1056640" cy="985520"/>
          </a:xfrm>
          <a:prstGeom prst="cube">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 to Field</a:t>
            </a:r>
          </a:p>
        </p:txBody>
      </p:sp>
      <p:sp>
        <p:nvSpPr>
          <p:cNvPr id="13" name="Cylinder 12"/>
          <p:cNvSpPr/>
          <p:nvPr/>
        </p:nvSpPr>
        <p:spPr>
          <a:xfrm>
            <a:off x="393700" y="3754120"/>
            <a:ext cx="889000" cy="939800"/>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NoSQL</a:t>
            </a:r>
          </a:p>
        </p:txBody>
      </p:sp>
      <p:cxnSp>
        <p:nvCxnSpPr>
          <p:cNvPr id="15" name="Straight Arrow Connector 14"/>
          <p:cNvCxnSpPr>
            <a:endCxn id="21" idx="2"/>
          </p:cNvCxnSpPr>
          <p:nvPr/>
        </p:nvCxnSpPr>
        <p:spPr>
          <a:xfrm flipV="1">
            <a:off x="9522460" y="4122420"/>
            <a:ext cx="1226820" cy="393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3"/>
          </p:cNvCxnSpPr>
          <p:nvPr/>
        </p:nvCxnSpPr>
        <p:spPr>
          <a:xfrm>
            <a:off x="5444490" y="6047740"/>
            <a:ext cx="16510" cy="276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600422" y="6299200"/>
            <a:ext cx="1705916" cy="369332"/>
          </a:xfrm>
          <a:prstGeom prst="rect">
            <a:avLst/>
          </a:prstGeom>
          <a:noFill/>
        </p:spPr>
        <p:txBody>
          <a:bodyPr wrap="none" rtlCol="0">
            <a:spAutoFit/>
          </a:bodyPr>
          <a:lstStyle/>
          <a:p>
            <a:r>
              <a:rPr lang="en-US" dirty="0"/>
              <a:t>Instrumentation</a:t>
            </a:r>
          </a:p>
        </p:txBody>
      </p:sp>
      <p:sp>
        <p:nvSpPr>
          <p:cNvPr id="21" name="Cylinder 20"/>
          <p:cNvSpPr/>
          <p:nvPr/>
        </p:nvSpPr>
        <p:spPr>
          <a:xfrm>
            <a:off x="10749280" y="3652520"/>
            <a:ext cx="889000" cy="939800"/>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NoSQL</a:t>
            </a:r>
          </a:p>
        </p:txBody>
      </p:sp>
      <p:cxnSp>
        <p:nvCxnSpPr>
          <p:cNvPr id="22" name="Straight Arrow Connector 21"/>
          <p:cNvCxnSpPr/>
          <p:nvPr/>
        </p:nvCxnSpPr>
        <p:spPr>
          <a:xfrm flipV="1">
            <a:off x="1282700" y="4224020"/>
            <a:ext cx="749300" cy="100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4203941" y="1942148"/>
            <a:ext cx="2727478" cy="939800"/>
          </a:xfrm>
          <a:prstGeom prst="ellipse">
            <a:avLst/>
          </a:prstGeom>
          <a:solidFill>
            <a:schemeClr val="accent6">
              <a:lumMod val="40000"/>
              <a:lumOff val="60000"/>
            </a:schemeClr>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Feedback Control</a:t>
            </a:r>
          </a:p>
        </p:txBody>
      </p:sp>
      <p:cxnSp>
        <p:nvCxnSpPr>
          <p:cNvPr id="6" name="Straight Arrow Connector 5"/>
          <p:cNvCxnSpPr>
            <a:endCxn id="5" idx="0"/>
          </p:cNvCxnSpPr>
          <p:nvPr/>
        </p:nvCxnSpPr>
        <p:spPr>
          <a:xfrm>
            <a:off x="5494055" y="2881948"/>
            <a:ext cx="196815" cy="21802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38200" y="2855343"/>
            <a:ext cx="6498061" cy="646331"/>
          </a:xfrm>
          <a:prstGeom prst="rect">
            <a:avLst/>
          </a:prstGeom>
          <a:noFill/>
        </p:spPr>
        <p:txBody>
          <a:bodyPr wrap="none" rtlCol="0">
            <a:spAutoFit/>
          </a:bodyPr>
          <a:lstStyle/>
          <a:p>
            <a:r>
              <a:rPr lang="en-US" dirty="0"/>
              <a:t>Physics Code Reads All Set points and Readbacks to Calculate Errors</a:t>
            </a:r>
          </a:p>
          <a:p>
            <a:r>
              <a:rPr lang="en-US" dirty="0"/>
              <a:t>Errors are used to Calculate New Field Settings for Magnets</a:t>
            </a:r>
          </a:p>
        </p:txBody>
      </p:sp>
      <p:sp>
        <p:nvSpPr>
          <p:cNvPr id="17" name="Cube 16"/>
          <p:cNvSpPr/>
          <p:nvPr/>
        </p:nvSpPr>
        <p:spPr>
          <a:xfrm>
            <a:off x="7030720" y="4956386"/>
            <a:ext cx="1056640" cy="985520"/>
          </a:xfrm>
          <a:prstGeom prst="cube">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 Log</a:t>
            </a:r>
          </a:p>
        </p:txBody>
      </p:sp>
      <p:sp>
        <p:nvSpPr>
          <p:cNvPr id="19" name="Cylinder 18"/>
          <p:cNvSpPr/>
          <p:nvPr/>
        </p:nvSpPr>
        <p:spPr>
          <a:xfrm>
            <a:off x="8773160" y="4956386"/>
            <a:ext cx="889000" cy="939800"/>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NoSQL</a:t>
            </a:r>
          </a:p>
        </p:txBody>
      </p:sp>
      <p:cxnSp>
        <p:nvCxnSpPr>
          <p:cNvPr id="23" name="Straight Arrow Connector 22"/>
          <p:cNvCxnSpPr>
            <a:stCxn id="17" idx="4"/>
            <a:endCxn id="19" idx="2"/>
          </p:cNvCxnSpPr>
          <p:nvPr/>
        </p:nvCxnSpPr>
        <p:spPr>
          <a:xfrm flipV="1">
            <a:off x="7840980" y="5426286"/>
            <a:ext cx="932180" cy="1460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Cylinder 23"/>
          <p:cNvSpPr/>
          <p:nvPr/>
        </p:nvSpPr>
        <p:spPr>
          <a:xfrm>
            <a:off x="7728238" y="1786235"/>
            <a:ext cx="1463020" cy="1198617"/>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Archive</a:t>
            </a:r>
          </a:p>
        </p:txBody>
      </p:sp>
      <p:sp>
        <p:nvSpPr>
          <p:cNvPr id="25" name="Cube 24"/>
          <p:cNvSpPr/>
          <p:nvPr/>
        </p:nvSpPr>
        <p:spPr>
          <a:xfrm>
            <a:off x="6957299" y="3217367"/>
            <a:ext cx="1208505" cy="1016673"/>
          </a:xfrm>
          <a:prstGeom prst="cube">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Archive</a:t>
            </a:r>
          </a:p>
        </p:txBody>
      </p:sp>
      <p:cxnSp>
        <p:nvCxnSpPr>
          <p:cNvPr id="26" name="Straight Arrow Connector 25"/>
          <p:cNvCxnSpPr>
            <a:stCxn id="24" idx="3"/>
            <a:endCxn id="25" idx="5"/>
          </p:cNvCxnSpPr>
          <p:nvPr/>
        </p:nvCxnSpPr>
        <p:spPr>
          <a:xfrm flipH="1">
            <a:off x="8165804" y="2984852"/>
            <a:ext cx="293944" cy="613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Grafik 10">
            <a:extLst/>
          </p:cNvPr>
          <p:cNvPicPr>
            <a:picLocks noChangeAspect="1"/>
          </p:cNvPicPr>
          <p:nvPr/>
        </p:nvPicPr>
        <p:blipFill>
          <a:blip r:embed="rId2"/>
          <a:stretch>
            <a:fillRect/>
          </a:stretch>
        </p:blipFill>
        <p:spPr>
          <a:xfrm>
            <a:off x="10946292" y="6430217"/>
            <a:ext cx="647200" cy="256593"/>
          </a:xfrm>
          <a:prstGeom prst="rect">
            <a:avLst/>
          </a:prstGeom>
        </p:spPr>
      </p:pic>
      <p:sp>
        <p:nvSpPr>
          <p:cNvPr id="2" name="Title 1"/>
          <p:cNvSpPr>
            <a:spLocks noGrp="1"/>
          </p:cNvSpPr>
          <p:nvPr>
            <p:ph type="title"/>
          </p:nvPr>
        </p:nvSpPr>
        <p:spPr/>
        <p:txBody>
          <a:bodyPr>
            <a:normAutofit fontScale="90000"/>
          </a:bodyPr>
          <a:lstStyle/>
          <a:p>
            <a:pPr algn="ctr"/>
            <a:r>
              <a:rPr lang="en-US" dirty="0"/>
              <a:t>Micro Services Support Application Development – Read Instrumentation</a:t>
            </a:r>
            <a:br>
              <a:rPr lang="en-US" sz="5400" dirty="0"/>
            </a:br>
            <a:endParaRPr lang="en-US" dirty="0"/>
          </a:p>
        </p:txBody>
      </p:sp>
    </p:spTree>
    <p:extLst>
      <p:ext uri="{BB962C8B-B14F-4D97-AF65-F5344CB8AC3E}">
        <p14:creationId xmlns:p14="http://schemas.microsoft.com/office/powerpoint/2010/main" val="1465192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be 4"/>
          <p:cNvSpPr/>
          <p:nvPr/>
        </p:nvSpPr>
        <p:spPr>
          <a:xfrm>
            <a:off x="5039360" y="5062220"/>
            <a:ext cx="1056640" cy="985520"/>
          </a:xfrm>
          <a:prstGeom prst="cube">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IOC</a:t>
            </a:r>
          </a:p>
        </p:txBody>
      </p:sp>
      <p:sp>
        <p:nvSpPr>
          <p:cNvPr id="8" name="Cube 7"/>
          <p:cNvSpPr/>
          <p:nvPr/>
        </p:nvSpPr>
        <p:spPr>
          <a:xfrm>
            <a:off x="2032000" y="3583464"/>
            <a:ext cx="1036320" cy="1008856"/>
          </a:xfrm>
          <a:prstGeom prst="cube">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Directory</a:t>
            </a:r>
          </a:p>
        </p:txBody>
      </p:sp>
      <p:sp>
        <p:nvSpPr>
          <p:cNvPr id="12" name="Cube 11"/>
          <p:cNvSpPr/>
          <p:nvPr/>
        </p:nvSpPr>
        <p:spPr>
          <a:xfrm>
            <a:off x="8605520" y="3659664"/>
            <a:ext cx="1056640" cy="985520"/>
          </a:xfrm>
          <a:prstGeom prst="cube">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 to Field</a:t>
            </a:r>
          </a:p>
        </p:txBody>
      </p:sp>
      <p:sp>
        <p:nvSpPr>
          <p:cNvPr id="13" name="Cylinder 12"/>
          <p:cNvSpPr/>
          <p:nvPr/>
        </p:nvSpPr>
        <p:spPr>
          <a:xfrm>
            <a:off x="393700" y="3754120"/>
            <a:ext cx="889000" cy="939800"/>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NoSQL</a:t>
            </a:r>
          </a:p>
        </p:txBody>
      </p:sp>
      <p:cxnSp>
        <p:nvCxnSpPr>
          <p:cNvPr id="15" name="Straight Arrow Connector 14"/>
          <p:cNvCxnSpPr>
            <a:endCxn id="21" idx="2"/>
          </p:cNvCxnSpPr>
          <p:nvPr/>
        </p:nvCxnSpPr>
        <p:spPr>
          <a:xfrm flipV="1">
            <a:off x="9522460" y="4122420"/>
            <a:ext cx="1226820" cy="393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3"/>
          </p:cNvCxnSpPr>
          <p:nvPr/>
        </p:nvCxnSpPr>
        <p:spPr>
          <a:xfrm>
            <a:off x="5444490" y="6047740"/>
            <a:ext cx="16510" cy="276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600422" y="6299200"/>
            <a:ext cx="1705916" cy="369332"/>
          </a:xfrm>
          <a:prstGeom prst="rect">
            <a:avLst/>
          </a:prstGeom>
          <a:noFill/>
        </p:spPr>
        <p:txBody>
          <a:bodyPr wrap="none" rtlCol="0">
            <a:spAutoFit/>
          </a:bodyPr>
          <a:lstStyle/>
          <a:p>
            <a:r>
              <a:rPr lang="en-US" dirty="0"/>
              <a:t>Instrumentation</a:t>
            </a:r>
          </a:p>
        </p:txBody>
      </p:sp>
      <p:sp>
        <p:nvSpPr>
          <p:cNvPr id="21" name="Cylinder 20"/>
          <p:cNvSpPr/>
          <p:nvPr/>
        </p:nvSpPr>
        <p:spPr>
          <a:xfrm>
            <a:off x="10749280" y="3652520"/>
            <a:ext cx="889000" cy="939800"/>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NoSQL</a:t>
            </a:r>
          </a:p>
        </p:txBody>
      </p:sp>
      <p:cxnSp>
        <p:nvCxnSpPr>
          <p:cNvPr id="22" name="Straight Arrow Connector 21"/>
          <p:cNvCxnSpPr/>
          <p:nvPr/>
        </p:nvCxnSpPr>
        <p:spPr>
          <a:xfrm flipV="1">
            <a:off x="1282700" y="4224020"/>
            <a:ext cx="749300" cy="100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4203941" y="1942148"/>
            <a:ext cx="2727478" cy="939800"/>
          </a:xfrm>
          <a:prstGeom prst="ellipse">
            <a:avLst/>
          </a:prstGeom>
          <a:solidFill>
            <a:schemeClr val="accent6">
              <a:lumMod val="40000"/>
              <a:lumOff val="60000"/>
            </a:schemeClr>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Feedback Control</a:t>
            </a:r>
          </a:p>
        </p:txBody>
      </p:sp>
      <p:cxnSp>
        <p:nvCxnSpPr>
          <p:cNvPr id="6" name="Straight Arrow Connector 5"/>
          <p:cNvCxnSpPr>
            <a:endCxn id="12" idx="2"/>
          </p:cNvCxnSpPr>
          <p:nvPr/>
        </p:nvCxnSpPr>
        <p:spPr>
          <a:xfrm>
            <a:off x="5494055" y="2881948"/>
            <a:ext cx="3111465" cy="139366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381190" y="2889062"/>
            <a:ext cx="6198876" cy="646331"/>
          </a:xfrm>
          <a:prstGeom prst="rect">
            <a:avLst/>
          </a:prstGeom>
          <a:noFill/>
        </p:spPr>
        <p:txBody>
          <a:bodyPr wrap="none" rtlCol="0">
            <a:spAutoFit/>
          </a:bodyPr>
          <a:lstStyle/>
          <a:p>
            <a:r>
              <a:rPr lang="en-US" dirty="0"/>
              <a:t>Physics Code Sends Designed Field Setting to Conversion Service</a:t>
            </a:r>
          </a:p>
          <a:p>
            <a:r>
              <a:rPr lang="en-US" dirty="0"/>
              <a:t>               and Receives New I Settings</a:t>
            </a:r>
          </a:p>
        </p:txBody>
      </p:sp>
      <p:sp>
        <p:nvSpPr>
          <p:cNvPr id="17" name="Cube 16"/>
          <p:cNvSpPr/>
          <p:nvPr/>
        </p:nvSpPr>
        <p:spPr>
          <a:xfrm>
            <a:off x="7030720" y="4956386"/>
            <a:ext cx="1056640" cy="985520"/>
          </a:xfrm>
          <a:prstGeom prst="cube">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 Log</a:t>
            </a:r>
          </a:p>
        </p:txBody>
      </p:sp>
      <p:sp>
        <p:nvSpPr>
          <p:cNvPr id="19" name="Cylinder 18"/>
          <p:cNvSpPr/>
          <p:nvPr/>
        </p:nvSpPr>
        <p:spPr>
          <a:xfrm>
            <a:off x="8773160" y="4956386"/>
            <a:ext cx="889000" cy="939800"/>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NoSQL</a:t>
            </a:r>
          </a:p>
        </p:txBody>
      </p:sp>
      <p:cxnSp>
        <p:nvCxnSpPr>
          <p:cNvPr id="23" name="Straight Arrow Connector 22"/>
          <p:cNvCxnSpPr>
            <a:stCxn id="17" idx="4"/>
            <a:endCxn id="19" idx="2"/>
          </p:cNvCxnSpPr>
          <p:nvPr/>
        </p:nvCxnSpPr>
        <p:spPr>
          <a:xfrm flipV="1">
            <a:off x="7840980" y="5426286"/>
            <a:ext cx="932180" cy="1460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Cylinder 23"/>
          <p:cNvSpPr/>
          <p:nvPr/>
        </p:nvSpPr>
        <p:spPr>
          <a:xfrm>
            <a:off x="7728238" y="1786235"/>
            <a:ext cx="1463020" cy="1198617"/>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Archive</a:t>
            </a:r>
          </a:p>
        </p:txBody>
      </p:sp>
      <p:sp>
        <p:nvSpPr>
          <p:cNvPr id="25" name="Cube 24"/>
          <p:cNvSpPr/>
          <p:nvPr/>
        </p:nvSpPr>
        <p:spPr>
          <a:xfrm>
            <a:off x="6957299" y="3217367"/>
            <a:ext cx="1208505" cy="1016673"/>
          </a:xfrm>
          <a:prstGeom prst="cube">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Archive</a:t>
            </a:r>
          </a:p>
        </p:txBody>
      </p:sp>
      <p:cxnSp>
        <p:nvCxnSpPr>
          <p:cNvPr id="26" name="Straight Arrow Connector 25"/>
          <p:cNvCxnSpPr>
            <a:stCxn id="24" idx="3"/>
            <a:endCxn id="25" idx="5"/>
          </p:cNvCxnSpPr>
          <p:nvPr/>
        </p:nvCxnSpPr>
        <p:spPr>
          <a:xfrm flipH="1">
            <a:off x="8165804" y="2984852"/>
            <a:ext cx="293944" cy="613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Grafik 10">
            <a:extLst/>
          </p:cNvPr>
          <p:cNvPicPr>
            <a:picLocks noChangeAspect="1"/>
          </p:cNvPicPr>
          <p:nvPr/>
        </p:nvPicPr>
        <p:blipFill>
          <a:blip r:embed="rId2"/>
          <a:stretch>
            <a:fillRect/>
          </a:stretch>
        </p:blipFill>
        <p:spPr>
          <a:xfrm>
            <a:off x="10946292" y="6430217"/>
            <a:ext cx="647200" cy="256593"/>
          </a:xfrm>
          <a:prstGeom prst="rect">
            <a:avLst/>
          </a:prstGeom>
        </p:spPr>
      </p:pic>
      <p:sp>
        <p:nvSpPr>
          <p:cNvPr id="28" name="Title 1"/>
          <p:cNvSpPr>
            <a:spLocks noGrp="1"/>
          </p:cNvSpPr>
          <p:nvPr>
            <p:ph type="title"/>
          </p:nvPr>
        </p:nvSpPr>
        <p:spPr>
          <a:xfrm>
            <a:off x="838200" y="365125"/>
            <a:ext cx="10515600" cy="1325563"/>
          </a:xfrm>
        </p:spPr>
        <p:txBody>
          <a:bodyPr>
            <a:normAutofit fontScale="90000"/>
          </a:bodyPr>
          <a:lstStyle/>
          <a:p>
            <a:pPr algn="ctr"/>
            <a:r>
              <a:rPr lang="en-US" dirty="0"/>
              <a:t>Micro Services Support Application Development – Conversion Service</a:t>
            </a:r>
            <a:br>
              <a:rPr lang="en-US" sz="5400" dirty="0"/>
            </a:br>
            <a:endParaRPr lang="en-US" dirty="0"/>
          </a:p>
        </p:txBody>
      </p:sp>
    </p:spTree>
    <p:extLst>
      <p:ext uri="{BB962C8B-B14F-4D97-AF65-F5344CB8AC3E}">
        <p14:creationId xmlns:p14="http://schemas.microsoft.com/office/powerpoint/2010/main" val="1233841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be 4"/>
          <p:cNvSpPr/>
          <p:nvPr/>
        </p:nvSpPr>
        <p:spPr>
          <a:xfrm>
            <a:off x="5039360" y="5062220"/>
            <a:ext cx="1056640" cy="985520"/>
          </a:xfrm>
          <a:prstGeom prst="cube">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IOC</a:t>
            </a:r>
          </a:p>
        </p:txBody>
      </p:sp>
      <p:sp>
        <p:nvSpPr>
          <p:cNvPr id="8" name="Cube 7"/>
          <p:cNvSpPr/>
          <p:nvPr/>
        </p:nvSpPr>
        <p:spPr>
          <a:xfrm>
            <a:off x="2032000" y="3583464"/>
            <a:ext cx="1036320" cy="1008856"/>
          </a:xfrm>
          <a:prstGeom prst="cube">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Directory</a:t>
            </a:r>
          </a:p>
        </p:txBody>
      </p:sp>
      <p:sp>
        <p:nvSpPr>
          <p:cNvPr id="12" name="Cube 11"/>
          <p:cNvSpPr/>
          <p:nvPr/>
        </p:nvSpPr>
        <p:spPr>
          <a:xfrm>
            <a:off x="8605520" y="3659664"/>
            <a:ext cx="1056640" cy="985520"/>
          </a:xfrm>
          <a:prstGeom prst="cube">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 to Field</a:t>
            </a:r>
          </a:p>
        </p:txBody>
      </p:sp>
      <p:sp>
        <p:nvSpPr>
          <p:cNvPr id="13" name="Cylinder 12"/>
          <p:cNvSpPr/>
          <p:nvPr/>
        </p:nvSpPr>
        <p:spPr>
          <a:xfrm>
            <a:off x="393700" y="3754120"/>
            <a:ext cx="889000" cy="939800"/>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NoSQL</a:t>
            </a:r>
          </a:p>
        </p:txBody>
      </p:sp>
      <p:cxnSp>
        <p:nvCxnSpPr>
          <p:cNvPr id="15" name="Straight Arrow Connector 14"/>
          <p:cNvCxnSpPr>
            <a:endCxn id="21" idx="2"/>
          </p:cNvCxnSpPr>
          <p:nvPr/>
        </p:nvCxnSpPr>
        <p:spPr>
          <a:xfrm flipV="1">
            <a:off x="9522460" y="4122420"/>
            <a:ext cx="1226820" cy="393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3"/>
          </p:cNvCxnSpPr>
          <p:nvPr/>
        </p:nvCxnSpPr>
        <p:spPr>
          <a:xfrm>
            <a:off x="5444490" y="6047740"/>
            <a:ext cx="16510" cy="276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600422" y="6299200"/>
            <a:ext cx="1705916" cy="369332"/>
          </a:xfrm>
          <a:prstGeom prst="rect">
            <a:avLst/>
          </a:prstGeom>
          <a:noFill/>
        </p:spPr>
        <p:txBody>
          <a:bodyPr wrap="none" rtlCol="0">
            <a:spAutoFit/>
          </a:bodyPr>
          <a:lstStyle/>
          <a:p>
            <a:r>
              <a:rPr lang="en-US" dirty="0"/>
              <a:t>Instrumentation</a:t>
            </a:r>
          </a:p>
        </p:txBody>
      </p:sp>
      <p:sp>
        <p:nvSpPr>
          <p:cNvPr id="21" name="Cylinder 20"/>
          <p:cNvSpPr/>
          <p:nvPr/>
        </p:nvSpPr>
        <p:spPr>
          <a:xfrm>
            <a:off x="10749280" y="3652520"/>
            <a:ext cx="889000" cy="939800"/>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NoSQL</a:t>
            </a:r>
          </a:p>
        </p:txBody>
      </p:sp>
      <p:cxnSp>
        <p:nvCxnSpPr>
          <p:cNvPr id="22" name="Straight Arrow Connector 21"/>
          <p:cNvCxnSpPr/>
          <p:nvPr/>
        </p:nvCxnSpPr>
        <p:spPr>
          <a:xfrm flipV="1">
            <a:off x="1282700" y="4224020"/>
            <a:ext cx="749300" cy="100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4203941" y="1942148"/>
            <a:ext cx="2727478" cy="939800"/>
          </a:xfrm>
          <a:prstGeom prst="ellipse">
            <a:avLst/>
          </a:prstGeom>
          <a:solidFill>
            <a:schemeClr val="accent6">
              <a:lumMod val="40000"/>
              <a:lumOff val="60000"/>
            </a:schemeClr>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Feedback Control</a:t>
            </a:r>
          </a:p>
        </p:txBody>
      </p:sp>
      <p:cxnSp>
        <p:nvCxnSpPr>
          <p:cNvPr id="6" name="Straight Arrow Connector 5"/>
          <p:cNvCxnSpPr>
            <a:endCxn id="5" idx="1"/>
          </p:cNvCxnSpPr>
          <p:nvPr/>
        </p:nvCxnSpPr>
        <p:spPr>
          <a:xfrm flipH="1">
            <a:off x="5444490" y="2881948"/>
            <a:ext cx="49565" cy="242665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283451" y="2937133"/>
            <a:ext cx="4005071" cy="646331"/>
          </a:xfrm>
          <a:prstGeom prst="rect">
            <a:avLst/>
          </a:prstGeom>
          <a:noFill/>
        </p:spPr>
        <p:txBody>
          <a:bodyPr wrap="none" rtlCol="0">
            <a:spAutoFit/>
          </a:bodyPr>
          <a:lstStyle/>
          <a:p>
            <a:r>
              <a:rPr lang="en-US" dirty="0"/>
              <a:t>Physics Code Sends New Current Setting </a:t>
            </a:r>
          </a:p>
          <a:p>
            <a:r>
              <a:rPr lang="en-US" dirty="0"/>
              <a:t>to Magnet Power Supply</a:t>
            </a:r>
          </a:p>
        </p:txBody>
      </p:sp>
      <p:sp>
        <p:nvSpPr>
          <p:cNvPr id="17" name="Cube 16"/>
          <p:cNvSpPr/>
          <p:nvPr/>
        </p:nvSpPr>
        <p:spPr>
          <a:xfrm>
            <a:off x="7030720" y="4964853"/>
            <a:ext cx="1056640" cy="985520"/>
          </a:xfrm>
          <a:prstGeom prst="cube">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 Log</a:t>
            </a:r>
          </a:p>
        </p:txBody>
      </p:sp>
      <p:sp>
        <p:nvSpPr>
          <p:cNvPr id="19" name="Cylinder 18"/>
          <p:cNvSpPr/>
          <p:nvPr/>
        </p:nvSpPr>
        <p:spPr>
          <a:xfrm>
            <a:off x="8773160" y="4964853"/>
            <a:ext cx="889000" cy="939800"/>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NoSQL</a:t>
            </a:r>
          </a:p>
        </p:txBody>
      </p:sp>
      <p:cxnSp>
        <p:nvCxnSpPr>
          <p:cNvPr id="23" name="Straight Arrow Connector 22"/>
          <p:cNvCxnSpPr>
            <a:stCxn id="17" idx="4"/>
            <a:endCxn id="19" idx="2"/>
          </p:cNvCxnSpPr>
          <p:nvPr/>
        </p:nvCxnSpPr>
        <p:spPr>
          <a:xfrm flipV="1">
            <a:off x="7840980" y="5434753"/>
            <a:ext cx="932180" cy="1460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Cylinder 23"/>
          <p:cNvSpPr/>
          <p:nvPr/>
        </p:nvSpPr>
        <p:spPr>
          <a:xfrm>
            <a:off x="7728238" y="1786235"/>
            <a:ext cx="1463020" cy="1198617"/>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Archive</a:t>
            </a:r>
          </a:p>
        </p:txBody>
      </p:sp>
      <p:sp>
        <p:nvSpPr>
          <p:cNvPr id="25" name="Cube 24"/>
          <p:cNvSpPr/>
          <p:nvPr/>
        </p:nvSpPr>
        <p:spPr>
          <a:xfrm>
            <a:off x="6957299" y="3217367"/>
            <a:ext cx="1208505" cy="1016673"/>
          </a:xfrm>
          <a:prstGeom prst="cube">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Archive</a:t>
            </a:r>
          </a:p>
        </p:txBody>
      </p:sp>
      <p:cxnSp>
        <p:nvCxnSpPr>
          <p:cNvPr id="26" name="Straight Arrow Connector 25"/>
          <p:cNvCxnSpPr>
            <a:stCxn id="24" idx="3"/>
            <a:endCxn id="25" idx="5"/>
          </p:cNvCxnSpPr>
          <p:nvPr/>
        </p:nvCxnSpPr>
        <p:spPr>
          <a:xfrm flipH="1">
            <a:off x="8165804" y="2984852"/>
            <a:ext cx="293944" cy="613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Grafik 10">
            <a:extLst/>
          </p:cNvPr>
          <p:cNvPicPr>
            <a:picLocks noChangeAspect="1"/>
          </p:cNvPicPr>
          <p:nvPr/>
        </p:nvPicPr>
        <p:blipFill>
          <a:blip r:embed="rId2"/>
          <a:stretch>
            <a:fillRect/>
          </a:stretch>
        </p:blipFill>
        <p:spPr>
          <a:xfrm>
            <a:off x="10946292" y="6430217"/>
            <a:ext cx="647200" cy="256593"/>
          </a:xfrm>
          <a:prstGeom prst="rect">
            <a:avLst/>
          </a:prstGeom>
        </p:spPr>
      </p:pic>
      <p:sp>
        <p:nvSpPr>
          <p:cNvPr id="28" name="Title 1"/>
          <p:cNvSpPr txBox="1">
            <a:spLocks/>
          </p:cNvSpPr>
          <p:nvPr/>
        </p:nvSpPr>
        <p:spPr>
          <a:xfrm>
            <a:off x="990600" y="517525"/>
            <a:ext cx="10515600" cy="1325563"/>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Micro Services Support Application Development – Write Instrumentation</a:t>
            </a:r>
            <a:br>
              <a:rPr lang="en-US" sz="5400" dirty="0"/>
            </a:br>
            <a:endParaRPr lang="en-US" dirty="0"/>
          </a:p>
        </p:txBody>
      </p:sp>
    </p:spTree>
    <p:extLst>
      <p:ext uri="{BB962C8B-B14F-4D97-AF65-F5344CB8AC3E}">
        <p14:creationId xmlns:p14="http://schemas.microsoft.com/office/powerpoint/2010/main" val="537412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be 4"/>
          <p:cNvSpPr/>
          <p:nvPr/>
        </p:nvSpPr>
        <p:spPr>
          <a:xfrm>
            <a:off x="5039360" y="5062220"/>
            <a:ext cx="1056640" cy="985520"/>
          </a:xfrm>
          <a:prstGeom prst="cube">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IOC</a:t>
            </a:r>
          </a:p>
        </p:txBody>
      </p:sp>
      <p:sp>
        <p:nvSpPr>
          <p:cNvPr id="8" name="Cube 7"/>
          <p:cNvSpPr/>
          <p:nvPr/>
        </p:nvSpPr>
        <p:spPr>
          <a:xfrm>
            <a:off x="2032000" y="3583464"/>
            <a:ext cx="1036320" cy="1008856"/>
          </a:xfrm>
          <a:prstGeom prst="cube">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Directory</a:t>
            </a:r>
          </a:p>
        </p:txBody>
      </p:sp>
      <p:sp>
        <p:nvSpPr>
          <p:cNvPr id="12" name="Cube 11"/>
          <p:cNvSpPr/>
          <p:nvPr/>
        </p:nvSpPr>
        <p:spPr>
          <a:xfrm>
            <a:off x="8605520" y="3659664"/>
            <a:ext cx="1056640" cy="985520"/>
          </a:xfrm>
          <a:prstGeom prst="cube">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 to Field</a:t>
            </a:r>
          </a:p>
        </p:txBody>
      </p:sp>
      <p:sp>
        <p:nvSpPr>
          <p:cNvPr id="13" name="Cylinder 12"/>
          <p:cNvSpPr/>
          <p:nvPr/>
        </p:nvSpPr>
        <p:spPr>
          <a:xfrm>
            <a:off x="393700" y="3754120"/>
            <a:ext cx="889000" cy="939800"/>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NoSQL</a:t>
            </a:r>
          </a:p>
        </p:txBody>
      </p:sp>
      <p:cxnSp>
        <p:nvCxnSpPr>
          <p:cNvPr id="15" name="Straight Arrow Connector 14"/>
          <p:cNvCxnSpPr>
            <a:endCxn id="21" idx="2"/>
          </p:cNvCxnSpPr>
          <p:nvPr/>
        </p:nvCxnSpPr>
        <p:spPr>
          <a:xfrm flipV="1">
            <a:off x="9522460" y="4122420"/>
            <a:ext cx="1226820" cy="393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3"/>
          </p:cNvCxnSpPr>
          <p:nvPr/>
        </p:nvCxnSpPr>
        <p:spPr>
          <a:xfrm>
            <a:off x="5444490" y="6047740"/>
            <a:ext cx="16510" cy="276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600422" y="6299200"/>
            <a:ext cx="1705916" cy="369332"/>
          </a:xfrm>
          <a:prstGeom prst="rect">
            <a:avLst/>
          </a:prstGeom>
          <a:noFill/>
        </p:spPr>
        <p:txBody>
          <a:bodyPr wrap="none" rtlCol="0">
            <a:spAutoFit/>
          </a:bodyPr>
          <a:lstStyle/>
          <a:p>
            <a:r>
              <a:rPr lang="en-US" dirty="0"/>
              <a:t>Instrumentation</a:t>
            </a:r>
          </a:p>
        </p:txBody>
      </p:sp>
      <p:sp>
        <p:nvSpPr>
          <p:cNvPr id="21" name="Cylinder 20"/>
          <p:cNvSpPr/>
          <p:nvPr/>
        </p:nvSpPr>
        <p:spPr>
          <a:xfrm>
            <a:off x="10749280" y="3652520"/>
            <a:ext cx="889000" cy="939800"/>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NoSQL</a:t>
            </a:r>
          </a:p>
        </p:txBody>
      </p:sp>
      <p:cxnSp>
        <p:nvCxnSpPr>
          <p:cNvPr id="22" name="Straight Arrow Connector 21"/>
          <p:cNvCxnSpPr/>
          <p:nvPr/>
        </p:nvCxnSpPr>
        <p:spPr>
          <a:xfrm flipV="1">
            <a:off x="1282700" y="4224020"/>
            <a:ext cx="749300" cy="100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4203941" y="1942148"/>
            <a:ext cx="2727478" cy="939800"/>
          </a:xfrm>
          <a:prstGeom prst="ellipse">
            <a:avLst/>
          </a:prstGeom>
          <a:solidFill>
            <a:schemeClr val="accent6">
              <a:lumMod val="40000"/>
              <a:lumOff val="60000"/>
            </a:schemeClr>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Feedback Control</a:t>
            </a:r>
          </a:p>
        </p:txBody>
      </p:sp>
      <p:sp>
        <p:nvSpPr>
          <p:cNvPr id="16" name="TextBox 15"/>
          <p:cNvSpPr txBox="1"/>
          <p:nvPr/>
        </p:nvSpPr>
        <p:spPr>
          <a:xfrm>
            <a:off x="6571583" y="5889277"/>
            <a:ext cx="5292154" cy="646331"/>
          </a:xfrm>
          <a:prstGeom prst="rect">
            <a:avLst/>
          </a:prstGeom>
          <a:noFill/>
        </p:spPr>
        <p:txBody>
          <a:bodyPr wrap="none" rtlCol="0">
            <a:spAutoFit/>
          </a:bodyPr>
          <a:lstStyle/>
          <a:p>
            <a:r>
              <a:rPr lang="en-US" dirty="0"/>
              <a:t>Physics Code Records the Activity Into Official Logbook</a:t>
            </a:r>
          </a:p>
          <a:p>
            <a:r>
              <a:rPr lang="en-US" dirty="0"/>
              <a:t>Lists all PVs used</a:t>
            </a:r>
          </a:p>
        </p:txBody>
      </p:sp>
      <p:sp>
        <p:nvSpPr>
          <p:cNvPr id="17" name="Cube 16"/>
          <p:cNvSpPr/>
          <p:nvPr/>
        </p:nvSpPr>
        <p:spPr>
          <a:xfrm>
            <a:off x="7030720" y="4956386"/>
            <a:ext cx="1056640" cy="985520"/>
          </a:xfrm>
          <a:prstGeom prst="cube">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 Log</a:t>
            </a:r>
          </a:p>
        </p:txBody>
      </p:sp>
      <p:sp>
        <p:nvSpPr>
          <p:cNvPr id="19" name="Cylinder 18"/>
          <p:cNvSpPr/>
          <p:nvPr/>
        </p:nvSpPr>
        <p:spPr>
          <a:xfrm>
            <a:off x="8773160" y="4956386"/>
            <a:ext cx="889000" cy="939800"/>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NoSQL</a:t>
            </a:r>
          </a:p>
        </p:txBody>
      </p:sp>
      <p:cxnSp>
        <p:nvCxnSpPr>
          <p:cNvPr id="23" name="Straight Arrow Connector 22"/>
          <p:cNvCxnSpPr>
            <a:stCxn id="17" idx="4"/>
            <a:endCxn id="19" idx="2"/>
          </p:cNvCxnSpPr>
          <p:nvPr/>
        </p:nvCxnSpPr>
        <p:spPr>
          <a:xfrm flipV="1">
            <a:off x="7840980" y="5426286"/>
            <a:ext cx="932180" cy="1460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endCxn id="17" idx="1"/>
          </p:cNvCxnSpPr>
          <p:nvPr/>
        </p:nvCxnSpPr>
        <p:spPr>
          <a:xfrm>
            <a:off x="5494055" y="2881948"/>
            <a:ext cx="1941795" cy="23208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Cylinder 23"/>
          <p:cNvSpPr/>
          <p:nvPr/>
        </p:nvSpPr>
        <p:spPr>
          <a:xfrm>
            <a:off x="7728238" y="1786235"/>
            <a:ext cx="1463020" cy="1198617"/>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Archive</a:t>
            </a:r>
          </a:p>
        </p:txBody>
      </p:sp>
      <p:sp>
        <p:nvSpPr>
          <p:cNvPr id="25" name="Cube 24"/>
          <p:cNvSpPr/>
          <p:nvPr/>
        </p:nvSpPr>
        <p:spPr>
          <a:xfrm>
            <a:off x="6957299" y="3217367"/>
            <a:ext cx="1208505" cy="1016673"/>
          </a:xfrm>
          <a:prstGeom prst="cube">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Archive</a:t>
            </a:r>
          </a:p>
        </p:txBody>
      </p:sp>
      <p:cxnSp>
        <p:nvCxnSpPr>
          <p:cNvPr id="26" name="Straight Arrow Connector 25"/>
          <p:cNvCxnSpPr>
            <a:stCxn id="24" idx="3"/>
            <a:endCxn id="25" idx="5"/>
          </p:cNvCxnSpPr>
          <p:nvPr/>
        </p:nvCxnSpPr>
        <p:spPr>
          <a:xfrm flipH="1">
            <a:off x="8165804" y="2984852"/>
            <a:ext cx="293944" cy="613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Grafik 10">
            <a:extLst/>
          </p:cNvPr>
          <p:cNvPicPr>
            <a:picLocks noChangeAspect="1"/>
          </p:cNvPicPr>
          <p:nvPr/>
        </p:nvPicPr>
        <p:blipFill>
          <a:blip r:embed="rId2"/>
          <a:stretch>
            <a:fillRect/>
          </a:stretch>
        </p:blipFill>
        <p:spPr>
          <a:xfrm>
            <a:off x="10946292" y="6430217"/>
            <a:ext cx="647200" cy="256593"/>
          </a:xfrm>
          <a:prstGeom prst="rect">
            <a:avLst/>
          </a:prstGeom>
        </p:spPr>
      </p:pic>
      <p:sp>
        <p:nvSpPr>
          <p:cNvPr id="28" name="Title 1"/>
          <p:cNvSpPr txBox="1">
            <a:spLocks/>
          </p:cNvSpPr>
          <p:nvPr/>
        </p:nvSpPr>
        <p:spPr>
          <a:xfrm>
            <a:off x="990600" y="517525"/>
            <a:ext cx="10515600" cy="1325563"/>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Micro Services Support Application Development – Electronic Log Book</a:t>
            </a:r>
            <a:br>
              <a:rPr lang="en-US" sz="5400" dirty="0"/>
            </a:br>
            <a:endParaRPr lang="en-US" dirty="0"/>
          </a:p>
        </p:txBody>
      </p:sp>
    </p:spTree>
    <p:extLst>
      <p:ext uri="{BB962C8B-B14F-4D97-AF65-F5344CB8AC3E}">
        <p14:creationId xmlns:p14="http://schemas.microsoft.com/office/powerpoint/2010/main" val="3560130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415600" y="593367"/>
            <a:ext cx="11360800" cy="763600"/>
          </a:xfrm>
          <a:prstGeom prst="rect">
            <a:avLst/>
          </a:prstGeom>
        </p:spPr>
        <p:txBody>
          <a:bodyPr vert="horz" wrap="square" lIns="121900" tIns="121900" rIns="121900" bIns="121900" rtlCol="0" anchor="t" anchorCtr="0">
            <a:noAutofit/>
          </a:bodyPr>
          <a:lstStyle/>
          <a:p>
            <a:pPr algn="ctr"/>
            <a:r>
              <a:rPr lang="en" dirty="0"/>
              <a:t>Who is using EPICS 7 at this time?</a:t>
            </a:r>
          </a:p>
        </p:txBody>
      </p:sp>
      <p:sp>
        <p:nvSpPr>
          <p:cNvPr id="231" name="Shape 231"/>
          <p:cNvSpPr txBox="1">
            <a:spLocks noGrp="1"/>
          </p:cNvSpPr>
          <p:nvPr>
            <p:ph type="body" idx="1"/>
          </p:nvPr>
        </p:nvSpPr>
        <p:spPr>
          <a:xfrm>
            <a:off x="415600" y="1536633"/>
            <a:ext cx="11360800" cy="4555200"/>
          </a:xfrm>
          <a:prstGeom prst="rect">
            <a:avLst/>
          </a:prstGeom>
        </p:spPr>
        <p:txBody>
          <a:bodyPr vert="horz" wrap="square" lIns="121900" tIns="121900" rIns="121900" bIns="121900" rtlCol="0" anchor="t" anchorCtr="0">
            <a:noAutofit/>
          </a:bodyPr>
          <a:lstStyle/>
          <a:p>
            <a:pPr marL="609585" indent="-304792"/>
            <a:r>
              <a:rPr lang="en" b="1" dirty="0"/>
              <a:t>ESS </a:t>
            </a:r>
            <a:r>
              <a:rPr lang="en" dirty="0"/>
              <a:t>plans to deploy a full scale EPICS 7 control system</a:t>
            </a:r>
          </a:p>
          <a:p>
            <a:pPr marL="609585" indent="-304792"/>
            <a:r>
              <a:rPr lang="en" b="1" dirty="0"/>
              <a:t>NSLS-II/FRIB/RAON</a:t>
            </a:r>
            <a:r>
              <a:rPr lang="en" dirty="0"/>
              <a:t>: middle-layer services using structured data</a:t>
            </a:r>
          </a:p>
          <a:p>
            <a:pPr marL="1219170" lvl="1" indent="-304792"/>
            <a:r>
              <a:rPr lang="en" dirty="0"/>
              <a:t>In production: Channel Finder, MASAR service for save sets, Data Index</a:t>
            </a:r>
          </a:p>
          <a:p>
            <a:pPr marL="1219170" lvl="1" indent="-304792"/>
            <a:r>
              <a:rPr lang="en" dirty="0"/>
              <a:t>More services planned (archiver, snapshot data, elog, ...)</a:t>
            </a:r>
          </a:p>
          <a:p>
            <a:pPr marL="609585" indent="-304792"/>
            <a:r>
              <a:rPr lang="en" b="1" dirty="0"/>
              <a:t>SNS Beamlines</a:t>
            </a:r>
            <a:r>
              <a:rPr lang="en" dirty="0"/>
              <a:t>: implementing next generation of controls and data acquisition</a:t>
            </a:r>
          </a:p>
          <a:p>
            <a:pPr marL="609585" indent="-304792"/>
            <a:r>
              <a:rPr lang="en" b="1" dirty="0"/>
              <a:t>LCLS I/LCLS II</a:t>
            </a:r>
            <a:r>
              <a:rPr lang="en" dirty="0"/>
              <a:t>: re-implementing all high-level physics database access using pvAccess and middle-layer services</a:t>
            </a:r>
          </a:p>
          <a:p>
            <a:pPr marL="609585" indent="-304792"/>
            <a:r>
              <a:rPr lang="en" b="1" dirty="0"/>
              <a:t>FHI</a:t>
            </a:r>
            <a:r>
              <a:rPr lang="en" dirty="0"/>
              <a:t>: using archiver appliance with pvAccess and structured data</a:t>
            </a:r>
          </a:p>
          <a:p>
            <a:pPr marL="609585" indent="-304792"/>
            <a:r>
              <a:rPr lang="en" b="1" dirty="0"/>
              <a:t>APS</a:t>
            </a:r>
            <a:r>
              <a:rPr lang="en" dirty="0"/>
              <a:t>: uses </a:t>
            </a:r>
            <a:r>
              <a:rPr lang="en-US" dirty="0"/>
              <a:t>v4 RPC services for large buffer transfer</a:t>
            </a:r>
            <a:endParaRPr lang="en" dirty="0"/>
          </a:p>
          <a:p>
            <a:pPr marL="609585" indent="-304792"/>
            <a:r>
              <a:rPr lang="en" b="1" dirty="0"/>
              <a:t>Diamond/NSLS-II</a:t>
            </a:r>
            <a:r>
              <a:rPr lang="en" dirty="0"/>
              <a:t>: transferring areaDetector images across the network / between processes using pvAccess</a:t>
            </a:r>
          </a:p>
          <a:p>
            <a:pPr marL="1219170" lvl="1" indent="-304792"/>
            <a:r>
              <a:rPr lang="en" dirty="0"/>
              <a:t>Using &gt;90% of physical bandwidth on 10Gb ethernet (no compression)</a:t>
            </a:r>
          </a:p>
          <a:p>
            <a:pPr marL="609585" indent="-304792"/>
            <a:endParaRPr lang="en" dirty="0"/>
          </a:p>
        </p:txBody>
      </p:sp>
    </p:spTree>
    <p:extLst>
      <p:ext uri="{BB962C8B-B14F-4D97-AF65-F5344CB8AC3E}">
        <p14:creationId xmlns:p14="http://schemas.microsoft.com/office/powerpoint/2010/main" val="4273919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15600" y="593367"/>
            <a:ext cx="11360800" cy="763600"/>
          </a:xfrm>
          <a:prstGeom prst="rect">
            <a:avLst/>
          </a:prstGeom>
        </p:spPr>
        <p:txBody>
          <a:bodyPr vert="horz" wrap="square" lIns="121900" tIns="121900" rIns="121900" bIns="121900" rtlCol="0" anchor="t" anchorCtr="0">
            <a:noAutofit/>
          </a:bodyPr>
          <a:lstStyle/>
          <a:p>
            <a:pPr algn="ctr"/>
            <a:r>
              <a:rPr lang="en" i="1" dirty="0"/>
              <a:t>EPICS 7 Outline</a:t>
            </a:r>
            <a:endParaRPr lang="en" dirty="0"/>
          </a:p>
        </p:txBody>
      </p:sp>
      <p:sp>
        <p:nvSpPr>
          <p:cNvPr id="67" name="Shape 67"/>
          <p:cNvSpPr txBox="1">
            <a:spLocks noGrp="1"/>
          </p:cNvSpPr>
          <p:nvPr>
            <p:ph type="body" idx="1"/>
          </p:nvPr>
        </p:nvSpPr>
        <p:spPr>
          <a:xfrm>
            <a:off x="415600" y="1536633"/>
            <a:ext cx="11360800" cy="4555200"/>
          </a:xfrm>
          <a:prstGeom prst="rect">
            <a:avLst/>
          </a:prstGeom>
        </p:spPr>
        <p:txBody>
          <a:bodyPr vert="horz" wrap="square" lIns="121900" tIns="121900" rIns="121900" bIns="121900" rtlCol="0" anchor="t" anchorCtr="0">
            <a:noAutofit/>
          </a:bodyPr>
          <a:lstStyle/>
          <a:p>
            <a:pPr marL="609585" indent="-304792"/>
            <a:r>
              <a:rPr lang="en" dirty="0"/>
              <a:t>EPICS 7 Introduction</a:t>
            </a:r>
          </a:p>
          <a:p>
            <a:pPr marL="609585" indent="-304792"/>
            <a:endParaRPr lang="en" dirty="0"/>
          </a:p>
          <a:p>
            <a:pPr marL="609585" indent="-304792"/>
            <a:r>
              <a:rPr lang="en" dirty="0"/>
              <a:t>Status</a:t>
            </a:r>
          </a:p>
          <a:p>
            <a:pPr marL="609585" indent="-304792"/>
            <a:endParaRPr lang="en" dirty="0"/>
          </a:p>
          <a:p>
            <a:pPr marL="609585" indent="-304792"/>
            <a:r>
              <a:rPr lang="en" dirty="0"/>
              <a:t>Services Support Application Development</a:t>
            </a:r>
          </a:p>
          <a:p>
            <a:pPr marL="609585" indent="-304792"/>
            <a:endParaRPr lang="en" dirty="0"/>
          </a:p>
          <a:p>
            <a:pPr marL="609585" indent="-304792"/>
            <a:r>
              <a:rPr lang="en" dirty="0"/>
              <a:t>Community Use</a:t>
            </a:r>
          </a:p>
          <a:p>
            <a:pPr marL="609585" indent="-304792"/>
            <a:endParaRPr lang="en" dirty="0"/>
          </a:p>
          <a:p>
            <a:pPr marL="609585" indent="-304792"/>
            <a:r>
              <a:rPr lang="en" dirty="0"/>
              <a:t>Conclusions</a:t>
            </a:r>
          </a:p>
          <a:p>
            <a:pPr marL="304793" indent="0">
              <a:buNone/>
            </a:pPr>
            <a:endParaRPr lang="en" dirty="0"/>
          </a:p>
          <a:p>
            <a:pPr>
              <a:buNone/>
            </a:pPr>
            <a:endParaRPr dirty="0"/>
          </a:p>
          <a:p>
            <a:pPr>
              <a:buNone/>
            </a:pPr>
            <a:endParaRPr dirty="0"/>
          </a:p>
        </p:txBody>
      </p:sp>
      <p:pic>
        <p:nvPicPr>
          <p:cNvPr id="4" name="Grafik 10">
            <a:extLst/>
          </p:cNvPr>
          <p:cNvPicPr>
            <a:picLocks noChangeAspect="1"/>
          </p:cNvPicPr>
          <p:nvPr/>
        </p:nvPicPr>
        <p:blipFill>
          <a:blip r:embed="rId3"/>
          <a:stretch>
            <a:fillRect/>
          </a:stretch>
        </p:blipFill>
        <p:spPr>
          <a:xfrm>
            <a:off x="10946292" y="6430217"/>
            <a:ext cx="647200" cy="256593"/>
          </a:xfrm>
          <a:prstGeom prst="rect">
            <a:avLst/>
          </a:prstGeom>
        </p:spPr>
      </p:pic>
    </p:spTree>
    <p:extLst>
      <p:ext uri="{BB962C8B-B14F-4D97-AF65-F5344CB8AC3E}">
        <p14:creationId xmlns:p14="http://schemas.microsoft.com/office/powerpoint/2010/main" val="232835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415600" y="593367"/>
            <a:ext cx="11360800" cy="763600"/>
          </a:xfrm>
          <a:prstGeom prst="rect">
            <a:avLst/>
          </a:prstGeom>
        </p:spPr>
        <p:txBody>
          <a:bodyPr vert="horz" wrap="square" lIns="121900" tIns="121900" rIns="121900" bIns="121900" rtlCol="0" anchor="t" anchorCtr="0">
            <a:noAutofit/>
          </a:bodyPr>
          <a:lstStyle/>
          <a:p>
            <a:pPr algn="ctr"/>
            <a:r>
              <a:rPr lang="en" dirty="0"/>
              <a:t>Conclusions</a:t>
            </a:r>
          </a:p>
        </p:txBody>
      </p:sp>
      <p:sp>
        <p:nvSpPr>
          <p:cNvPr id="237" name="Shape 237"/>
          <p:cNvSpPr txBox="1">
            <a:spLocks noGrp="1"/>
          </p:cNvSpPr>
          <p:nvPr>
            <p:ph type="body" idx="1"/>
          </p:nvPr>
        </p:nvSpPr>
        <p:spPr>
          <a:xfrm>
            <a:off x="415600" y="1536633"/>
            <a:ext cx="11360800" cy="4555200"/>
          </a:xfrm>
          <a:prstGeom prst="rect">
            <a:avLst/>
          </a:prstGeom>
        </p:spPr>
        <p:txBody>
          <a:bodyPr vert="horz" wrap="square" lIns="121900" tIns="121900" rIns="121900" bIns="121900" rtlCol="0" anchor="t" anchorCtr="0">
            <a:noAutofit/>
          </a:bodyPr>
          <a:lstStyle/>
          <a:p>
            <a:pPr marL="609585" indent="-304792">
              <a:lnSpc>
                <a:spcPct val="150000"/>
              </a:lnSpc>
            </a:pPr>
            <a:r>
              <a:rPr lang="en" dirty="0"/>
              <a:t>EPCS 7 enables the integration of all data through microservices</a:t>
            </a:r>
          </a:p>
          <a:p>
            <a:pPr marL="609585" indent="-304792">
              <a:lnSpc>
                <a:spcPct val="150000"/>
              </a:lnSpc>
            </a:pPr>
            <a:r>
              <a:rPr lang="en" dirty="0"/>
              <a:t>Normative Types is Set of well-defined containers for generic clients</a:t>
            </a:r>
          </a:p>
          <a:p>
            <a:pPr marL="609585" indent="-304792">
              <a:lnSpc>
                <a:spcPct val="150000"/>
              </a:lnSpc>
            </a:pPr>
            <a:r>
              <a:rPr lang="en" dirty="0"/>
              <a:t>Standard microservices exist for integrating standard data stores</a:t>
            </a:r>
          </a:p>
          <a:p>
            <a:pPr marL="609585" indent="-304792">
              <a:lnSpc>
                <a:spcPct val="150000"/>
              </a:lnSpc>
            </a:pPr>
            <a:r>
              <a:rPr lang="en" dirty="0"/>
              <a:t>EPICS 7 continues to provide a robust, high performance network protocol and data interface.</a:t>
            </a:r>
          </a:p>
          <a:p>
            <a:pPr marL="609585" indent="-304792">
              <a:lnSpc>
                <a:spcPct val="150000"/>
              </a:lnSpc>
            </a:pPr>
            <a:r>
              <a:rPr lang="en" dirty="0"/>
              <a:t>Instrumentation continues to be easily configured and integrated</a:t>
            </a:r>
          </a:p>
          <a:p>
            <a:pPr marL="609585" indent="-304792">
              <a:lnSpc>
                <a:spcPct val="150000"/>
              </a:lnSpc>
            </a:pPr>
            <a:r>
              <a:rPr lang="en" dirty="0"/>
              <a:t>EPICS 7 is in use for physics applications and DAQ at multiple sites..</a:t>
            </a:r>
          </a:p>
        </p:txBody>
      </p:sp>
    </p:spTree>
    <p:extLst>
      <p:ext uri="{BB962C8B-B14F-4D97-AF65-F5344CB8AC3E}">
        <p14:creationId xmlns:p14="http://schemas.microsoft.com/office/powerpoint/2010/main" val="739575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15600" y="593367"/>
            <a:ext cx="11360800" cy="763600"/>
          </a:xfrm>
          <a:prstGeom prst="rect">
            <a:avLst/>
          </a:prstGeom>
        </p:spPr>
        <p:txBody>
          <a:bodyPr vert="horz" wrap="square" lIns="121900" tIns="121900" rIns="121900" bIns="121900" rtlCol="0" anchor="t" anchorCtr="0">
            <a:noAutofit/>
          </a:bodyPr>
          <a:lstStyle/>
          <a:p>
            <a:pPr algn="ctr"/>
            <a:r>
              <a:rPr lang="en" dirty="0"/>
              <a:t>Why EPICS 7</a:t>
            </a:r>
          </a:p>
        </p:txBody>
      </p:sp>
      <p:sp>
        <p:nvSpPr>
          <p:cNvPr id="67" name="Shape 67"/>
          <p:cNvSpPr txBox="1">
            <a:spLocks noGrp="1"/>
          </p:cNvSpPr>
          <p:nvPr>
            <p:ph type="body" idx="1"/>
          </p:nvPr>
        </p:nvSpPr>
        <p:spPr>
          <a:xfrm>
            <a:off x="415600" y="1536633"/>
            <a:ext cx="11360800" cy="4555200"/>
          </a:xfrm>
          <a:prstGeom prst="rect">
            <a:avLst/>
          </a:prstGeom>
        </p:spPr>
        <p:txBody>
          <a:bodyPr vert="horz" wrap="square" lIns="121900" tIns="121900" rIns="121900" bIns="121900" rtlCol="0" anchor="t" anchorCtr="0">
            <a:noAutofit/>
          </a:bodyPr>
          <a:lstStyle/>
          <a:p>
            <a:pPr marL="609585" indent="-304792"/>
            <a:r>
              <a:rPr lang="en" dirty="0"/>
              <a:t>Integrate all data into microservices: real time, processed, and configuration.</a:t>
            </a:r>
          </a:p>
          <a:p>
            <a:pPr marL="609585" indent="-304792"/>
            <a:endParaRPr lang="en" dirty="0"/>
          </a:p>
          <a:p>
            <a:pPr marL="609585" indent="-304792"/>
            <a:r>
              <a:rPr lang="en" dirty="0"/>
              <a:t>Support services for data acquisition, data management, and analysis.</a:t>
            </a:r>
          </a:p>
          <a:p>
            <a:pPr marL="304793" indent="0">
              <a:buNone/>
            </a:pPr>
            <a:endParaRPr lang="en" dirty="0"/>
          </a:p>
          <a:p>
            <a:pPr marL="609585" indent="-304792"/>
            <a:r>
              <a:rPr lang="en" dirty="0"/>
              <a:t>Contine to provide regular data types for common clients</a:t>
            </a:r>
          </a:p>
          <a:p>
            <a:pPr marL="609585" indent="-304792"/>
            <a:endParaRPr lang="en" dirty="0"/>
          </a:p>
          <a:p>
            <a:pPr marL="609585" indent="-304792"/>
            <a:r>
              <a:rPr lang="en" dirty="0"/>
              <a:t>Provide the ability to define arbitrary data structures for more complex data sets.</a:t>
            </a:r>
          </a:p>
          <a:p>
            <a:pPr marL="609585" indent="-304792"/>
            <a:endParaRPr lang="en" dirty="0"/>
          </a:p>
          <a:p>
            <a:pPr marL="609585" indent="-304792"/>
            <a:r>
              <a:rPr lang="en" dirty="0"/>
              <a:t>Continue to provide these capabilities in a robust, high performance environment.</a:t>
            </a:r>
          </a:p>
          <a:p>
            <a:pPr marL="609585" indent="-304792"/>
            <a:endParaRPr lang="en" dirty="0"/>
          </a:p>
          <a:p>
            <a:pPr marL="609585" indent="-304792"/>
            <a:endParaRPr lang="en" dirty="0"/>
          </a:p>
          <a:p>
            <a:pPr marL="304793" indent="0">
              <a:buNone/>
            </a:pPr>
            <a:endParaRPr lang="en" dirty="0"/>
          </a:p>
          <a:p>
            <a:pPr>
              <a:buNone/>
            </a:pPr>
            <a:endParaRPr dirty="0"/>
          </a:p>
          <a:p>
            <a:pPr>
              <a:buNone/>
            </a:pPr>
            <a:endParaRPr dirty="0"/>
          </a:p>
        </p:txBody>
      </p:sp>
      <p:pic>
        <p:nvPicPr>
          <p:cNvPr id="4" name="Grafik 10">
            <a:extLst/>
          </p:cNvPr>
          <p:cNvPicPr>
            <a:picLocks noChangeAspect="1"/>
          </p:cNvPicPr>
          <p:nvPr/>
        </p:nvPicPr>
        <p:blipFill>
          <a:blip r:embed="rId3"/>
          <a:stretch>
            <a:fillRect/>
          </a:stretch>
        </p:blipFill>
        <p:spPr>
          <a:xfrm>
            <a:off x="10946292" y="6430217"/>
            <a:ext cx="647200" cy="256593"/>
          </a:xfrm>
          <a:prstGeom prst="rect">
            <a:avLst/>
          </a:prstGeom>
        </p:spPr>
      </p:pic>
    </p:spTree>
    <p:extLst>
      <p:ext uri="{BB962C8B-B14F-4D97-AF65-F5344CB8AC3E}">
        <p14:creationId xmlns:p14="http://schemas.microsoft.com/office/powerpoint/2010/main" val="1426932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15600" y="593367"/>
            <a:ext cx="11360800" cy="763600"/>
          </a:xfrm>
          <a:prstGeom prst="rect">
            <a:avLst/>
          </a:prstGeom>
        </p:spPr>
        <p:txBody>
          <a:bodyPr vert="horz" wrap="square" lIns="121900" tIns="121900" rIns="121900" bIns="121900" rtlCol="0" anchor="t" anchorCtr="0">
            <a:noAutofit/>
          </a:bodyPr>
          <a:lstStyle/>
          <a:p>
            <a:pPr algn="ctr"/>
            <a:r>
              <a:rPr lang="en" dirty="0"/>
              <a:t>What Is EPICS 7 (not)</a:t>
            </a:r>
          </a:p>
        </p:txBody>
      </p:sp>
      <p:sp>
        <p:nvSpPr>
          <p:cNvPr id="67" name="Shape 67"/>
          <p:cNvSpPr txBox="1">
            <a:spLocks noGrp="1"/>
          </p:cNvSpPr>
          <p:nvPr>
            <p:ph type="body" idx="1"/>
          </p:nvPr>
        </p:nvSpPr>
        <p:spPr>
          <a:xfrm>
            <a:off x="415600" y="1536633"/>
            <a:ext cx="11360800" cy="4555200"/>
          </a:xfrm>
          <a:prstGeom prst="rect">
            <a:avLst/>
          </a:prstGeom>
        </p:spPr>
        <p:txBody>
          <a:bodyPr vert="horz" wrap="square" lIns="121900" tIns="121900" rIns="121900" bIns="121900" rtlCol="0" anchor="t" anchorCtr="0">
            <a:noAutofit/>
          </a:bodyPr>
          <a:lstStyle/>
          <a:p>
            <a:pPr marL="609585" indent="-304792"/>
            <a:r>
              <a:rPr lang="en" dirty="0"/>
              <a:t>EPICS 7 is not a replacement for V3</a:t>
            </a:r>
          </a:p>
          <a:p>
            <a:pPr marL="609585" indent="-304792"/>
            <a:endParaRPr lang="en" dirty="0"/>
          </a:p>
          <a:p>
            <a:pPr marL="609585" indent="-304792"/>
            <a:r>
              <a:rPr lang="en" dirty="0"/>
              <a:t>EPICS 7 does not introduce a new IOtC database</a:t>
            </a:r>
          </a:p>
          <a:p>
            <a:pPr marL="609585" indent="-304792"/>
            <a:endParaRPr lang="en" dirty="0"/>
          </a:p>
          <a:p>
            <a:pPr marL="609585" indent="-304792"/>
            <a:r>
              <a:rPr lang="en" dirty="0"/>
              <a:t>EPICS 7 does not require you to rewrite all your drivers</a:t>
            </a:r>
          </a:p>
          <a:p>
            <a:pPr marL="609585" indent="-304792"/>
            <a:endParaRPr lang="en" dirty="0"/>
          </a:p>
          <a:p>
            <a:pPr marL="609585" indent="-304792"/>
            <a:r>
              <a:rPr lang="en" dirty="0"/>
              <a:t>EPICS 7 does not break existing systems</a:t>
            </a:r>
          </a:p>
          <a:p>
            <a:pPr marL="304793" indent="0">
              <a:buNone/>
            </a:pPr>
            <a:endParaRPr lang="en" dirty="0"/>
          </a:p>
          <a:p>
            <a:pPr>
              <a:buNone/>
            </a:pPr>
            <a:endParaRPr dirty="0"/>
          </a:p>
          <a:p>
            <a:pPr>
              <a:buNone/>
            </a:pPr>
            <a:endParaRPr dirty="0"/>
          </a:p>
        </p:txBody>
      </p:sp>
      <p:pic>
        <p:nvPicPr>
          <p:cNvPr id="4" name="Grafik 10">
            <a:extLst/>
          </p:cNvPr>
          <p:cNvPicPr>
            <a:picLocks noChangeAspect="1"/>
          </p:cNvPicPr>
          <p:nvPr/>
        </p:nvPicPr>
        <p:blipFill>
          <a:blip r:embed="rId3"/>
          <a:stretch>
            <a:fillRect/>
          </a:stretch>
        </p:blipFill>
        <p:spPr>
          <a:xfrm>
            <a:off x="10946292" y="6430217"/>
            <a:ext cx="647200" cy="256593"/>
          </a:xfrm>
          <a:prstGeom prst="rect">
            <a:avLst/>
          </a:prstGeom>
        </p:spPr>
      </p:pic>
    </p:spTree>
    <p:extLst>
      <p:ext uri="{BB962C8B-B14F-4D97-AF65-F5344CB8AC3E}">
        <p14:creationId xmlns:p14="http://schemas.microsoft.com/office/powerpoint/2010/main" val="88839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15600" y="593367"/>
            <a:ext cx="11360800" cy="763600"/>
          </a:xfrm>
          <a:prstGeom prst="rect">
            <a:avLst/>
          </a:prstGeom>
        </p:spPr>
        <p:txBody>
          <a:bodyPr vert="horz" wrap="square" lIns="121900" tIns="121900" rIns="121900" bIns="121900" rtlCol="0" anchor="t" anchorCtr="0">
            <a:noAutofit/>
          </a:bodyPr>
          <a:lstStyle/>
          <a:p>
            <a:pPr algn="ctr"/>
            <a:r>
              <a:rPr lang="en" dirty="0"/>
              <a:t>What is EPICS 7</a:t>
            </a:r>
          </a:p>
        </p:txBody>
      </p:sp>
      <p:sp>
        <p:nvSpPr>
          <p:cNvPr id="85" name="Shape 85"/>
          <p:cNvSpPr txBox="1">
            <a:spLocks noGrp="1"/>
          </p:cNvSpPr>
          <p:nvPr>
            <p:ph type="body" idx="1"/>
          </p:nvPr>
        </p:nvSpPr>
        <p:spPr>
          <a:xfrm>
            <a:off x="415600" y="4849524"/>
            <a:ext cx="11360800" cy="763600"/>
          </a:xfrm>
          <a:prstGeom prst="rect">
            <a:avLst/>
          </a:prstGeom>
        </p:spPr>
        <p:txBody>
          <a:bodyPr vert="horz" wrap="square" lIns="121900" tIns="121900" rIns="121900" bIns="121900" rtlCol="0" anchor="t" anchorCtr="0">
            <a:noAutofit/>
          </a:bodyPr>
          <a:lstStyle/>
          <a:p>
            <a:pPr>
              <a:buNone/>
            </a:pPr>
            <a:endParaRPr lang="en" b="1" dirty="0"/>
          </a:p>
          <a:p>
            <a:pPr>
              <a:buNone/>
            </a:pPr>
            <a:endParaRPr lang="en" b="1" dirty="0"/>
          </a:p>
        </p:txBody>
      </p:sp>
      <p:pic>
        <p:nvPicPr>
          <p:cNvPr id="5" name="Grafik 10">
            <a:extLst/>
          </p:cNvPr>
          <p:cNvPicPr>
            <a:picLocks noChangeAspect="1"/>
          </p:cNvPicPr>
          <p:nvPr/>
        </p:nvPicPr>
        <p:blipFill>
          <a:blip r:embed="rId3"/>
          <a:stretch>
            <a:fillRect/>
          </a:stretch>
        </p:blipFill>
        <p:spPr>
          <a:xfrm>
            <a:off x="10946292" y="6430217"/>
            <a:ext cx="647200" cy="256593"/>
          </a:xfrm>
          <a:prstGeom prst="rect">
            <a:avLst/>
          </a:prstGeom>
        </p:spPr>
      </p:pic>
      <p:sp>
        <p:nvSpPr>
          <p:cNvPr id="8" name="Shape 84"/>
          <p:cNvSpPr txBox="1">
            <a:spLocks/>
          </p:cNvSpPr>
          <p:nvPr/>
        </p:nvSpPr>
        <p:spPr>
          <a:xfrm>
            <a:off x="608106" y="1356967"/>
            <a:ext cx="8766901" cy="3794934"/>
          </a:xfrm>
          <a:prstGeom prst="rect">
            <a:avLst/>
          </a:prstGeom>
        </p:spPr>
        <p:txBody>
          <a:bodyPr vert="horz" wrap="square" lIns="121900" tIns="121900" rIns="121900" bIns="121900" rtlCol="0" anchor="t" anchorCtr="0">
            <a:noAutofit/>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a:spcAft>
                <a:spcPts val="1333"/>
              </a:spcAft>
              <a:buFont typeface="Arial" panose="020B0604020202020204" pitchFamily="34" charset="0"/>
              <a:buNone/>
            </a:pPr>
            <a:r>
              <a:rPr lang="en" dirty="0"/>
              <a:t>EPICS 3 is a set of tools, libraries and applications to create a distributed control system with IOtCs that have always been able to identify all fields of all records to other devices.</a:t>
            </a:r>
          </a:p>
          <a:p>
            <a:pPr>
              <a:spcAft>
                <a:spcPts val="1333"/>
              </a:spcAft>
              <a:buFont typeface="Arial" panose="020B0604020202020204" pitchFamily="34" charset="0"/>
              <a:buNone/>
            </a:pPr>
            <a:endParaRPr lang="en" dirty="0"/>
          </a:p>
          <a:p>
            <a:pPr>
              <a:spcAft>
                <a:spcPts val="1333"/>
              </a:spcAft>
              <a:buFont typeface="Arial" panose="020B0604020202020204" pitchFamily="34" charset="0"/>
              <a:buNone/>
            </a:pPr>
            <a:r>
              <a:rPr lang="en" dirty="0"/>
              <a:t>EPICS 7 extends V3, enabling other data stores to expose their data to other devices. It does </a:t>
            </a:r>
            <a:r>
              <a:rPr lang="en" b="1" dirty="0"/>
              <a:t>not</a:t>
            </a:r>
            <a:r>
              <a:rPr lang="en" dirty="0"/>
              <a:t> require upgrading any of your applications.</a:t>
            </a:r>
          </a:p>
          <a:p>
            <a:pPr>
              <a:spcAft>
                <a:spcPts val="1333"/>
              </a:spcAft>
              <a:buFont typeface="Arial" panose="020B0604020202020204" pitchFamily="34" charset="0"/>
              <a:buNone/>
            </a:pPr>
            <a:endParaRPr lang="en" dirty="0"/>
          </a:p>
          <a:p>
            <a:pPr>
              <a:spcAft>
                <a:spcPts val="1333"/>
              </a:spcAft>
              <a:buNone/>
            </a:pPr>
            <a:r>
              <a:rPr lang="en" b="1" dirty="0"/>
              <a:t>EPICS 7 adds structured data and RPC services to EPICS V3</a:t>
            </a:r>
          </a:p>
          <a:p>
            <a:pPr>
              <a:spcAft>
                <a:spcPts val="1333"/>
              </a:spcAft>
              <a:buFont typeface="Arial" panose="020B0604020202020204" pitchFamily="34" charset="0"/>
              <a:buNone/>
            </a:pPr>
            <a:endParaRPr lang="en" dirty="0"/>
          </a:p>
          <a:p>
            <a:pPr>
              <a:spcAft>
                <a:spcPts val="1333"/>
              </a:spcAft>
              <a:buFont typeface="Arial" panose="020B0604020202020204" pitchFamily="34" charset="0"/>
              <a:buNone/>
            </a:pPr>
            <a:endParaRPr lang="en" dirty="0"/>
          </a:p>
        </p:txBody>
      </p:sp>
    </p:spTree>
    <p:extLst>
      <p:ext uri="{BB962C8B-B14F-4D97-AF65-F5344CB8AC3E}">
        <p14:creationId xmlns:p14="http://schemas.microsoft.com/office/powerpoint/2010/main" val="3425720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15600" y="593367"/>
            <a:ext cx="11360800" cy="763600"/>
          </a:xfrm>
          <a:prstGeom prst="rect">
            <a:avLst/>
          </a:prstGeom>
        </p:spPr>
        <p:txBody>
          <a:bodyPr vert="horz" wrap="square" lIns="121900" tIns="121900" rIns="121900" bIns="121900" rtlCol="0" anchor="t" anchorCtr="0">
            <a:noAutofit/>
          </a:bodyPr>
          <a:lstStyle/>
          <a:p>
            <a:pPr algn="ctr"/>
            <a:r>
              <a:rPr lang="en" dirty="0"/>
              <a:t>EPICS 7 Improves EPICS V3</a:t>
            </a:r>
          </a:p>
        </p:txBody>
      </p:sp>
      <p:sp>
        <p:nvSpPr>
          <p:cNvPr id="91" name="Shape 91"/>
          <p:cNvSpPr txBox="1">
            <a:spLocks noGrp="1"/>
          </p:cNvSpPr>
          <p:nvPr>
            <p:ph type="body" idx="1"/>
          </p:nvPr>
        </p:nvSpPr>
        <p:spPr>
          <a:xfrm>
            <a:off x="415600" y="1536633"/>
            <a:ext cx="11360800" cy="4555200"/>
          </a:xfrm>
          <a:prstGeom prst="rect">
            <a:avLst/>
          </a:prstGeom>
        </p:spPr>
        <p:txBody>
          <a:bodyPr vert="horz" wrap="square" lIns="121900" tIns="121900" rIns="121900" bIns="121900" rtlCol="0" anchor="t" anchorCtr="0">
            <a:noAutofit/>
          </a:bodyPr>
          <a:lstStyle/>
          <a:p>
            <a:pPr marL="304793" indent="0">
              <a:buNone/>
            </a:pPr>
            <a:endParaRPr lang="en" sz="1867" dirty="0"/>
          </a:p>
          <a:p>
            <a:pPr marL="609585" indent="-304792"/>
            <a:r>
              <a:rPr lang="en" dirty="0"/>
              <a:t>Structured data:</a:t>
            </a:r>
            <a:br>
              <a:rPr lang="en" dirty="0"/>
            </a:br>
            <a:r>
              <a:rPr lang="en" sz="1867" dirty="0"/>
              <a:t>Extending the scope of EPICS from I&amp;C to data acquisition, image processing, and beyond</a:t>
            </a:r>
          </a:p>
          <a:p>
            <a:pPr marL="609585" indent="-304792"/>
            <a:endParaRPr lang="en" sz="1867" dirty="0"/>
          </a:p>
          <a:p>
            <a:pPr marL="609585" indent="-304792"/>
            <a:r>
              <a:rPr lang="en" dirty="0"/>
              <a:t>Efficient network transfer:</a:t>
            </a:r>
            <a:br>
              <a:rPr lang="en" dirty="0"/>
            </a:br>
            <a:r>
              <a:rPr lang="en" sz="1867" dirty="0"/>
              <a:t>High performance archiving and image transfer</a:t>
            </a:r>
          </a:p>
          <a:p>
            <a:pPr marL="609585" indent="-304792"/>
            <a:endParaRPr lang="en" sz="1867" dirty="0"/>
          </a:p>
          <a:p>
            <a:pPr marL="609585" indent="-304792"/>
            <a:r>
              <a:rPr lang="en" dirty="0"/>
              <a:t>RPC type services:</a:t>
            </a:r>
            <a:br>
              <a:rPr lang="en" dirty="0"/>
            </a:br>
            <a:r>
              <a:rPr lang="en" sz="1867" dirty="0"/>
              <a:t>Service oriented architecture: archiver, snapshot, database backends</a:t>
            </a:r>
          </a:p>
          <a:p>
            <a:pPr marL="609585" indent="-304792"/>
            <a:endParaRPr lang="en" sz="1867" dirty="0"/>
          </a:p>
          <a:p>
            <a:pPr marL="609585" indent="-304792"/>
            <a:r>
              <a:rPr lang="en" dirty="0"/>
              <a:t>Complex control:</a:t>
            </a:r>
            <a:br>
              <a:rPr lang="en" dirty="0"/>
            </a:br>
            <a:r>
              <a:rPr lang="en" sz="1867" dirty="0"/>
              <a:t>Communicating with devices (groups of PVs on an IOC) in an always-consistent, transaction type way</a:t>
            </a:r>
          </a:p>
        </p:txBody>
      </p:sp>
      <p:pic>
        <p:nvPicPr>
          <p:cNvPr id="4" name="Grafik 10">
            <a:extLst/>
          </p:cNvPr>
          <p:cNvPicPr>
            <a:picLocks noChangeAspect="1"/>
          </p:cNvPicPr>
          <p:nvPr/>
        </p:nvPicPr>
        <p:blipFill>
          <a:blip r:embed="rId3"/>
          <a:stretch>
            <a:fillRect/>
          </a:stretch>
        </p:blipFill>
        <p:spPr>
          <a:xfrm>
            <a:off x="10946292" y="6430217"/>
            <a:ext cx="647200" cy="256593"/>
          </a:xfrm>
          <a:prstGeom prst="rect">
            <a:avLst/>
          </a:prstGeom>
        </p:spPr>
      </p:pic>
    </p:spTree>
    <p:extLst>
      <p:ext uri="{BB962C8B-B14F-4D97-AF65-F5344CB8AC3E}">
        <p14:creationId xmlns:p14="http://schemas.microsoft.com/office/powerpoint/2010/main" val="1555848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15600" y="593367"/>
            <a:ext cx="11360800" cy="763600"/>
          </a:xfrm>
          <a:prstGeom prst="rect">
            <a:avLst/>
          </a:prstGeom>
        </p:spPr>
        <p:txBody>
          <a:bodyPr vert="horz" wrap="square" lIns="121900" tIns="121900" rIns="121900" bIns="121900" rtlCol="0" anchor="t" anchorCtr="0">
            <a:noAutofit/>
          </a:bodyPr>
          <a:lstStyle/>
          <a:p>
            <a:pPr algn="ctr"/>
            <a:r>
              <a:rPr lang="en" dirty="0"/>
              <a:t>EPICS 7 Supports Structured data</a:t>
            </a:r>
          </a:p>
        </p:txBody>
      </p:sp>
      <p:sp>
        <p:nvSpPr>
          <p:cNvPr id="103" name="Shape 103"/>
          <p:cNvSpPr txBox="1">
            <a:spLocks noGrp="1"/>
          </p:cNvSpPr>
          <p:nvPr>
            <p:ph type="body" idx="1"/>
          </p:nvPr>
        </p:nvSpPr>
        <p:spPr>
          <a:xfrm>
            <a:off x="415600" y="1536633"/>
            <a:ext cx="11360800" cy="1534000"/>
          </a:xfrm>
          <a:prstGeom prst="rect">
            <a:avLst/>
          </a:prstGeom>
        </p:spPr>
        <p:txBody>
          <a:bodyPr vert="horz" wrap="square" lIns="121900" tIns="121900" rIns="121900" bIns="121900" rtlCol="0" anchor="t" anchorCtr="0">
            <a:noAutofit/>
          </a:bodyPr>
          <a:lstStyle/>
          <a:p>
            <a:pPr>
              <a:buNone/>
            </a:pPr>
            <a:r>
              <a:rPr lang="en" dirty="0"/>
              <a:t>V4 can do everything V3 can do (but better):</a:t>
            </a:r>
            <a:br>
              <a:rPr lang="en" dirty="0"/>
            </a:br>
            <a:r>
              <a:rPr lang="en" dirty="0"/>
              <a:t>Can construct pvData structures analogous to DBR types. For example the equivalent of a DBR_TIME_DOUBLE would be the structure:</a:t>
            </a:r>
          </a:p>
          <a:p>
            <a:pPr>
              <a:buNone/>
            </a:pPr>
            <a:endParaRPr dirty="0"/>
          </a:p>
        </p:txBody>
      </p:sp>
      <p:sp>
        <p:nvSpPr>
          <p:cNvPr id="104" name="Shape 104"/>
          <p:cNvSpPr txBox="1"/>
          <p:nvPr/>
        </p:nvSpPr>
        <p:spPr>
          <a:xfrm>
            <a:off x="544633" y="3140765"/>
            <a:ext cx="3759010" cy="1967948"/>
          </a:xfrm>
          <a:prstGeom prst="rect">
            <a:avLst/>
          </a:prstGeom>
          <a:solidFill>
            <a:srgbClr val="D0E4FE"/>
          </a:solidFill>
          <a:ln>
            <a:noFill/>
          </a:ln>
        </p:spPr>
        <p:txBody>
          <a:bodyPr wrap="square" lIns="121900" tIns="121900" rIns="121900" bIns="121900" anchor="t" anchorCtr="0">
            <a:noAutofit/>
          </a:bodyPr>
          <a:lstStyle/>
          <a:p>
            <a:r>
              <a:rPr lang="en" sz="1200" dirty="0">
                <a:latin typeface="Times New Roman" panose="02020603050405020304" pitchFamily="18" charset="0"/>
                <a:ea typeface="Consolas"/>
                <a:cs typeface="Times New Roman" panose="02020603050405020304" pitchFamily="18" charset="0"/>
                <a:sym typeface="Consolas"/>
              </a:rPr>
              <a:t>NTScalar</a:t>
            </a:r>
          </a:p>
          <a:p>
            <a:r>
              <a:rPr lang="en" sz="1200" dirty="0">
                <a:latin typeface="Times New Roman" panose="02020603050405020304" pitchFamily="18" charset="0"/>
                <a:ea typeface="Consolas"/>
                <a:cs typeface="Times New Roman" panose="02020603050405020304" pitchFamily="18" charset="0"/>
                <a:sym typeface="Consolas"/>
              </a:rPr>
              <a:t>    	double value</a:t>
            </a:r>
          </a:p>
          <a:p>
            <a:r>
              <a:rPr lang="en" sz="1200" dirty="0">
                <a:latin typeface="Times New Roman" panose="02020603050405020304" pitchFamily="18" charset="0"/>
                <a:ea typeface="Consolas"/>
                <a:cs typeface="Times New Roman" panose="02020603050405020304" pitchFamily="18" charset="0"/>
                <a:sym typeface="Consolas"/>
              </a:rPr>
              <a:t>    	alarm_t alarm</a:t>
            </a:r>
          </a:p>
          <a:p>
            <a:r>
              <a:rPr lang="en" sz="1200" dirty="0">
                <a:latin typeface="Times New Roman" panose="02020603050405020304" pitchFamily="18" charset="0"/>
                <a:ea typeface="Consolas"/>
                <a:cs typeface="Times New Roman" panose="02020603050405020304" pitchFamily="18" charset="0"/>
                <a:sym typeface="Consolas"/>
              </a:rPr>
              <a:t>		 int severity</a:t>
            </a:r>
          </a:p>
          <a:p>
            <a:r>
              <a:rPr lang="en" sz="1200" dirty="0">
                <a:latin typeface="Times New Roman" panose="02020603050405020304" pitchFamily="18" charset="0"/>
                <a:ea typeface="Consolas"/>
                <a:cs typeface="Times New Roman" panose="02020603050405020304" pitchFamily="18" charset="0"/>
                <a:sym typeface="Consolas"/>
              </a:rPr>
              <a:t>	 	int status</a:t>
            </a:r>
          </a:p>
          <a:p>
            <a:r>
              <a:rPr lang="en" sz="1200" dirty="0">
                <a:latin typeface="Times New Roman" panose="02020603050405020304" pitchFamily="18" charset="0"/>
                <a:ea typeface="Consolas"/>
                <a:cs typeface="Times New Roman" panose="02020603050405020304" pitchFamily="18" charset="0"/>
                <a:sym typeface="Consolas"/>
              </a:rPr>
              <a:t>		string message</a:t>
            </a:r>
          </a:p>
          <a:p>
            <a:r>
              <a:rPr lang="en" sz="1200" dirty="0">
                <a:latin typeface="Times New Roman" panose="02020603050405020304" pitchFamily="18" charset="0"/>
                <a:ea typeface="Consolas"/>
                <a:cs typeface="Times New Roman" panose="02020603050405020304" pitchFamily="18" charset="0"/>
                <a:sym typeface="Consolas"/>
              </a:rPr>
              <a:t>   	 time_t time</a:t>
            </a:r>
            <a:r>
              <a:rPr lang="en-US" sz="1200" dirty="0">
                <a:latin typeface="Times New Roman" panose="02020603050405020304" pitchFamily="18" charset="0"/>
                <a:ea typeface="Consolas"/>
                <a:cs typeface="Times New Roman" panose="02020603050405020304" pitchFamily="18" charset="0"/>
                <a:sym typeface="Consolas"/>
              </a:rPr>
              <a:t>s</a:t>
            </a:r>
            <a:r>
              <a:rPr lang="en" sz="1200" dirty="0">
                <a:latin typeface="Times New Roman" panose="02020603050405020304" pitchFamily="18" charset="0"/>
                <a:ea typeface="Consolas"/>
                <a:cs typeface="Times New Roman" panose="02020603050405020304" pitchFamily="18" charset="0"/>
                <a:sym typeface="Consolas"/>
              </a:rPr>
              <a:t>tam</a:t>
            </a:r>
            <a:r>
              <a:rPr lang="en-US" sz="1200" dirty="0">
                <a:latin typeface="Times New Roman" panose="02020603050405020304" pitchFamily="18" charset="0"/>
                <a:ea typeface="Consolas"/>
                <a:cs typeface="Times New Roman" panose="02020603050405020304" pitchFamily="18" charset="0"/>
                <a:sym typeface="Consolas"/>
              </a:rPr>
              <a:t>p</a:t>
            </a:r>
          </a:p>
          <a:p>
            <a:r>
              <a:rPr lang="en-US" sz="1200" dirty="0">
                <a:latin typeface="Times New Roman" panose="02020603050405020304" pitchFamily="18" charset="0"/>
                <a:ea typeface="Consolas"/>
                <a:cs typeface="Times New Roman" panose="02020603050405020304" pitchFamily="18" charset="0"/>
                <a:sym typeface="Consolas"/>
              </a:rPr>
              <a:t>		</a:t>
            </a:r>
            <a:r>
              <a:rPr lang="en" sz="1200" dirty="0">
                <a:latin typeface="Times New Roman" panose="02020603050405020304" pitchFamily="18" charset="0"/>
                <a:ea typeface="Consolas"/>
                <a:cs typeface="Times New Roman" panose="02020603050405020304" pitchFamily="18" charset="0"/>
                <a:sym typeface="Consolas"/>
              </a:rPr>
              <a:t>long secondsPastEpoch </a:t>
            </a:r>
          </a:p>
          <a:p>
            <a:r>
              <a:rPr lang="en" sz="1200" dirty="0">
                <a:latin typeface="Times New Roman" panose="02020603050405020304" pitchFamily="18" charset="0"/>
                <a:ea typeface="Consolas"/>
                <a:cs typeface="Times New Roman" panose="02020603050405020304" pitchFamily="18" charset="0"/>
                <a:sym typeface="Consolas"/>
              </a:rPr>
              <a:t>		int nanosecond</a:t>
            </a:r>
            <a:r>
              <a:rPr lang="en-US" sz="1200" dirty="0">
                <a:latin typeface="Times New Roman" panose="02020603050405020304" pitchFamily="18" charset="0"/>
                <a:ea typeface="Consolas"/>
                <a:cs typeface="Times New Roman" panose="02020603050405020304" pitchFamily="18" charset="0"/>
                <a:sym typeface="Consolas"/>
              </a:rPr>
              <a:t>s</a:t>
            </a:r>
          </a:p>
          <a:p>
            <a:r>
              <a:rPr lang="en-US" sz="1200" dirty="0">
                <a:latin typeface="Times New Roman" panose="02020603050405020304" pitchFamily="18" charset="0"/>
                <a:ea typeface="Consolas"/>
                <a:cs typeface="Times New Roman" panose="02020603050405020304" pitchFamily="18" charset="0"/>
                <a:sym typeface="Consolas"/>
              </a:rPr>
              <a:t>		</a:t>
            </a:r>
            <a:r>
              <a:rPr lang="en" sz="1200" dirty="0">
                <a:latin typeface="Times New Roman" panose="02020603050405020304" pitchFamily="18" charset="0"/>
                <a:ea typeface="Consolas"/>
                <a:cs typeface="Times New Roman" panose="02020603050405020304" pitchFamily="18" charset="0"/>
                <a:sym typeface="Consolas"/>
              </a:rPr>
              <a:t>int userTag</a:t>
            </a:r>
          </a:p>
        </p:txBody>
      </p:sp>
    </p:spTree>
    <p:extLst>
      <p:ext uri="{BB962C8B-B14F-4D97-AF65-F5344CB8AC3E}">
        <p14:creationId xmlns:p14="http://schemas.microsoft.com/office/powerpoint/2010/main" val="1767384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15600" y="593367"/>
            <a:ext cx="11360800" cy="763600"/>
          </a:xfrm>
          <a:prstGeom prst="rect">
            <a:avLst/>
          </a:prstGeom>
        </p:spPr>
        <p:txBody>
          <a:bodyPr vert="horz" wrap="square" lIns="121900" tIns="121900" rIns="121900" bIns="121900" rtlCol="0" anchor="t" anchorCtr="0">
            <a:noAutofit/>
          </a:bodyPr>
          <a:lstStyle/>
          <a:p>
            <a:pPr algn="ctr"/>
            <a:r>
              <a:rPr lang="en" dirty="0"/>
              <a:t>EPICS 7 Provides Efficient network transfer</a:t>
            </a:r>
          </a:p>
        </p:txBody>
      </p:sp>
      <p:sp>
        <p:nvSpPr>
          <p:cNvPr id="110" name="Shape 110"/>
          <p:cNvSpPr txBox="1">
            <a:spLocks noGrp="1"/>
          </p:cNvSpPr>
          <p:nvPr>
            <p:ph type="body" idx="1"/>
          </p:nvPr>
        </p:nvSpPr>
        <p:spPr>
          <a:xfrm>
            <a:off x="415600" y="1536633"/>
            <a:ext cx="11360800" cy="1042800"/>
          </a:xfrm>
          <a:prstGeom prst="rect">
            <a:avLst/>
          </a:prstGeom>
        </p:spPr>
        <p:txBody>
          <a:bodyPr vert="horz" wrap="square" lIns="121900" tIns="121900" rIns="121900" bIns="121900" rtlCol="0" anchor="t" anchorCtr="0">
            <a:noAutofit/>
          </a:bodyPr>
          <a:lstStyle/>
          <a:p>
            <a:pPr>
              <a:buNone/>
            </a:pPr>
            <a:r>
              <a:rPr lang="en"/>
              <a:t>pvAccess operations only send deltas on the wire.</a:t>
            </a:r>
            <a:br>
              <a:rPr lang="en"/>
            </a:br>
            <a:r>
              <a:rPr lang="en"/>
              <a:t>So if the value of the structure in the above example is modified to:</a:t>
            </a:r>
          </a:p>
        </p:txBody>
      </p:sp>
      <p:sp>
        <p:nvSpPr>
          <p:cNvPr id="111" name="Shape 111"/>
          <p:cNvSpPr txBox="1"/>
          <p:nvPr/>
        </p:nvSpPr>
        <p:spPr>
          <a:xfrm>
            <a:off x="610317" y="2579300"/>
            <a:ext cx="4100830" cy="1795234"/>
          </a:xfrm>
          <a:prstGeom prst="rect">
            <a:avLst/>
          </a:prstGeom>
          <a:solidFill>
            <a:srgbClr val="D0E4FE"/>
          </a:solidFill>
          <a:ln>
            <a:noFill/>
          </a:ln>
        </p:spPr>
        <p:txBody>
          <a:bodyPr wrap="square" lIns="121900" tIns="121900" rIns="121900" bIns="121900" anchor="t" anchorCtr="0">
            <a:noAutofit/>
          </a:bodyPr>
          <a:lstStyle/>
          <a:p>
            <a:r>
              <a:rPr lang="en" sz="1000" dirty="0">
                <a:latin typeface="Times New Roman" panose="02020603050405020304" pitchFamily="18" charset="0"/>
                <a:ea typeface="Consolas"/>
                <a:cs typeface="Times New Roman" panose="02020603050405020304" pitchFamily="18" charset="0"/>
                <a:sym typeface="Consolas"/>
              </a:rPr>
              <a:t>NTScalar </a:t>
            </a:r>
          </a:p>
          <a:p>
            <a:r>
              <a:rPr lang="en" sz="1000" dirty="0">
                <a:latin typeface="Times New Roman" panose="02020603050405020304" pitchFamily="18" charset="0"/>
                <a:ea typeface="Consolas"/>
                <a:cs typeface="Times New Roman" panose="02020603050405020304" pitchFamily="18" charset="0"/>
                <a:sym typeface="Consolas"/>
              </a:rPr>
              <a:t>    	double value                    	 </a:t>
            </a:r>
            <a:r>
              <a:rPr lang="en" sz="1000" b="1" dirty="0">
                <a:latin typeface="Times New Roman" panose="02020603050405020304" pitchFamily="18" charset="0"/>
                <a:ea typeface="Consolas"/>
                <a:cs typeface="Times New Roman" panose="02020603050405020304" pitchFamily="18" charset="0"/>
                <a:sym typeface="Consolas"/>
              </a:rPr>
              <a:t>8.1</a:t>
            </a:r>
          </a:p>
          <a:p>
            <a:r>
              <a:rPr lang="en" sz="1000" dirty="0">
                <a:latin typeface="Times New Roman" panose="02020603050405020304" pitchFamily="18" charset="0"/>
                <a:ea typeface="Consolas"/>
                <a:cs typeface="Times New Roman" panose="02020603050405020304" pitchFamily="18" charset="0"/>
                <a:sym typeface="Consolas"/>
              </a:rPr>
              <a:t>    	alarm_t alarm</a:t>
            </a:r>
          </a:p>
          <a:p>
            <a:r>
              <a:rPr lang="en" sz="1000" dirty="0">
                <a:latin typeface="Times New Roman" panose="02020603050405020304" pitchFamily="18" charset="0"/>
                <a:ea typeface="Consolas"/>
                <a:cs typeface="Times New Roman" panose="02020603050405020304" pitchFamily="18" charset="0"/>
                <a:sym typeface="Consolas"/>
              </a:rPr>
              <a:t>        		int severity	2</a:t>
            </a:r>
          </a:p>
          <a:p>
            <a:r>
              <a:rPr lang="en" sz="1000" dirty="0">
                <a:latin typeface="Times New Roman" panose="02020603050405020304" pitchFamily="18" charset="0"/>
                <a:ea typeface="Consolas"/>
                <a:cs typeface="Times New Roman" panose="02020603050405020304" pitchFamily="18" charset="0"/>
                <a:sym typeface="Consolas"/>
              </a:rPr>
              <a:t>        		int status	3</a:t>
            </a:r>
          </a:p>
          <a:p>
            <a:r>
              <a:rPr lang="en" sz="1000" dirty="0">
                <a:latin typeface="Times New Roman" panose="02020603050405020304" pitchFamily="18" charset="0"/>
                <a:ea typeface="Consolas"/>
                <a:cs typeface="Times New Roman" panose="02020603050405020304" pitchFamily="18" charset="0"/>
                <a:sym typeface="Consolas"/>
              </a:rPr>
              <a:t>        		string message      HIHI_ALARM</a:t>
            </a:r>
          </a:p>
          <a:p>
            <a:r>
              <a:rPr lang="en" sz="1000" dirty="0">
                <a:latin typeface="Times New Roman" panose="02020603050405020304" pitchFamily="18" charset="0"/>
                <a:ea typeface="Consolas"/>
                <a:cs typeface="Times New Roman" panose="02020603050405020304" pitchFamily="18" charset="0"/>
                <a:sym typeface="Consolas"/>
              </a:rPr>
              <a:t>    	time_t timeStamp </a:t>
            </a:r>
          </a:p>
          <a:p>
            <a:r>
              <a:rPr lang="en" sz="1000" dirty="0">
                <a:latin typeface="Times New Roman" panose="02020603050405020304" pitchFamily="18" charset="0"/>
                <a:ea typeface="Consolas"/>
                <a:cs typeface="Times New Roman" panose="02020603050405020304" pitchFamily="18" charset="0"/>
                <a:sym typeface="Consolas"/>
              </a:rPr>
              <a:t>        	long secondsPastEpoch 	</a:t>
            </a:r>
            <a:r>
              <a:rPr lang="en" sz="1000" b="1" dirty="0">
                <a:latin typeface="Times New Roman" panose="02020603050405020304" pitchFamily="18" charset="0"/>
                <a:ea typeface="Consolas"/>
                <a:cs typeface="Times New Roman" panose="02020603050405020304" pitchFamily="18" charset="0"/>
                <a:sym typeface="Consolas"/>
              </a:rPr>
              <a:t>1460589145 </a:t>
            </a:r>
          </a:p>
          <a:p>
            <a:r>
              <a:rPr lang="en" sz="1000" dirty="0">
                <a:latin typeface="Times New Roman" panose="02020603050405020304" pitchFamily="18" charset="0"/>
                <a:ea typeface="Consolas"/>
                <a:cs typeface="Times New Roman" panose="02020603050405020304" pitchFamily="18" charset="0"/>
                <a:sym typeface="Consolas"/>
              </a:rPr>
              <a:t>       	int nanoseconds        	</a:t>
            </a:r>
            <a:r>
              <a:rPr lang="en" sz="1000" b="1" dirty="0">
                <a:latin typeface="Times New Roman" panose="02020603050405020304" pitchFamily="18" charset="0"/>
                <a:ea typeface="Consolas"/>
                <a:cs typeface="Times New Roman" panose="02020603050405020304" pitchFamily="18" charset="0"/>
                <a:sym typeface="Consolas"/>
              </a:rPr>
              <a:t>588698520 </a:t>
            </a:r>
          </a:p>
          <a:p>
            <a:r>
              <a:rPr lang="en" sz="1000" dirty="0">
                <a:latin typeface="Times New Roman" panose="02020603050405020304" pitchFamily="18" charset="0"/>
                <a:ea typeface="Consolas"/>
                <a:cs typeface="Times New Roman" panose="02020603050405020304" pitchFamily="18" charset="0"/>
                <a:sym typeface="Consolas"/>
              </a:rPr>
              <a:t>       	int userTag                    	0</a:t>
            </a:r>
          </a:p>
          <a:p>
            <a:endParaRPr sz="2400" dirty="0">
              <a:latin typeface="Consolas"/>
              <a:ea typeface="Consolas"/>
              <a:cs typeface="Consolas"/>
              <a:sym typeface="Consolas"/>
            </a:endParaRPr>
          </a:p>
        </p:txBody>
      </p:sp>
      <p:sp>
        <p:nvSpPr>
          <p:cNvPr id="112" name="Shape 112"/>
          <p:cNvSpPr txBox="1"/>
          <p:nvPr/>
        </p:nvSpPr>
        <p:spPr>
          <a:xfrm>
            <a:off x="415600" y="5597000"/>
            <a:ext cx="11360800" cy="988400"/>
          </a:xfrm>
          <a:prstGeom prst="rect">
            <a:avLst/>
          </a:prstGeom>
          <a:noFill/>
          <a:ln>
            <a:noFill/>
          </a:ln>
        </p:spPr>
        <p:txBody>
          <a:bodyPr wrap="square" lIns="121900" tIns="121900" rIns="121900" bIns="121900" anchor="t" anchorCtr="0">
            <a:noAutofit/>
          </a:bodyPr>
          <a:lstStyle/>
          <a:p>
            <a:pPr>
              <a:lnSpc>
                <a:spcPct val="115000"/>
              </a:lnSpc>
              <a:spcAft>
                <a:spcPts val="2133"/>
              </a:spcAft>
            </a:pPr>
            <a:r>
              <a:rPr lang="en" sz="2400">
                <a:solidFill>
                  <a:schemeClr val="accent3"/>
                </a:solidFill>
                <a:latin typeface="Proxima Nova"/>
                <a:ea typeface="Proxima Nova"/>
                <a:cs typeface="Proxima Nova"/>
                <a:sym typeface="Proxima Nova"/>
              </a:rPr>
              <a:t>only changed values (in </a:t>
            </a:r>
            <a:r>
              <a:rPr lang="en" sz="2400" b="1">
                <a:solidFill>
                  <a:schemeClr val="accent3"/>
                </a:solidFill>
                <a:latin typeface="Proxima Nova"/>
                <a:ea typeface="Proxima Nova"/>
                <a:cs typeface="Proxima Nova"/>
                <a:sym typeface="Proxima Nova"/>
              </a:rPr>
              <a:t>bold</a:t>
            </a:r>
            <a:r>
              <a:rPr lang="en" sz="2400">
                <a:solidFill>
                  <a:schemeClr val="accent3"/>
                </a:solidFill>
                <a:latin typeface="Proxima Nova"/>
                <a:ea typeface="Proxima Nova"/>
                <a:cs typeface="Proxima Nova"/>
                <a:sym typeface="Proxima Nova"/>
              </a:rPr>
              <a:t>) need be sent, plus a bitset indicating which fields have changed value.</a:t>
            </a:r>
          </a:p>
        </p:txBody>
      </p:sp>
    </p:spTree>
    <p:extLst>
      <p:ext uri="{BB962C8B-B14F-4D97-AF65-F5344CB8AC3E}">
        <p14:creationId xmlns:p14="http://schemas.microsoft.com/office/powerpoint/2010/main" val="3277692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415600" y="593367"/>
            <a:ext cx="11360800" cy="763600"/>
          </a:xfrm>
          <a:prstGeom prst="rect">
            <a:avLst/>
          </a:prstGeom>
        </p:spPr>
        <p:txBody>
          <a:bodyPr vert="horz" wrap="square" lIns="121900" tIns="121900" rIns="121900" bIns="121900" rtlCol="0" anchor="t" anchorCtr="0">
            <a:noAutofit/>
          </a:bodyPr>
          <a:lstStyle/>
          <a:p>
            <a:pPr algn="ctr"/>
            <a:r>
              <a:rPr lang="en" dirty="0"/>
              <a:t>EPICS 7 Supports RPC type services</a:t>
            </a:r>
          </a:p>
        </p:txBody>
      </p:sp>
      <p:sp>
        <p:nvSpPr>
          <p:cNvPr id="118" name="Shape 118"/>
          <p:cNvSpPr txBox="1">
            <a:spLocks noGrp="1"/>
          </p:cNvSpPr>
          <p:nvPr>
            <p:ph type="body" idx="1"/>
          </p:nvPr>
        </p:nvSpPr>
        <p:spPr>
          <a:xfrm>
            <a:off x="415600" y="1536633"/>
            <a:ext cx="11360800" cy="4555200"/>
          </a:xfrm>
          <a:prstGeom prst="rect">
            <a:avLst/>
          </a:prstGeom>
        </p:spPr>
        <p:txBody>
          <a:bodyPr vert="horz" wrap="square" lIns="121900" tIns="121900" rIns="121900" bIns="121900" rtlCol="0" anchor="t" anchorCtr="0">
            <a:noAutofit/>
          </a:bodyPr>
          <a:lstStyle/>
          <a:p>
            <a:pPr>
              <a:buNone/>
            </a:pPr>
            <a:r>
              <a:rPr lang="en" dirty="0"/>
              <a:t>RPC type services can use structures that are different for every call and different for put (request) and get (response).</a:t>
            </a:r>
            <a:br>
              <a:rPr lang="en" dirty="0"/>
            </a:br>
            <a:r>
              <a:rPr lang="en" dirty="0"/>
              <a:t>pvData can encode more complex data types like a table:</a:t>
            </a:r>
          </a:p>
        </p:txBody>
      </p:sp>
      <p:sp>
        <p:nvSpPr>
          <p:cNvPr id="119" name="Shape 119"/>
          <p:cNvSpPr txBox="1"/>
          <p:nvPr/>
        </p:nvSpPr>
        <p:spPr>
          <a:xfrm>
            <a:off x="574300" y="3150985"/>
            <a:ext cx="4116970" cy="1550224"/>
          </a:xfrm>
          <a:prstGeom prst="rect">
            <a:avLst/>
          </a:prstGeom>
          <a:solidFill>
            <a:srgbClr val="D0E4FE"/>
          </a:solidFill>
          <a:ln>
            <a:noFill/>
          </a:ln>
        </p:spPr>
        <p:txBody>
          <a:bodyPr wrap="square" lIns="121900" tIns="121900" rIns="121900" bIns="121900" anchor="t" anchorCtr="0">
            <a:noAutofit/>
          </a:bodyPr>
          <a:lstStyle/>
          <a:p>
            <a:r>
              <a:rPr lang="en" sz="1000" dirty="0">
                <a:latin typeface="Times New Roman" panose="02020603050405020304" pitchFamily="18" charset="0"/>
                <a:ea typeface="Consolas"/>
                <a:cs typeface="Times New Roman" panose="02020603050405020304" pitchFamily="18" charset="0"/>
                <a:sym typeface="Consolas"/>
              </a:rPr>
              <a:t>NTTable</a:t>
            </a:r>
          </a:p>
          <a:p>
            <a:r>
              <a:rPr lang="en" sz="1000" dirty="0">
                <a:latin typeface="Times New Roman" panose="02020603050405020304" pitchFamily="18" charset="0"/>
                <a:ea typeface="Consolas"/>
                <a:cs typeface="Times New Roman" panose="02020603050405020304" pitchFamily="18" charset="0"/>
                <a:sym typeface="Consolas"/>
              </a:rPr>
              <a:t>    string[] labels                     [value, seconds, nanoseconds, status, severity] </a:t>
            </a:r>
          </a:p>
          <a:p>
            <a:r>
              <a:rPr lang="en" sz="1000" dirty="0">
                <a:latin typeface="Times New Roman" panose="02020603050405020304" pitchFamily="18" charset="0"/>
                <a:ea typeface="Consolas"/>
                <a:cs typeface="Times New Roman" panose="02020603050405020304" pitchFamily="18" charset="0"/>
                <a:sym typeface="Consolas"/>
              </a:rPr>
              <a:t>    structure value</a:t>
            </a:r>
          </a:p>
          <a:p>
            <a:r>
              <a:rPr lang="en" sz="1000" dirty="0">
                <a:latin typeface="Times New Roman" panose="02020603050405020304" pitchFamily="18" charset="0"/>
                <a:ea typeface="Consolas"/>
                <a:cs typeface="Times New Roman" panose="02020603050405020304" pitchFamily="18" charset="0"/>
                <a:sym typeface="Consolas"/>
              </a:rPr>
              <a:t>        double[] value                   [       1.1,        1.2,        2.0] </a:t>
            </a:r>
          </a:p>
          <a:p>
            <a:r>
              <a:rPr lang="en" sz="1000" dirty="0">
                <a:latin typeface="Times New Roman" panose="02020603050405020304" pitchFamily="18" charset="0"/>
                <a:ea typeface="Consolas"/>
                <a:cs typeface="Times New Roman" panose="02020603050405020304" pitchFamily="18" charset="0"/>
                <a:sym typeface="Consolas"/>
              </a:rPr>
              <a:t>        long[] secondsPastEpoch  [1460589140, 1460589141, 1460589142]</a:t>
            </a:r>
          </a:p>
          <a:p>
            <a:r>
              <a:rPr lang="en" sz="1000" dirty="0">
                <a:latin typeface="Times New Roman" panose="02020603050405020304" pitchFamily="18" charset="0"/>
                <a:ea typeface="Consolas"/>
                <a:cs typeface="Times New Roman" panose="02020603050405020304" pitchFamily="18" charset="0"/>
                <a:sym typeface="Consolas"/>
              </a:rPr>
              <a:t>        int[] nanoseconds              [ 164235768,  164235245,  164235256]</a:t>
            </a:r>
          </a:p>
          <a:p>
            <a:r>
              <a:rPr lang="en" sz="1000" dirty="0">
                <a:latin typeface="Times New Roman" panose="02020603050405020304" pitchFamily="18" charset="0"/>
                <a:ea typeface="Consolas"/>
                <a:cs typeface="Times New Roman" panose="02020603050405020304" pitchFamily="18" charset="0"/>
                <a:sym typeface="Consolas"/>
              </a:rPr>
              <a:t>        int[] severity                     [         0,          0,          1]</a:t>
            </a:r>
          </a:p>
          <a:p>
            <a:r>
              <a:rPr lang="en" sz="1000" dirty="0">
                <a:latin typeface="Times New Roman" panose="02020603050405020304" pitchFamily="18" charset="0"/>
                <a:ea typeface="Consolas"/>
                <a:cs typeface="Times New Roman" panose="02020603050405020304" pitchFamily="18" charset="0"/>
                <a:sym typeface="Consolas"/>
              </a:rPr>
              <a:t>        int[] status                         [         0,          0,          3]</a:t>
            </a:r>
          </a:p>
          <a:p>
            <a:endParaRPr sz="2400" dirty="0">
              <a:latin typeface="Consolas"/>
              <a:ea typeface="Consolas"/>
              <a:cs typeface="Consolas"/>
              <a:sym typeface="Consolas"/>
            </a:endParaRPr>
          </a:p>
        </p:txBody>
      </p:sp>
    </p:spTree>
    <p:extLst>
      <p:ext uri="{BB962C8B-B14F-4D97-AF65-F5344CB8AC3E}">
        <p14:creationId xmlns:p14="http://schemas.microsoft.com/office/powerpoint/2010/main" val="49464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15734</TotalTime>
  <Words>1001</Words>
  <Application>Microsoft Office PowerPoint</Application>
  <PresentationFormat>Widescreen</PresentationFormat>
  <Paragraphs>243</Paragraphs>
  <Slides>20</Slides>
  <Notes>10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20</vt:i4>
      </vt:variant>
    </vt:vector>
  </HeadingPairs>
  <TitlesOfParts>
    <vt:vector size="30" baseType="lpstr">
      <vt:lpstr>Arial</vt:lpstr>
      <vt:lpstr>Calibri</vt:lpstr>
      <vt:lpstr>Calibri Light</vt:lpstr>
      <vt:lpstr>Consolas</vt:lpstr>
      <vt:lpstr>Oswald Regular</vt:lpstr>
      <vt:lpstr>Proxima Nova</vt:lpstr>
      <vt:lpstr>Times New Roman</vt:lpstr>
      <vt:lpstr>Office Theme</vt:lpstr>
      <vt:lpstr>1_Office</vt:lpstr>
      <vt:lpstr>Office</vt:lpstr>
      <vt:lpstr>PowerPoint Presentation</vt:lpstr>
      <vt:lpstr>EPICS 7 Outline</vt:lpstr>
      <vt:lpstr>Why EPICS 7</vt:lpstr>
      <vt:lpstr>What Is EPICS 7 (not)</vt:lpstr>
      <vt:lpstr>What is EPICS 7</vt:lpstr>
      <vt:lpstr>EPICS 7 Improves EPICS V3</vt:lpstr>
      <vt:lpstr>EPICS 7 Supports Structured data</vt:lpstr>
      <vt:lpstr>EPICS 7 Provides Efficient network transfer</vt:lpstr>
      <vt:lpstr>EPICS 7 Supports RPC type services</vt:lpstr>
      <vt:lpstr>EPICS 7 Base Status</vt:lpstr>
      <vt:lpstr>EPICS 7 Standard Service Status</vt:lpstr>
      <vt:lpstr>Standard Clients Connect to Services Large and Small</vt:lpstr>
      <vt:lpstr>Standard Clients Connect to Services Large and Small</vt:lpstr>
      <vt:lpstr>Micro Services Support Application Development – Name Mapping</vt:lpstr>
      <vt:lpstr>Micro Services Support Application Development – Read Instrumentation </vt:lpstr>
      <vt:lpstr>Micro Services Support Application Development – Conversion Service </vt:lpstr>
      <vt:lpstr>PowerPoint Presentation</vt:lpstr>
      <vt:lpstr>PowerPoint Presentation</vt:lpstr>
      <vt:lpstr>Who is using EPICS 7 at this time?</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BobDalesio</dc:creator>
  <cp:lastModifiedBy>BobDalesio</cp:lastModifiedBy>
  <cp:revision>52</cp:revision>
  <dcterms:created xsi:type="dcterms:W3CDTF">2017-09-24T20:07:40Z</dcterms:created>
  <dcterms:modified xsi:type="dcterms:W3CDTF">2017-11-16T11:47:57Z</dcterms:modified>
</cp:coreProperties>
</file>