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273907D-9E4B-44AA-9320-DE358BD7C0F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8320680" y="6491880"/>
            <a:ext cx="1554480" cy="871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mdavidsaver.github.io/p4p/values.html" TargetMode="External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mdavidsaver.github.io/p4p/client.html" TargetMode="External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github.com/mdavidsaver/p4p/blob/master/example/monitor_client.py" TargetMode="External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github.com/mdavidsaver/cashark" TargetMode="External"/><Relationship Id="rId2" Type="http://schemas.openxmlformats.org/officeDocument/2006/relationships/slideLayout" Target="../slideLayouts/slideLayout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mdavidsaver.github.io/p4p/values.html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US" sz="32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from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1" lang="en-US" sz="3200" spc="-1" strike="noStrike">
                <a:solidFill>
                  <a:srgbClr val="0087d7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p4p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1" lang="en-US" sz="32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i</a:t>
            </a:r>
            <a:r>
              <a:rPr b="1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mport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Type, Value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</a:endParaRPr>
          </a:p>
          <a:p>
            <a:r>
              <a:rPr b="1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from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1" lang="en-US" sz="2800" spc="-1" strike="noStrike">
                <a:solidFill>
                  <a:srgbClr val="0087d7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p4p.nt.common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</a:t>
            </a:r>
            <a:r>
              <a:rPr b="1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alarm, timeStamp</a:t>
            </a:r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mytype=Type([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</a:t>
            </a:r>
            <a:r>
              <a:rPr b="0" lang="en-US" sz="28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'value'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</a:t>
            </a:r>
            <a:r>
              <a:rPr b="0" lang="en-US" sz="28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'd'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</a:t>
            </a:r>
            <a:r>
              <a:rPr b="0" lang="en-US" sz="28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'timeStamp'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 timeStamp),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</a:t>
            </a:r>
            <a:r>
              <a:rPr b="0" lang="en-US" sz="28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'alarm'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, alarm)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])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</a:endParaRPr>
          </a:p>
          <a:p>
            <a:r>
              <a:rPr b="0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</a:rPr>
              <a:t>(mytype.aspy())</a:t>
            </a:r>
            <a:br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1188720" y="6675480"/>
            <a:ext cx="575856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https://mdavidsaver.github.io/p4p/values.html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(2)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V=Value(mytype, {</a:t>
            </a:r>
            <a:r>
              <a:rPr b="0" lang="en-US" sz="28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'value'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:</a:t>
            </a:r>
            <a:r>
              <a:rPr b="0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42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})</a:t>
            </a:r>
            <a:br/>
            <a:r>
              <a:rPr b="0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(V.value)</a:t>
            </a:r>
            <a:br/>
            <a:r>
              <a:rPr b="0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(V.alarm.severity)</a:t>
            </a:r>
            <a:br/>
            <a:r>
              <a:rPr b="0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(V[</a:t>
            </a:r>
            <a:r>
              <a:rPr b="0" lang="en-US" sz="28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'alarm.severity'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])</a:t>
            </a:r>
            <a:br/>
            <a:r>
              <a:rPr b="0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(V[</a:t>
            </a:r>
            <a:r>
              <a:rPr b="0" lang="en-US" sz="28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'alarm'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][</a:t>
            </a:r>
            <a:r>
              <a:rPr b="0" lang="en-US" sz="28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'severity'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])</a:t>
            </a:r>
            <a:br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V.value = </a:t>
            </a:r>
            <a:r>
              <a:rPr b="0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43</a:t>
            </a:r>
            <a:br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bit masks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bit per Structure field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for entire Union or Array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bit “shorthand” for entire Structure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changed bit mask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Get/put/monitor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Overrun bit mask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PVA field bit masks (2)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607968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epics:nt/NTScalar:1.0 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   double value 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   alarm_t alarm 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       int severity 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       int status 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       string message 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   time_t timeStamp 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       long secondsPastEpoch 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       int nanoseconds 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       int userTag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6675120" y="1769040"/>
            <a:ext cx="290448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Line 4"/>
          <p:cNvSpPr/>
          <p:nvPr/>
        </p:nvSpPr>
        <p:spPr>
          <a:xfrm>
            <a:off x="5120640" y="1920240"/>
            <a:ext cx="14630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5"/>
          <p:cNvSpPr/>
          <p:nvPr/>
        </p:nvSpPr>
        <p:spPr>
          <a:xfrm>
            <a:off x="4206240" y="2834640"/>
            <a:ext cx="23774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6"/>
          <p:cNvSpPr/>
          <p:nvPr/>
        </p:nvSpPr>
        <p:spPr>
          <a:xfrm>
            <a:off x="4663440" y="4480560"/>
            <a:ext cx="18288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(3)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print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(V.asSet())</a:t>
            </a:r>
            <a:br/>
            <a:r>
              <a:rPr b="0" lang="en-US" sz="32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print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(V.changed())</a:t>
            </a:r>
            <a:br/>
            <a:r>
              <a:rPr b="0" lang="en-US" sz="32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print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(V.changed(</a:t>
            </a:r>
            <a:r>
              <a:rPr b="0" lang="en-US" sz="32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'value'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))</a:t>
            </a:r>
            <a:br/>
            <a:r>
              <a:rPr b="0" lang="en-US" sz="32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print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(V.changed(</a:t>
            </a:r>
            <a:r>
              <a:rPr b="0" lang="en-US" sz="32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'alarm.severity'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))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V.alarm.severity = </a:t>
            </a:r>
            <a:r>
              <a:rPr b="0" lang="en-US" sz="32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0</a:t>
            </a:r>
            <a:br/>
            <a:r>
              <a:rPr b="0" lang="en-US" sz="32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print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(V.changed(</a:t>
            </a:r>
            <a:r>
              <a:rPr b="0" lang="en-US" sz="32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'alarm.severity'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))</a:t>
            </a:r>
            <a:br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Normative Types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 type definitions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NTScalar, NTScalarArray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Equivalent to DBR_*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NTEnum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DBR_ENUM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NTTable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 of arrays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NTURI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RPC calling convention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NTNDArray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areaDetector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NTMultiChannel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MASAR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save/restore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PVAccess Overview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Connection model ~= CA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 lookup via UDP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Unicast/broadcast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lookup over TCP (yet)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enumeration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PVA Configuration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EPICS_PVA_ADDR_LIST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EPICS_PVA_AUTO_ADDR_LIST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EPICS_PVA_BROADCAST_PORT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EPICS_PVA_SERVER_PORT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PVA Operations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pvget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pvput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pvget -m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GetField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pvinfo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RPC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eget -s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pvlist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PutGet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Exercise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IOC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softIocPVA -m TST: -d demo.db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CLI tools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pvinfo/pvget/pvput/eg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pvget -v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 entire Structure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pvget -d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 low level debug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demo.db contains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TST:phase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TST:sine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TST:out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TST:in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TST:sel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TST:slow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.ODLY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Comparison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Channel Access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Multiplex requests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discovery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Tag selects from predefined struct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Small set of pre-defined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sent with update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 Access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Multiplex requests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discovery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Self-describing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Hierarchical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recursive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mask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Per-field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Sent w/ updates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ipython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from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 </a:t>
            </a:r>
            <a:r>
              <a:rPr b="1" lang="en-US" sz="2800" spc="-1" strike="noStrike">
                <a:solidFill>
                  <a:srgbClr val="0087d7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p4p.client.thread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 </a:t>
            </a:r>
            <a:r>
              <a:rPr b="1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 Context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ctxt=Context(</a:t>
            </a:r>
            <a:r>
              <a:rPr b="0" lang="en-US" sz="28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'pva'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)</a:t>
            </a:r>
            <a:br/>
            <a:r>
              <a:rPr b="0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(ctxt.get(</a:t>
            </a:r>
            <a:r>
              <a:rPr b="0" lang="en-US" sz="28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'TST:phase'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)) </a:t>
            </a:r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Sat Mar  3 19:55:24 2018 59.0</a:t>
            </a:r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help(ctxt)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1188720" y="6309360"/>
            <a:ext cx="560448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https://mdavidsaver.github.io/p4p/client.html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pvRequest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 information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 creation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Mask/select structure fields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Key/value modifying Operation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standard-ish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Convenience syntax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field()”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field()record[]”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record[block=true]”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pvRequest (2)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standardize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block=true|false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 wait for processing.  Default is false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process=true|false|passive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Trigger remote processing.  Default is passive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queueSize=#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 queue size.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pipeline=true|false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 flow control.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QSRV specific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atomic=true|false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use atomic (multi-lock) access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pvRequest (3)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pvput pv:name value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pvput -r ‘record[block=true]’ pv:name value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aka. Put w/ callback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pvget -m pv:name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pvget -m -r ‘record[queueSize=10,pipeline=true]’ pv:name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 pvput TST:slow 4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 pvput -r ‘record[block=true]’  TST:slow 5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P4P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ctxt.put(</a:t>
            </a:r>
            <a:r>
              <a:rPr b="0" lang="en-US" sz="22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'TST:slow'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, </a:t>
            </a:r>
            <a:r>
              <a:rPr b="0" lang="en-US" sz="22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)</a:t>
            </a:r>
            <a:br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ctxt.put(</a:t>
            </a:r>
            <a:r>
              <a:rPr b="0" lang="en-US" sz="22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'TST:slow'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, </a:t>
            </a:r>
            <a:r>
              <a:rPr b="0" lang="en-US" sz="22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, wait=</a:t>
            </a:r>
            <a:r>
              <a:rPr b="1" lang="en-US" sz="22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True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)</a:t>
            </a:r>
            <a:br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ctxt.put(</a:t>
            </a:r>
            <a:r>
              <a:rPr b="0" lang="en-US" sz="22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'TST:slow'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, </a:t>
            </a:r>
            <a:r>
              <a:rPr b="0" lang="en-US" sz="22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5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, request=</a:t>
            </a:r>
            <a:r>
              <a:rPr b="0" lang="en-US" sz="22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'record[block=true]'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Get/Monitor Operation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 name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pvRequest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Status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 value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Changed mask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Overrun mask (Monitor only)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(2)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from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 </a:t>
            </a:r>
            <a:r>
              <a:rPr b="1" lang="en-US" sz="2800" spc="-1" strike="noStrike">
                <a:solidFill>
                  <a:srgbClr val="0087d7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p4p.client.thread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 </a:t>
            </a:r>
            <a:r>
              <a:rPr b="1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 Context</a:t>
            </a:r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ctxt=Context(</a:t>
            </a:r>
            <a:r>
              <a:rPr b="0" lang="en-US" sz="28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'pva'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)</a:t>
            </a:r>
            <a:br/>
            <a:r>
              <a:rPr b="1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def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 </a:t>
            </a:r>
            <a:r>
              <a:rPr b="0" lang="en-US" sz="2800" spc="-1" strike="noStrike">
                <a:solidFill>
                  <a:srgbClr val="0087d7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show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(V): </a:t>
            </a:r>
            <a:br/>
            <a:r>
              <a:rPr b="0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   </a:t>
            </a:r>
            <a:r>
              <a:rPr b="0" lang="en-US" sz="2800" spc="-1" strike="noStrike">
                <a:solidFill>
                  <a:srgbClr val="0087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print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(V)</a:t>
            </a:r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S=ctxt.monitor(</a:t>
            </a:r>
            <a:r>
              <a:rPr b="0" lang="en-US" sz="28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'TST:sine'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, show)</a:t>
            </a:r>
            <a:br/>
            <a:r>
              <a:rPr b="0" lang="en-US" sz="2800" spc="-1" strike="noStrike">
                <a:solidFill>
                  <a:srgbClr val="5f8787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# ...</a:t>
            </a:r>
            <a:br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S.close()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onospace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 Operation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 name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pvRequest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value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 mask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Status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Exercise 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 for meta-data change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Context.monitor()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Subscribe to ‘TST:sine’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when field ‘value’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doesn’t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change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eg. ‘TST:sine.HOPR’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548640" y="6583680"/>
            <a:ext cx="77475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https://github.com/mdavidsaver/p4p/blob/master/example/monitor_client.py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~/build-epics/p4p/example/monitor_client.py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Exercise 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scan of sim motor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request=</a:t>
            </a:r>
            <a:r>
              <a:rPr b="0" lang="en-US" sz="2200" spc="-1" strike="noStrike">
                <a:solidFill>
                  <a:srgbClr val="af5f00"/>
                </a:solidFill>
                <a:uFill>
                  <a:solidFill>
                    <a:srgbClr val="ffffff"/>
                  </a:solidFill>
                </a:uFill>
                <a:latin typeface="monospace"/>
                <a:ea typeface="Noto Sans CJK SC DemiLight"/>
              </a:rPr>
              <a:t>'record[block=true]'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PVA/PVD new features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operations can cancel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Per-monitor flow control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Structured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transport “anything”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Must decide on something!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Exercise 3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and render image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IOC iocimagedemo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ipython -pylab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numpy.reshape()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imshow()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Exercise 4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RPC list concatenation service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 State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SearchID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SID+CID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Channel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SUBID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Subscription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SearchID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SID+CID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Channel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RequestID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Get/put/monitor/…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 description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Except RPC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 round trip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548640" y="6400800"/>
            <a:ext cx="6191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https://epics.anl.gov/base/R3-16/0-docs/CAproto/index.html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PVA Get sequence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Line 2"/>
          <p:cNvSpPr/>
          <p:nvPr/>
        </p:nvSpPr>
        <p:spPr>
          <a:xfrm>
            <a:off x="365760" y="2286000"/>
            <a:ext cx="90525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3"/>
          <p:cNvSpPr/>
          <p:nvPr/>
        </p:nvSpPr>
        <p:spPr>
          <a:xfrm>
            <a:off x="365760" y="5029200"/>
            <a:ext cx="90525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Shape 4"/>
          <p:cNvSpPr txBox="1"/>
          <p:nvPr/>
        </p:nvSpPr>
        <p:spPr>
          <a:xfrm>
            <a:off x="201960" y="1285920"/>
            <a:ext cx="1306800" cy="54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5"/>
          <p:cNvSpPr txBox="1"/>
          <p:nvPr/>
        </p:nvSpPr>
        <p:spPr>
          <a:xfrm>
            <a:off x="182880" y="5120640"/>
            <a:ext cx="1605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endParaRPr b="1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6"/>
          <p:cNvSpPr txBox="1"/>
          <p:nvPr/>
        </p:nvSpPr>
        <p:spPr>
          <a:xfrm>
            <a:off x="365760" y="640080"/>
            <a:ext cx="680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Line 7"/>
          <p:cNvSpPr/>
          <p:nvPr/>
        </p:nvSpPr>
        <p:spPr>
          <a:xfrm>
            <a:off x="1046520" y="822960"/>
            <a:ext cx="507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8"/>
          <p:cNvSpPr/>
          <p:nvPr/>
        </p:nvSpPr>
        <p:spPr>
          <a:xfrm>
            <a:off x="548640" y="2377440"/>
            <a:ext cx="365760" cy="2377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9"/>
          <p:cNvSpPr/>
          <p:nvPr/>
        </p:nvSpPr>
        <p:spPr>
          <a:xfrm flipV="1">
            <a:off x="1097280" y="2377440"/>
            <a:ext cx="548640" cy="2377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0"/>
          <p:cNvSpPr/>
          <p:nvPr/>
        </p:nvSpPr>
        <p:spPr>
          <a:xfrm>
            <a:off x="2743200" y="2468880"/>
            <a:ext cx="457200" cy="2377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11"/>
          <p:cNvSpPr/>
          <p:nvPr/>
        </p:nvSpPr>
        <p:spPr>
          <a:xfrm flipV="1">
            <a:off x="3383280" y="2468880"/>
            <a:ext cx="457200" cy="228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12"/>
          <p:cNvSpPr/>
          <p:nvPr/>
        </p:nvSpPr>
        <p:spPr>
          <a:xfrm>
            <a:off x="3931920" y="2468880"/>
            <a:ext cx="640080" cy="228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13"/>
          <p:cNvSpPr/>
          <p:nvPr/>
        </p:nvSpPr>
        <p:spPr>
          <a:xfrm flipV="1">
            <a:off x="4663440" y="2377440"/>
            <a:ext cx="548640" cy="2377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14"/>
          <p:cNvSpPr/>
          <p:nvPr/>
        </p:nvSpPr>
        <p:spPr>
          <a:xfrm>
            <a:off x="5303520" y="2377440"/>
            <a:ext cx="548640" cy="2377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5"/>
          <p:cNvSpPr/>
          <p:nvPr/>
        </p:nvSpPr>
        <p:spPr>
          <a:xfrm flipV="1">
            <a:off x="5943600" y="2377440"/>
            <a:ext cx="457200" cy="228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6"/>
          <p:cNvSpPr/>
          <p:nvPr/>
        </p:nvSpPr>
        <p:spPr>
          <a:xfrm>
            <a:off x="6492240" y="2377440"/>
            <a:ext cx="548640" cy="2377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7"/>
          <p:cNvSpPr/>
          <p:nvPr/>
        </p:nvSpPr>
        <p:spPr>
          <a:xfrm flipV="1">
            <a:off x="7132320" y="2377440"/>
            <a:ext cx="640080" cy="228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18"/>
          <p:cNvSpPr txBox="1"/>
          <p:nvPr/>
        </p:nvSpPr>
        <p:spPr>
          <a:xfrm>
            <a:off x="548640" y="256032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Who has...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19"/>
          <p:cNvSpPr txBox="1"/>
          <p:nvPr/>
        </p:nvSpPr>
        <p:spPr>
          <a:xfrm>
            <a:off x="1188720" y="411480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have...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0"/>
          <p:cNvSpPr txBox="1"/>
          <p:nvPr/>
        </p:nvSpPr>
        <p:spPr>
          <a:xfrm>
            <a:off x="2926080" y="2598120"/>
            <a:ext cx="8650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1"/>
          <p:cNvSpPr txBox="1"/>
          <p:nvPr/>
        </p:nvSpPr>
        <p:spPr>
          <a:xfrm>
            <a:off x="3458520" y="4225680"/>
            <a:ext cx="473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2"/>
          <p:cNvSpPr txBox="1"/>
          <p:nvPr/>
        </p:nvSpPr>
        <p:spPr>
          <a:xfrm>
            <a:off x="4114800" y="2506680"/>
            <a:ext cx="8650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3"/>
          <p:cNvSpPr txBox="1"/>
          <p:nvPr/>
        </p:nvSpPr>
        <p:spPr>
          <a:xfrm>
            <a:off x="4830120" y="4225680"/>
            <a:ext cx="473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4"/>
          <p:cNvSpPr txBox="1"/>
          <p:nvPr/>
        </p:nvSpPr>
        <p:spPr>
          <a:xfrm>
            <a:off x="5394960" y="2468880"/>
            <a:ext cx="686520" cy="78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5"/>
          <p:cNvSpPr txBox="1"/>
          <p:nvPr/>
        </p:nvSpPr>
        <p:spPr>
          <a:xfrm>
            <a:off x="6031080" y="4225680"/>
            <a:ext cx="826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6"/>
          <p:cNvSpPr txBox="1"/>
          <p:nvPr/>
        </p:nvSpPr>
        <p:spPr>
          <a:xfrm>
            <a:off x="6675120" y="2506680"/>
            <a:ext cx="9640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Destroy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7"/>
          <p:cNvSpPr txBox="1"/>
          <p:nvPr/>
        </p:nvSpPr>
        <p:spPr>
          <a:xfrm>
            <a:off x="7406640" y="4206240"/>
            <a:ext cx="56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8"/>
          <p:cNvSpPr txBox="1"/>
          <p:nvPr/>
        </p:nvSpPr>
        <p:spPr>
          <a:xfrm>
            <a:off x="201960" y="1828800"/>
            <a:ext cx="1169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SearchID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9"/>
          <p:cNvSpPr txBox="1"/>
          <p:nvPr/>
        </p:nvSpPr>
        <p:spPr>
          <a:xfrm>
            <a:off x="2468880" y="1920240"/>
            <a:ext cx="573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CID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30"/>
          <p:cNvSpPr txBox="1"/>
          <p:nvPr/>
        </p:nvSpPr>
        <p:spPr>
          <a:xfrm>
            <a:off x="3291840" y="5212080"/>
            <a:ext cx="56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31"/>
          <p:cNvSpPr txBox="1"/>
          <p:nvPr/>
        </p:nvSpPr>
        <p:spPr>
          <a:xfrm>
            <a:off x="3762000" y="1573920"/>
            <a:ext cx="1348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RequestID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pvRequest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32"/>
          <p:cNvSpPr txBox="1"/>
          <p:nvPr/>
        </p:nvSpPr>
        <p:spPr>
          <a:xfrm>
            <a:off x="4572000" y="5212080"/>
            <a:ext cx="715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33"/>
          <p:cNvSpPr txBox="1"/>
          <p:nvPr/>
        </p:nvSpPr>
        <p:spPr>
          <a:xfrm>
            <a:off x="5928840" y="5231520"/>
            <a:ext cx="102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34"/>
          <p:cNvSpPr txBox="1"/>
          <p:nvPr/>
        </p:nvSpPr>
        <p:spPr>
          <a:xfrm>
            <a:off x="182880" y="6400800"/>
            <a:ext cx="804672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https://github.com/mdavidsaver/cashark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wireshark -X lua_script:pva.lua test/pva-ops.pcapng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35"/>
          <p:cNvSpPr txBox="1"/>
          <p:nvPr/>
        </p:nvSpPr>
        <p:spPr>
          <a:xfrm>
            <a:off x="3749040" y="1319040"/>
            <a:ext cx="56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36"/>
          <p:cNvSpPr txBox="1"/>
          <p:nvPr/>
        </p:nvSpPr>
        <p:spPr>
          <a:xfrm>
            <a:off x="4203720" y="5688720"/>
            <a:ext cx="1282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 desc.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37"/>
          <p:cNvSpPr txBox="1"/>
          <p:nvPr/>
        </p:nvSpPr>
        <p:spPr>
          <a:xfrm>
            <a:off x="6113520" y="5669280"/>
            <a:ext cx="744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38"/>
          <p:cNvSpPr txBox="1"/>
          <p:nvPr/>
        </p:nvSpPr>
        <p:spPr>
          <a:xfrm>
            <a:off x="5290560" y="1563480"/>
            <a:ext cx="56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39"/>
          <p:cNvSpPr txBox="1"/>
          <p:nvPr/>
        </p:nvSpPr>
        <p:spPr>
          <a:xfrm>
            <a:off x="5303520" y="1828800"/>
            <a:ext cx="1310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RequestID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 method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calls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implements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implements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 calls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-91440" y="2468880"/>
            <a:ext cx="10079640" cy="282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PV* Nomenclature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737360" y="3657600"/>
            <a:ext cx="219456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PVA Client Provider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011680" y="1645920"/>
            <a:ext cx="4663440" cy="457200"/>
          </a:xfrm>
          <a:prstGeom prst="rect">
            <a:avLst/>
          </a:prstGeom>
          <a:solidFill>
            <a:srgbClr val="00ccff"/>
          </a:solidFill>
          <a:ln>
            <a:solidFill>
              <a:srgbClr val="66cc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Client”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737360" y="4754880"/>
            <a:ext cx="219456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PVA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3108960" y="6400800"/>
            <a:ext cx="1280160" cy="548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QSRV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Line 6"/>
          <p:cNvSpPr/>
          <p:nvPr/>
        </p:nvSpPr>
        <p:spPr>
          <a:xfrm>
            <a:off x="2834640" y="2103120"/>
            <a:ext cx="0" cy="1554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>
            <a:off x="2834640" y="4206240"/>
            <a:ext cx="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8"/>
          <p:cNvSpPr/>
          <p:nvPr/>
        </p:nvSpPr>
        <p:spPr>
          <a:xfrm>
            <a:off x="2103120" y="530352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9"/>
          <p:cNvSpPr/>
          <p:nvPr/>
        </p:nvSpPr>
        <p:spPr>
          <a:xfrm>
            <a:off x="1188720" y="4480560"/>
            <a:ext cx="749808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0"/>
          <p:cNvSpPr/>
          <p:nvPr/>
        </p:nvSpPr>
        <p:spPr>
          <a:xfrm>
            <a:off x="3291840" y="2834640"/>
            <a:ext cx="219456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 Client Provider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4937760" y="3749040"/>
            <a:ext cx="137160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Line 12"/>
          <p:cNvSpPr/>
          <p:nvPr/>
        </p:nvSpPr>
        <p:spPr>
          <a:xfrm>
            <a:off x="4114800" y="2103120"/>
            <a:ext cx="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13"/>
          <p:cNvSpPr/>
          <p:nvPr/>
        </p:nvSpPr>
        <p:spPr>
          <a:xfrm>
            <a:off x="5212080" y="3383280"/>
            <a:ext cx="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4"/>
          <p:cNvSpPr/>
          <p:nvPr/>
        </p:nvSpPr>
        <p:spPr>
          <a:xfrm>
            <a:off x="914400" y="5760720"/>
            <a:ext cx="1280160" cy="548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Line 15"/>
          <p:cNvSpPr/>
          <p:nvPr/>
        </p:nvSpPr>
        <p:spPr>
          <a:xfrm>
            <a:off x="2651760" y="5303520"/>
            <a:ext cx="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6"/>
          <p:cNvSpPr/>
          <p:nvPr/>
        </p:nvSpPr>
        <p:spPr>
          <a:xfrm>
            <a:off x="4846320" y="4754880"/>
            <a:ext cx="91440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RSRV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7"/>
          <p:cNvSpPr/>
          <p:nvPr/>
        </p:nvSpPr>
        <p:spPr>
          <a:xfrm>
            <a:off x="1645920" y="6400800"/>
            <a:ext cx="1280160" cy="548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P2P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Line 18"/>
          <p:cNvSpPr/>
          <p:nvPr/>
        </p:nvSpPr>
        <p:spPr>
          <a:xfrm>
            <a:off x="3474720" y="5303520"/>
            <a:ext cx="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9"/>
          <p:cNvSpPr/>
          <p:nvPr/>
        </p:nvSpPr>
        <p:spPr>
          <a:xfrm>
            <a:off x="4754880" y="5669280"/>
            <a:ext cx="1280160" cy="548640"/>
          </a:xfrm>
          <a:prstGeom prst="rect">
            <a:avLst/>
          </a:prstGeom>
          <a:solidFill>
            <a:srgbClr val="66ff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Line 20"/>
          <p:cNvSpPr/>
          <p:nvPr/>
        </p:nvSpPr>
        <p:spPr>
          <a:xfrm>
            <a:off x="5303520" y="5303520"/>
            <a:ext cx="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1"/>
          <p:cNvSpPr/>
          <p:nvPr/>
        </p:nvSpPr>
        <p:spPr>
          <a:xfrm flipV="1">
            <a:off x="4114800" y="5943600"/>
            <a:ext cx="6400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22"/>
          <p:cNvSpPr/>
          <p:nvPr/>
        </p:nvSpPr>
        <p:spPr>
          <a:xfrm>
            <a:off x="5120640" y="429768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3"/>
          <p:cNvSpPr/>
          <p:nvPr/>
        </p:nvSpPr>
        <p:spPr>
          <a:xfrm>
            <a:off x="6035040" y="4754880"/>
            <a:ext cx="914400" cy="548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6217920" y="5669280"/>
            <a:ext cx="1463040" cy="548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 gateway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Line 25"/>
          <p:cNvSpPr/>
          <p:nvPr/>
        </p:nvSpPr>
        <p:spPr>
          <a:xfrm>
            <a:off x="6583680" y="5303520"/>
            <a:ext cx="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6"/>
          <p:cNvSpPr/>
          <p:nvPr/>
        </p:nvSpPr>
        <p:spPr>
          <a:xfrm>
            <a:off x="6217920" y="429768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27"/>
          <p:cNvSpPr/>
          <p:nvPr/>
        </p:nvSpPr>
        <p:spPr>
          <a:xfrm>
            <a:off x="822960" y="5486400"/>
            <a:ext cx="3017520" cy="0"/>
          </a:xfrm>
          <a:prstGeom prst="line">
            <a:avLst/>
          </a:prstGeom>
          <a:ln>
            <a:solidFill>
              <a:srgbClr val="000000"/>
            </a:solidFill>
            <a:custDash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28"/>
          <p:cNvSpPr/>
          <p:nvPr/>
        </p:nvSpPr>
        <p:spPr>
          <a:xfrm>
            <a:off x="1463040" y="2468880"/>
            <a:ext cx="3017520" cy="0"/>
          </a:xfrm>
          <a:prstGeom prst="line">
            <a:avLst/>
          </a:prstGeom>
          <a:ln>
            <a:solidFill>
              <a:srgbClr val="000000"/>
            </a:solidFill>
            <a:custDash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TextShape 29"/>
          <p:cNvSpPr txBox="1"/>
          <p:nvPr/>
        </p:nvSpPr>
        <p:spPr>
          <a:xfrm>
            <a:off x="7772400" y="4134240"/>
            <a:ext cx="1012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30"/>
          <p:cNvSpPr txBox="1"/>
          <p:nvPr/>
        </p:nvSpPr>
        <p:spPr>
          <a:xfrm>
            <a:off x="317520" y="2834640"/>
            <a:ext cx="1968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Line 31"/>
          <p:cNvSpPr/>
          <p:nvPr/>
        </p:nvSpPr>
        <p:spPr>
          <a:xfrm>
            <a:off x="1005840" y="3180960"/>
            <a:ext cx="0" cy="2305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32"/>
          <p:cNvSpPr/>
          <p:nvPr/>
        </p:nvSpPr>
        <p:spPr>
          <a:xfrm flipV="1">
            <a:off x="1645920" y="246888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33"/>
          <p:cNvSpPr/>
          <p:nvPr/>
        </p:nvSpPr>
        <p:spPr>
          <a:xfrm>
            <a:off x="6035040" y="2103120"/>
            <a:ext cx="0" cy="1645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 components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Kinds: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Primitive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Integer, Real, String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Composite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Structure, Union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 of Primitive or Composite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8, 16, 32, and 64 bit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Signed/unsigned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32, 64 bit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length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an ID string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Ordered list of named fields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 C struct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Discriminating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(tagged)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Named possibilities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aka. Any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Composite Types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 mytaggedunion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unsigned index;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union {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int32 A;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float64 B;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C;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 X {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int32 M,N;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Line 4"/>
          <p:cNvSpPr/>
          <p:nvPr/>
        </p:nvSpPr>
        <p:spPr>
          <a:xfrm flipV="1">
            <a:off x="4389120" y="3017520"/>
            <a:ext cx="1005840" cy="1463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Notation(s)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pvinfo cnt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CHANNEL  : cnt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    : CONNECTED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  : 10.0.142.1:5075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epics:nt/NTScalar:1.0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double value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alarm_t alarm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severity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status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message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time_t timeStamp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long secondsPastEpoch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nanoseconds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userTag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 NTScalar&lt;double&gt;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double value;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alarm_t alarm;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time_t timeStamp;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 alarm_t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severity;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status;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message;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Notation(s)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48640" y="6511320"/>
            <a:ext cx="63896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https://mdavidsaver.github.io/p4p/values.html#type-definitions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5153040" y="17694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 NTScalar&lt;double&gt;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double value;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alarm_t alarm;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time_t timeStamp;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 alarm_t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severity;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status;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message;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4"/>
          <p:cNvSpPr txBox="1"/>
          <p:nvPr/>
        </p:nvSpPr>
        <p:spPr>
          <a:xfrm>
            <a:off x="822960" y="1828800"/>
            <a:ext cx="3900240" cy="352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p4p import Type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ntscalarF64 = Type([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(‘value’, ‘d’),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(‘timeStamp’, (‘S’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time_t’, [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(‘severity’, ‘i’),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(‘status’, ‘i’),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(‘message’, ‘s’),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])),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], id=’epics:nt/NTScalar:1.0’)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731880" y="1739880"/>
            <a:ext cx="7772040" cy="52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StructureConstPtr</a:t>
            </a:r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schema(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::getFieldCreate()-&gt;createFieldBuilder()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-&gt;add(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"version"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pvUInt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-&gt;addNestedStructureArray(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"clients"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-&gt;add(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"name"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pvString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-&gt;add(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"provider"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pvString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-&gt;add(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"addrlist"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pvString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-&gt;add(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"autoaddrlist"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pvBoolean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-&gt;add(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"serverport"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pvUShort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-&gt;add(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"bcastport"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pvUShort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-&gt;endNested()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-&gt;addNestedStructureArray(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"servers"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-&gt;add(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"name"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pvString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-&gt;addArray(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"clients"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pvString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-&gt;add(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"interface"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pvString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-&gt;add(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"serverport"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pvUShort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-&gt;add(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"bcastport"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pvUShort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-&gt;add(</a:t>
            </a:r>
            <a:r>
              <a:rPr b="0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"control_prefix"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US" sz="1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pvString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-&gt;endNested()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-&gt;createStructure());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Notation(s)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P4P Type/Value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P4P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PVAccess for Python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Description of PVD Structure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Instance of Structure (aka PVStructure)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“changed” bit mask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1188720" y="6675480"/>
            <a:ext cx="575856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https://mdavidsaver.github.io/p4p/values.html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8239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2018-02-28T11:08:20Z</dcterms:created>
  <dc:creator/>
  <dc:description/>
  <dc:language>en-US</dc:language>
  <cp:lastModifiedBy/>
  <dcterms:modified xsi:type="dcterms:W3CDTF">2018-03-06T15:31:03Z</dcterms:modified>
  <cp:revision>177</cp:revision>
  <dc:subject/>
  <dc:title/>
</cp:coreProperties>
</file>