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2" r:id="rId1"/>
  </p:sldMasterIdLst>
  <p:notesMasterIdLst>
    <p:notesMasterId r:id="rId26"/>
  </p:notesMasterIdLst>
  <p:sldIdLst>
    <p:sldId id="256" r:id="rId2"/>
    <p:sldId id="257" r:id="rId3"/>
    <p:sldId id="258" r:id="rId4"/>
    <p:sldId id="259" r:id="rId5"/>
    <p:sldId id="280" r:id="rId6"/>
    <p:sldId id="261" r:id="rId7"/>
    <p:sldId id="260"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7" r:id="rId21"/>
    <p:sldId id="272" r:id="rId22"/>
    <p:sldId id="276"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43A4A-5E27-44BA-97C7-A79DEECFEA58}" type="datetimeFigureOut">
              <a:rPr lang="fr-FR" smtClean="0"/>
              <a:t>01/06/2021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EE52A-52A7-43D8-B187-24726ADA6023}" type="slidenum">
              <a:rPr lang="fr-FR" smtClean="0"/>
              <a:t>‹N°›</a:t>
            </a:fld>
            <a:endParaRPr lang="fr-FR"/>
          </a:p>
        </p:txBody>
      </p:sp>
    </p:spTree>
    <p:extLst>
      <p:ext uri="{BB962C8B-B14F-4D97-AF65-F5344CB8AC3E}">
        <p14:creationId xmlns:p14="http://schemas.microsoft.com/office/powerpoint/2010/main" val="587847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607264B-EBD2-441A-B4CE-41BC7183726D}" type="datetime1">
              <a:rPr lang="fr-FR" smtClean="0"/>
              <a:t>01/06/2021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2CBFEF9-942D-4ACC-8A8D-641BCCDED4B9}"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247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10659A7-EB6E-406B-92D0-380E773474DD}" type="datetime1">
              <a:rPr lang="fr-FR" smtClean="0"/>
              <a:t>01/06/2021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2CBFEF9-942D-4ACC-8A8D-641BCCDED4B9}" type="slidenum">
              <a:rPr lang="fr-FR" smtClean="0"/>
              <a:t>‹N°›</a:t>
            </a:fld>
            <a:endParaRPr lang="fr-FR"/>
          </a:p>
        </p:txBody>
      </p:sp>
    </p:spTree>
    <p:extLst>
      <p:ext uri="{BB962C8B-B14F-4D97-AF65-F5344CB8AC3E}">
        <p14:creationId xmlns:p14="http://schemas.microsoft.com/office/powerpoint/2010/main" val="280162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7018DEF-FE83-4D72-8144-BF6A4ABD6DB9}" type="datetime1">
              <a:rPr lang="fr-FR" smtClean="0"/>
              <a:t>01/06/2021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2CBFEF9-942D-4ACC-8A8D-641BCCDED4B9}" type="slidenum">
              <a:rPr lang="fr-FR" smtClean="0"/>
              <a:t>‹N°›</a:t>
            </a:fld>
            <a:endParaRPr lang="fr-FR"/>
          </a:p>
        </p:txBody>
      </p:sp>
    </p:spTree>
    <p:extLst>
      <p:ext uri="{BB962C8B-B14F-4D97-AF65-F5344CB8AC3E}">
        <p14:creationId xmlns:p14="http://schemas.microsoft.com/office/powerpoint/2010/main" val="288416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9429EC7-F92D-4C55-9B6E-4693B11341DD}" type="datetime1">
              <a:rPr lang="fr-FR" smtClean="0"/>
              <a:t>01/06/2021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2CBFEF9-942D-4ACC-8A8D-641BCCDED4B9}" type="slidenum">
              <a:rPr lang="fr-FR" smtClean="0"/>
              <a:t>‹N°›</a:t>
            </a:fld>
            <a:endParaRPr lang="fr-FR"/>
          </a:p>
        </p:txBody>
      </p:sp>
    </p:spTree>
    <p:extLst>
      <p:ext uri="{BB962C8B-B14F-4D97-AF65-F5344CB8AC3E}">
        <p14:creationId xmlns:p14="http://schemas.microsoft.com/office/powerpoint/2010/main" val="356883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0E2EA52-F4E7-4A28-B821-3D8BDD803797}" type="datetime1">
              <a:rPr lang="fr-FR" smtClean="0"/>
              <a:t>01/06/2021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2CBFEF9-942D-4ACC-8A8D-641BCCDED4B9}"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3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5868227-D52A-4836-A894-A90994E04D0D}" type="datetime1">
              <a:rPr lang="fr-FR" smtClean="0"/>
              <a:t>01/06/2021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2CBFEF9-942D-4ACC-8A8D-641BCCDED4B9}" type="slidenum">
              <a:rPr lang="fr-FR" smtClean="0"/>
              <a:t>‹N°›</a:t>
            </a:fld>
            <a:endParaRPr lang="fr-FR"/>
          </a:p>
        </p:txBody>
      </p:sp>
    </p:spTree>
    <p:extLst>
      <p:ext uri="{BB962C8B-B14F-4D97-AF65-F5344CB8AC3E}">
        <p14:creationId xmlns:p14="http://schemas.microsoft.com/office/powerpoint/2010/main" val="173272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4459E35-4A34-4117-B0F9-68E89B307BFF}" type="datetime1">
              <a:rPr lang="fr-FR" smtClean="0"/>
              <a:t>01/06/2021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2CBFEF9-942D-4ACC-8A8D-641BCCDED4B9}" type="slidenum">
              <a:rPr lang="fr-FR" smtClean="0"/>
              <a:t>‹N°›</a:t>
            </a:fld>
            <a:endParaRPr lang="fr-FR"/>
          </a:p>
        </p:txBody>
      </p:sp>
    </p:spTree>
    <p:extLst>
      <p:ext uri="{BB962C8B-B14F-4D97-AF65-F5344CB8AC3E}">
        <p14:creationId xmlns:p14="http://schemas.microsoft.com/office/powerpoint/2010/main" val="3956407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6A44F03-A162-4DEC-A367-3407DE83AD34}" type="datetime1">
              <a:rPr lang="fr-FR" smtClean="0"/>
              <a:t>01/06/2021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2CBFEF9-942D-4ACC-8A8D-641BCCDED4B9}" type="slidenum">
              <a:rPr lang="fr-FR" smtClean="0"/>
              <a:t>‹N°›</a:t>
            </a:fld>
            <a:endParaRPr lang="fr-FR"/>
          </a:p>
        </p:txBody>
      </p:sp>
    </p:spTree>
    <p:extLst>
      <p:ext uri="{BB962C8B-B14F-4D97-AF65-F5344CB8AC3E}">
        <p14:creationId xmlns:p14="http://schemas.microsoft.com/office/powerpoint/2010/main" val="3085457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CE9A50-12AB-4E33-8643-490E04F87130}" type="datetime1">
              <a:rPr lang="fr-FR" smtClean="0"/>
              <a:t>01/06/2021</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92CBFEF9-942D-4ACC-8A8D-641BCCDED4B9}" type="slidenum">
              <a:rPr lang="fr-FR" smtClean="0"/>
              <a:t>‹N°›</a:t>
            </a:fld>
            <a:endParaRPr lang="fr-FR"/>
          </a:p>
        </p:txBody>
      </p:sp>
    </p:spTree>
    <p:extLst>
      <p:ext uri="{BB962C8B-B14F-4D97-AF65-F5344CB8AC3E}">
        <p14:creationId xmlns:p14="http://schemas.microsoft.com/office/powerpoint/2010/main" val="202730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F04EE42-768A-4B77-A049-0ADB7021A94E}" type="datetime1">
              <a:rPr lang="fr-FR" smtClean="0"/>
              <a:t>01/06/2021</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2CBFEF9-942D-4ACC-8A8D-641BCCDED4B9}" type="slidenum">
              <a:rPr lang="fr-FR" smtClean="0"/>
              <a:t>‹N°›</a:t>
            </a:fld>
            <a:endParaRPr lang="fr-FR"/>
          </a:p>
        </p:txBody>
      </p:sp>
    </p:spTree>
    <p:extLst>
      <p:ext uri="{BB962C8B-B14F-4D97-AF65-F5344CB8AC3E}">
        <p14:creationId xmlns:p14="http://schemas.microsoft.com/office/powerpoint/2010/main" val="152444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086C61D-DBB2-48F6-8C6D-2207D7FC59D6}" type="datetime1">
              <a:rPr lang="fr-FR" smtClean="0"/>
              <a:t>01/06/2021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2CBFEF9-942D-4ACC-8A8D-641BCCDED4B9}" type="slidenum">
              <a:rPr lang="fr-FR" smtClean="0"/>
              <a:t>‹N°›</a:t>
            </a:fld>
            <a:endParaRPr lang="fr-FR"/>
          </a:p>
        </p:txBody>
      </p:sp>
    </p:spTree>
    <p:extLst>
      <p:ext uri="{BB962C8B-B14F-4D97-AF65-F5344CB8AC3E}">
        <p14:creationId xmlns:p14="http://schemas.microsoft.com/office/powerpoint/2010/main" val="3585089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D21EAF-1A7E-4EE4-8BB0-6C465D6C81B8}" type="datetime1">
              <a:rPr lang="fr-FR" smtClean="0"/>
              <a:t>01/06/2021</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2CBFEF9-942D-4ACC-8A8D-641BCCDED4B9}"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999760"/>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E5D3CA-4944-4AF8-8344-68CA758D86DF}"/>
              </a:ext>
            </a:extLst>
          </p:cNvPr>
          <p:cNvSpPr>
            <a:spLocks noGrp="1"/>
          </p:cNvSpPr>
          <p:nvPr>
            <p:ph type="ctrTitle"/>
          </p:nvPr>
        </p:nvSpPr>
        <p:spPr>
          <a:xfrm>
            <a:off x="360217" y="2657800"/>
            <a:ext cx="11471565" cy="1739347"/>
          </a:xfrm>
        </p:spPr>
        <p:txBody>
          <a:bodyPr>
            <a:normAutofit/>
          </a:bodyPr>
          <a:lstStyle/>
          <a:p>
            <a:r>
              <a:rPr lang="fr-FR" sz="6000" dirty="0">
                <a:solidFill>
                  <a:schemeClr val="accent1"/>
                </a:solidFill>
              </a:rPr>
              <a:t>Google Cloud IoT </a:t>
            </a:r>
            <a:r>
              <a:rPr lang="fr-FR" sz="6000" dirty="0" err="1">
                <a:solidFill>
                  <a:schemeClr val="accent1"/>
                </a:solidFill>
              </a:rPr>
              <a:t>Core</a:t>
            </a:r>
            <a:endParaRPr lang="fr-FR" sz="6000" dirty="0">
              <a:solidFill>
                <a:schemeClr val="accent1"/>
              </a:solidFill>
            </a:endParaRPr>
          </a:p>
        </p:txBody>
      </p:sp>
      <p:pic>
        <p:nvPicPr>
          <p:cNvPr id="2052" name="Picture 4" descr="Build #Google Cloud #IoT Core #MQTT example with .NET and C#">
            <a:extLst>
              <a:ext uri="{FF2B5EF4-FFF2-40B4-BE49-F238E27FC236}">
                <a16:creationId xmlns:a16="http://schemas.microsoft.com/office/drawing/2014/main" id="{5BD5C52B-E7C4-4A0B-BD56-305BF2F47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7654" y="2870228"/>
            <a:ext cx="2228850" cy="2047875"/>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a:extLst>
              <a:ext uri="{FF2B5EF4-FFF2-40B4-BE49-F238E27FC236}">
                <a16:creationId xmlns:a16="http://schemas.microsoft.com/office/drawing/2014/main" id="{8814FC15-7645-4691-A6E5-FA3A8E242E7C}"/>
              </a:ext>
            </a:extLst>
          </p:cNvPr>
          <p:cNvSpPr>
            <a:spLocks noGrp="1"/>
          </p:cNvSpPr>
          <p:nvPr>
            <p:ph type="sldNum" sz="quarter" idx="12"/>
          </p:nvPr>
        </p:nvSpPr>
        <p:spPr/>
        <p:txBody>
          <a:bodyPr/>
          <a:lstStyle/>
          <a:p>
            <a:fld id="{92CBFEF9-942D-4ACC-8A8D-641BCCDED4B9}" type="slidenum">
              <a:rPr lang="fr-FR" smtClean="0"/>
              <a:t>1</a:t>
            </a:fld>
            <a:endParaRPr lang="fr-FR"/>
          </a:p>
        </p:txBody>
      </p:sp>
    </p:spTree>
    <p:extLst>
      <p:ext uri="{BB962C8B-B14F-4D97-AF65-F5344CB8AC3E}">
        <p14:creationId xmlns:p14="http://schemas.microsoft.com/office/powerpoint/2010/main" val="1003182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F65B79-2E22-491E-A764-4091E0006F06}"/>
              </a:ext>
            </a:extLst>
          </p:cNvPr>
          <p:cNvSpPr>
            <a:spLocks noGrp="1"/>
          </p:cNvSpPr>
          <p:nvPr>
            <p:ph type="title"/>
          </p:nvPr>
        </p:nvSpPr>
        <p:spPr/>
        <p:txBody>
          <a:bodyPr/>
          <a:lstStyle/>
          <a:p>
            <a:r>
              <a:rPr lang="fr-FR" sz="4800" dirty="0">
                <a:solidFill>
                  <a:schemeClr val="accent1"/>
                </a:solidFill>
              </a:rPr>
              <a:t>Historique de Google Cloud Platform</a:t>
            </a:r>
            <a:endParaRPr lang="fr-FR" dirty="0"/>
          </a:p>
        </p:txBody>
      </p:sp>
      <p:sp>
        <p:nvSpPr>
          <p:cNvPr id="3" name="Espace réservé du contenu 2">
            <a:extLst>
              <a:ext uri="{FF2B5EF4-FFF2-40B4-BE49-F238E27FC236}">
                <a16:creationId xmlns:a16="http://schemas.microsoft.com/office/drawing/2014/main" id="{310C7786-847A-4524-BA29-AE4F9220EA3C}"/>
              </a:ext>
            </a:extLst>
          </p:cNvPr>
          <p:cNvSpPr>
            <a:spLocks noGrp="1"/>
          </p:cNvSpPr>
          <p:nvPr>
            <p:ph idx="1"/>
          </p:nvPr>
        </p:nvSpPr>
        <p:spPr/>
        <p:txBody>
          <a:bodyPr/>
          <a:lstStyle/>
          <a:p>
            <a:endParaRPr lang="fr-FR" b="0" i="0" dirty="0">
              <a:solidFill>
                <a:schemeClr val="tx1"/>
              </a:solidFill>
              <a:effectLst/>
              <a:latin typeface="Proxima Nova Condensed"/>
            </a:endParaRPr>
          </a:p>
          <a:p>
            <a:r>
              <a:rPr lang="fr-FR" b="0" i="0" dirty="0">
                <a:solidFill>
                  <a:schemeClr val="tx1"/>
                </a:solidFill>
                <a:effectLst/>
                <a:latin typeface="Proxima Nova Condensed"/>
              </a:rPr>
              <a:t>Amazon a lancé son service de cloud </a:t>
            </a:r>
            <a:r>
              <a:rPr lang="fr-FR" b="0" i="0" dirty="0" err="1">
                <a:solidFill>
                  <a:schemeClr val="tx1"/>
                </a:solidFill>
                <a:effectLst/>
                <a:latin typeface="Proxima Nova Condensed"/>
              </a:rPr>
              <a:t>computing</a:t>
            </a:r>
            <a:r>
              <a:rPr lang="fr-FR" b="0" i="0" dirty="0">
                <a:solidFill>
                  <a:schemeClr val="tx1"/>
                </a:solidFill>
                <a:effectLst/>
                <a:latin typeface="Proxima Nova Condensed"/>
              </a:rPr>
              <a:t> en 2006. </a:t>
            </a:r>
          </a:p>
          <a:p>
            <a:r>
              <a:rPr lang="fr-FR" b="0" i="0" dirty="0">
                <a:solidFill>
                  <a:schemeClr val="tx1"/>
                </a:solidFill>
                <a:effectLst/>
                <a:latin typeface="Proxima Nova Condensed"/>
              </a:rPr>
              <a:t>2 ans plus tard, Google est entré dans le jeu avec son propre service cloud. </a:t>
            </a:r>
          </a:p>
          <a:p>
            <a:r>
              <a:rPr lang="fr-FR" b="0" i="0" dirty="0">
                <a:solidFill>
                  <a:schemeClr val="tx1"/>
                </a:solidFill>
                <a:effectLst/>
                <a:latin typeface="Proxima Nova Condensed"/>
              </a:rPr>
              <a:t>En avril 2008, </a:t>
            </a:r>
            <a:r>
              <a:rPr lang="fr-FR" dirty="0">
                <a:solidFill>
                  <a:schemeClr val="tx1"/>
                </a:solidFill>
                <a:latin typeface="Proxima Nova Condensed"/>
              </a:rPr>
              <a:t>Google a annoncé une version préliminaire de App Engine</a:t>
            </a:r>
            <a:r>
              <a:rPr lang="fr-FR" b="0" i="0" dirty="0">
                <a:solidFill>
                  <a:schemeClr val="tx1"/>
                </a:solidFill>
                <a:effectLst/>
                <a:latin typeface="Proxima Nova Condensed"/>
              </a:rPr>
              <a:t>, un outil de développement permettant aux utilisateurs d'exécuter leurs applications Web sur l'infrastructure Google.</a:t>
            </a:r>
          </a:p>
          <a:p>
            <a:r>
              <a:rPr lang="fr-FR" b="0" i="0" dirty="0">
                <a:solidFill>
                  <a:schemeClr val="tx1"/>
                </a:solidFill>
                <a:effectLst/>
                <a:latin typeface="Proxima Nova Condensed"/>
              </a:rPr>
              <a:t>Enfin, en novembre 2011, Google a sorti App Engine du mode de prévisualisation et il est devenu un produit Google entièrement pris en charge. </a:t>
            </a:r>
          </a:p>
          <a:p>
            <a:r>
              <a:rPr lang="fr-FR" b="0" i="0" dirty="0">
                <a:solidFill>
                  <a:schemeClr val="tx1"/>
                </a:solidFill>
                <a:effectLst/>
                <a:latin typeface="Proxima Nova Condensed"/>
              </a:rPr>
              <a:t>10 ans après la sortie de ce premier produit, Google a ajouté de nombreux autres services sous l'égide de Google Cloud Platform. </a:t>
            </a:r>
            <a:endParaRPr lang="fr-FR" dirty="0">
              <a:solidFill>
                <a:schemeClr val="tx1"/>
              </a:solidFill>
              <a:latin typeface="Proxima Nova Condensed"/>
            </a:endParaRPr>
          </a:p>
        </p:txBody>
      </p:sp>
      <p:sp>
        <p:nvSpPr>
          <p:cNvPr id="4" name="Espace réservé du numéro de diapositive 3">
            <a:extLst>
              <a:ext uri="{FF2B5EF4-FFF2-40B4-BE49-F238E27FC236}">
                <a16:creationId xmlns:a16="http://schemas.microsoft.com/office/drawing/2014/main" id="{292E1EF4-8A20-4252-8568-950E2C72BF4A}"/>
              </a:ext>
            </a:extLst>
          </p:cNvPr>
          <p:cNvSpPr>
            <a:spLocks noGrp="1"/>
          </p:cNvSpPr>
          <p:nvPr>
            <p:ph type="sldNum" sz="quarter" idx="12"/>
          </p:nvPr>
        </p:nvSpPr>
        <p:spPr/>
        <p:txBody>
          <a:bodyPr/>
          <a:lstStyle/>
          <a:p>
            <a:fld id="{92CBFEF9-942D-4ACC-8A8D-641BCCDED4B9}" type="slidenum">
              <a:rPr lang="fr-FR" smtClean="0"/>
              <a:t>10</a:t>
            </a:fld>
            <a:endParaRPr lang="fr-FR"/>
          </a:p>
        </p:txBody>
      </p:sp>
    </p:spTree>
    <p:extLst>
      <p:ext uri="{BB962C8B-B14F-4D97-AF65-F5344CB8AC3E}">
        <p14:creationId xmlns:p14="http://schemas.microsoft.com/office/powerpoint/2010/main" val="320513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B402A3-46E5-4CC9-8955-0A627FC7C997}"/>
              </a:ext>
            </a:extLst>
          </p:cNvPr>
          <p:cNvSpPr>
            <a:spLocks noGrp="1"/>
          </p:cNvSpPr>
          <p:nvPr>
            <p:ph type="title"/>
          </p:nvPr>
        </p:nvSpPr>
        <p:spPr/>
        <p:txBody>
          <a:bodyPr/>
          <a:lstStyle/>
          <a:p>
            <a:r>
              <a:rPr lang="fr-FR" sz="4800" dirty="0">
                <a:solidFill>
                  <a:schemeClr val="accent1"/>
                </a:solidFill>
              </a:rPr>
              <a:t>Présentation de Google Cloud Platform</a:t>
            </a:r>
            <a:endParaRPr lang="fr-FR" dirty="0"/>
          </a:p>
        </p:txBody>
      </p:sp>
      <p:pic>
        <p:nvPicPr>
          <p:cNvPr id="7172" name="Picture 4" descr="google cloud platform famille">
            <a:extLst>
              <a:ext uri="{FF2B5EF4-FFF2-40B4-BE49-F238E27FC236}">
                <a16:creationId xmlns:a16="http://schemas.microsoft.com/office/drawing/2014/main" id="{64154776-DC93-4AFD-9883-856A6FB01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7315" y="1737360"/>
            <a:ext cx="7366851" cy="4607169"/>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9F11CF6C-56B3-4B5D-8551-472C79B1EA13}"/>
              </a:ext>
            </a:extLst>
          </p:cNvPr>
          <p:cNvSpPr>
            <a:spLocks noGrp="1"/>
          </p:cNvSpPr>
          <p:nvPr>
            <p:ph type="sldNum" sz="quarter" idx="12"/>
          </p:nvPr>
        </p:nvSpPr>
        <p:spPr/>
        <p:txBody>
          <a:bodyPr/>
          <a:lstStyle/>
          <a:p>
            <a:fld id="{92CBFEF9-942D-4ACC-8A8D-641BCCDED4B9}" type="slidenum">
              <a:rPr lang="fr-FR" smtClean="0"/>
              <a:t>11</a:t>
            </a:fld>
            <a:endParaRPr lang="fr-FR"/>
          </a:p>
        </p:txBody>
      </p:sp>
    </p:spTree>
    <p:extLst>
      <p:ext uri="{BB962C8B-B14F-4D97-AF65-F5344CB8AC3E}">
        <p14:creationId xmlns:p14="http://schemas.microsoft.com/office/powerpoint/2010/main" val="951275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B402A3-46E5-4CC9-8955-0A627FC7C997}"/>
              </a:ext>
            </a:extLst>
          </p:cNvPr>
          <p:cNvSpPr>
            <a:spLocks noGrp="1"/>
          </p:cNvSpPr>
          <p:nvPr>
            <p:ph type="title"/>
          </p:nvPr>
        </p:nvSpPr>
        <p:spPr/>
        <p:txBody>
          <a:bodyPr/>
          <a:lstStyle/>
          <a:p>
            <a:r>
              <a:rPr lang="fr-FR" sz="4800" dirty="0">
                <a:solidFill>
                  <a:schemeClr val="accent1"/>
                </a:solidFill>
              </a:rPr>
              <a:t>Présentation de Google Cloud Platform</a:t>
            </a:r>
            <a:endParaRPr lang="fr-FR" dirty="0"/>
          </a:p>
        </p:txBody>
      </p:sp>
      <p:sp>
        <p:nvSpPr>
          <p:cNvPr id="3" name="Espace réservé du contenu 2">
            <a:extLst>
              <a:ext uri="{FF2B5EF4-FFF2-40B4-BE49-F238E27FC236}">
                <a16:creationId xmlns:a16="http://schemas.microsoft.com/office/drawing/2014/main" id="{2F918507-9A19-4290-AF3B-CF6CE8207C31}"/>
              </a:ext>
            </a:extLst>
          </p:cNvPr>
          <p:cNvSpPr>
            <a:spLocks noGrp="1"/>
          </p:cNvSpPr>
          <p:nvPr>
            <p:ph idx="1"/>
          </p:nvPr>
        </p:nvSpPr>
        <p:spPr/>
        <p:txBody>
          <a:bodyPr>
            <a:normAutofit fontScale="92500" lnSpcReduction="20000"/>
          </a:bodyPr>
          <a:lstStyle/>
          <a:p>
            <a:endParaRPr lang="fr-FR" dirty="0">
              <a:solidFill>
                <a:schemeClr val="accent1"/>
              </a:solidFill>
              <a:latin typeface="Proxima Nova Condensed"/>
            </a:endParaRPr>
          </a:p>
          <a:p>
            <a:r>
              <a:rPr lang="fr-FR" sz="2200" dirty="0">
                <a:solidFill>
                  <a:schemeClr val="accent1"/>
                </a:solidFill>
                <a:latin typeface="Proxima Nova Condensed"/>
              </a:rPr>
              <a:t>Google </a:t>
            </a:r>
            <a:r>
              <a:rPr lang="fr-FR" sz="2200" dirty="0" err="1">
                <a:solidFill>
                  <a:schemeClr val="accent1"/>
                </a:solidFill>
                <a:latin typeface="Proxima Nova Condensed"/>
              </a:rPr>
              <a:t>Compute</a:t>
            </a:r>
            <a:endParaRPr lang="fr-FR" sz="2200" dirty="0">
              <a:solidFill>
                <a:schemeClr val="accent1"/>
              </a:solidFill>
              <a:latin typeface="Proxima Nova Condensed"/>
            </a:endParaRPr>
          </a:p>
          <a:p>
            <a:r>
              <a:rPr lang="fr-FR" sz="2200" b="0" i="0" dirty="0">
                <a:solidFill>
                  <a:schemeClr val="tx1"/>
                </a:solidFill>
                <a:effectLst/>
                <a:latin typeface="Proxima Nova Condensed"/>
              </a:rPr>
              <a:t>C’est une infrastructure en tant que service permettant aux utilisateurs de lancer des instances de machines virtuelles. Ils peuvent ainsi exécuter leurs </a:t>
            </a:r>
            <a:r>
              <a:rPr lang="fr-FR" sz="2200" b="0" i="0" dirty="0" err="1">
                <a:solidFill>
                  <a:schemeClr val="tx1"/>
                </a:solidFill>
                <a:effectLst/>
                <a:latin typeface="Proxima Nova Condensed"/>
              </a:rPr>
              <a:t>workloads</a:t>
            </a:r>
            <a:r>
              <a:rPr lang="fr-FR" sz="2200" b="0" i="0" dirty="0">
                <a:solidFill>
                  <a:schemeClr val="tx1"/>
                </a:solidFill>
                <a:effectLst/>
                <a:latin typeface="Proxima Nova Condensed"/>
              </a:rPr>
              <a:t> sur le cloud.</a:t>
            </a:r>
          </a:p>
          <a:p>
            <a:r>
              <a:rPr lang="fr-FR" sz="2200" dirty="0">
                <a:solidFill>
                  <a:schemeClr val="accent1"/>
                </a:solidFill>
                <a:latin typeface="Proxima Nova Condensed"/>
              </a:rPr>
              <a:t>Google Storage</a:t>
            </a:r>
          </a:p>
          <a:p>
            <a:r>
              <a:rPr lang="fr-FR" sz="2200" dirty="0">
                <a:solidFill>
                  <a:schemeClr val="tx1"/>
                </a:solidFill>
                <a:latin typeface="Proxima Nova Condensed"/>
              </a:rPr>
              <a:t>Il s’agit d’u</a:t>
            </a:r>
            <a:r>
              <a:rPr lang="fr-FR" sz="2200" b="0" i="0" dirty="0">
                <a:solidFill>
                  <a:schemeClr val="tx1"/>
                </a:solidFill>
                <a:effectLst/>
                <a:latin typeface="Proxima Nova Condensed"/>
              </a:rPr>
              <a:t>ne </a:t>
            </a:r>
            <a:r>
              <a:rPr lang="fr-FR" sz="2200" i="0" dirty="0">
                <a:solidFill>
                  <a:schemeClr val="tx1"/>
                </a:solidFill>
                <a:effectLst/>
                <a:latin typeface="Proxima Nova Condensed"/>
              </a:rPr>
              <a:t>plateforme de stockage cloud </a:t>
            </a:r>
            <a:r>
              <a:rPr lang="fr-FR" sz="2200" b="0" i="0" dirty="0">
                <a:solidFill>
                  <a:schemeClr val="tx1"/>
                </a:solidFill>
                <a:effectLst/>
                <a:latin typeface="Proxima Nova Condensed"/>
              </a:rPr>
              <a:t>conçue pour stocker de larges ensembles de données non structurées. Google propose aussi des options de stockage de base de données, comme : </a:t>
            </a:r>
          </a:p>
          <a:p>
            <a:r>
              <a:rPr lang="fr-FR" sz="2200" b="0" i="0" dirty="0">
                <a:solidFill>
                  <a:schemeClr val="tx1"/>
                </a:solidFill>
                <a:effectLst/>
                <a:latin typeface="Proxima Nova Condensed"/>
              </a:rPr>
              <a:t>- le Cloud Datastore pour le stockage NoSQL, ou</a:t>
            </a:r>
          </a:p>
          <a:p>
            <a:r>
              <a:rPr lang="fr-FR" sz="2200" b="0" i="0" dirty="0">
                <a:solidFill>
                  <a:schemeClr val="tx1"/>
                </a:solidFill>
                <a:effectLst/>
                <a:latin typeface="Proxima Nova Condensed"/>
              </a:rPr>
              <a:t>- le Cloud SQL pour MySQL</a:t>
            </a:r>
            <a:r>
              <a:rPr lang="fr-FR" sz="2200" dirty="0">
                <a:solidFill>
                  <a:schemeClr val="tx1"/>
                </a:solidFill>
                <a:latin typeface="Proxima Nova Condensed"/>
              </a:rPr>
              <a:t>,</a:t>
            </a:r>
            <a:r>
              <a:rPr lang="fr-FR" sz="2200" b="0" i="0" dirty="0">
                <a:solidFill>
                  <a:schemeClr val="tx1"/>
                </a:solidFill>
                <a:effectLst/>
                <a:latin typeface="Proxima Nova Condensed"/>
              </a:rPr>
              <a:t> </a:t>
            </a:r>
          </a:p>
          <a:p>
            <a:r>
              <a:rPr lang="fr-FR" sz="2200" dirty="0">
                <a:solidFill>
                  <a:schemeClr val="tx1"/>
                </a:solidFill>
                <a:latin typeface="Proxima Nova Condensed"/>
              </a:rPr>
              <a:t>- o</a:t>
            </a:r>
            <a:r>
              <a:rPr lang="fr-FR" sz="2200" b="0" i="0" dirty="0">
                <a:solidFill>
                  <a:schemeClr val="tx1"/>
                </a:solidFill>
                <a:effectLst/>
                <a:latin typeface="Proxima Nova Condensed"/>
              </a:rPr>
              <a:t>n retrouve également la base de données native de Google Cloud </a:t>
            </a:r>
            <a:r>
              <a:rPr lang="fr-FR" sz="2200" b="0" i="0" dirty="0" err="1">
                <a:solidFill>
                  <a:schemeClr val="tx1"/>
                </a:solidFill>
                <a:effectLst/>
                <a:latin typeface="Proxima Nova Condensed"/>
              </a:rPr>
              <a:t>Bigtable</a:t>
            </a:r>
            <a:r>
              <a:rPr lang="fr-FR" sz="2200" b="0" i="0" dirty="0">
                <a:solidFill>
                  <a:schemeClr val="tx1"/>
                </a:solidFill>
                <a:effectLst/>
                <a:latin typeface="Proxima Nova Condensed"/>
              </a:rPr>
              <a:t>.</a:t>
            </a:r>
            <a:endParaRPr lang="fr-FR" sz="2200" dirty="0">
              <a:solidFill>
                <a:schemeClr val="tx1"/>
              </a:solidFill>
              <a:latin typeface="Proxima Nova Condensed"/>
            </a:endParaRPr>
          </a:p>
          <a:p>
            <a:pPr marL="0" indent="0">
              <a:buNone/>
            </a:pPr>
            <a:endParaRPr lang="fr-FR" dirty="0">
              <a:solidFill>
                <a:schemeClr val="accent1"/>
              </a:solidFill>
              <a:latin typeface="Proxima Nova Condensed"/>
            </a:endParaRPr>
          </a:p>
        </p:txBody>
      </p:sp>
      <p:sp>
        <p:nvSpPr>
          <p:cNvPr id="4" name="Espace réservé du numéro de diapositive 3">
            <a:extLst>
              <a:ext uri="{FF2B5EF4-FFF2-40B4-BE49-F238E27FC236}">
                <a16:creationId xmlns:a16="http://schemas.microsoft.com/office/drawing/2014/main" id="{B8288F52-BF30-4188-9826-8784F27F80E3}"/>
              </a:ext>
            </a:extLst>
          </p:cNvPr>
          <p:cNvSpPr>
            <a:spLocks noGrp="1"/>
          </p:cNvSpPr>
          <p:nvPr>
            <p:ph type="sldNum" sz="quarter" idx="12"/>
          </p:nvPr>
        </p:nvSpPr>
        <p:spPr/>
        <p:txBody>
          <a:bodyPr/>
          <a:lstStyle/>
          <a:p>
            <a:fld id="{92CBFEF9-942D-4ACC-8A8D-641BCCDED4B9}" type="slidenum">
              <a:rPr lang="fr-FR" smtClean="0"/>
              <a:t>12</a:t>
            </a:fld>
            <a:endParaRPr lang="fr-FR"/>
          </a:p>
        </p:txBody>
      </p:sp>
    </p:spTree>
    <p:extLst>
      <p:ext uri="{BB962C8B-B14F-4D97-AF65-F5344CB8AC3E}">
        <p14:creationId xmlns:p14="http://schemas.microsoft.com/office/powerpoint/2010/main" val="2257411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B402A3-46E5-4CC9-8955-0A627FC7C997}"/>
              </a:ext>
            </a:extLst>
          </p:cNvPr>
          <p:cNvSpPr>
            <a:spLocks noGrp="1"/>
          </p:cNvSpPr>
          <p:nvPr>
            <p:ph type="title"/>
          </p:nvPr>
        </p:nvSpPr>
        <p:spPr/>
        <p:txBody>
          <a:bodyPr/>
          <a:lstStyle/>
          <a:p>
            <a:r>
              <a:rPr lang="fr-FR" sz="4800" dirty="0">
                <a:solidFill>
                  <a:schemeClr val="accent1"/>
                </a:solidFill>
              </a:rPr>
              <a:t>Présentation de Google Cloud Platform</a:t>
            </a:r>
            <a:endParaRPr lang="fr-FR" dirty="0"/>
          </a:p>
        </p:txBody>
      </p:sp>
      <p:sp>
        <p:nvSpPr>
          <p:cNvPr id="3" name="Espace réservé du contenu 2">
            <a:extLst>
              <a:ext uri="{FF2B5EF4-FFF2-40B4-BE49-F238E27FC236}">
                <a16:creationId xmlns:a16="http://schemas.microsoft.com/office/drawing/2014/main" id="{E7D27534-2BAC-4BEE-B7BB-8ADA2797B59D}"/>
              </a:ext>
            </a:extLst>
          </p:cNvPr>
          <p:cNvSpPr>
            <a:spLocks noGrp="1"/>
          </p:cNvSpPr>
          <p:nvPr>
            <p:ph idx="1"/>
          </p:nvPr>
        </p:nvSpPr>
        <p:spPr/>
        <p:txBody>
          <a:bodyPr>
            <a:normAutofit/>
          </a:bodyPr>
          <a:lstStyle/>
          <a:p>
            <a:endParaRPr lang="fr-FR" dirty="0">
              <a:solidFill>
                <a:schemeClr val="accent1"/>
              </a:solidFill>
              <a:latin typeface="Proxima Nova Condensed"/>
            </a:endParaRPr>
          </a:p>
          <a:p>
            <a:r>
              <a:rPr lang="fr-FR" dirty="0">
                <a:solidFill>
                  <a:schemeClr val="accent1"/>
                </a:solidFill>
                <a:latin typeface="Proxima Nova Condensed"/>
              </a:rPr>
              <a:t>Google Big Data</a:t>
            </a:r>
          </a:p>
          <a:p>
            <a:r>
              <a:rPr lang="fr-FR" b="0" i="0" dirty="0">
                <a:solidFill>
                  <a:schemeClr val="tx1"/>
                </a:solidFill>
                <a:effectLst/>
                <a:latin typeface="Proxima Nova Condensed"/>
              </a:rPr>
              <a:t>Les services Big Data de Google permettent notamment de traiter et d’analyser des données :</a:t>
            </a:r>
          </a:p>
          <a:p>
            <a:r>
              <a:rPr lang="fr-FR" b="0" i="0" dirty="0">
                <a:solidFill>
                  <a:schemeClr val="tx1"/>
                </a:solidFill>
                <a:effectLst/>
                <a:latin typeface="Proxima Nova Condensed"/>
              </a:rPr>
              <a:t> - Google </a:t>
            </a:r>
            <a:r>
              <a:rPr lang="fr-FR" b="0" i="0" dirty="0" err="1">
                <a:solidFill>
                  <a:schemeClr val="tx1"/>
                </a:solidFill>
                <a:effectLst/>
                <a:latin typeface="Proxima Nova Condensed"/>
              </a:rPr>
              <a:t>BigQuery</a:t>
            </a:r>
            <a:r>
              <a:rPr lang="fr-FR" b="0" i="0" dirty="0">
                <a:solidFill>
                  <a:schemeClr val="tx1"/>
                </a:solidFill>
                <a:effectLst/>
                <a:latin typeface="Proxima Nova Condensed"/>
              </a:rPr>
              <a:t> permet par exemple d’effectuer des requêtes sur des ensembles de données de plusieurs </a:t>
            </a:r>
            <a:r>
              <a:rPr lang="fr-FR" b="0" i="0" dirty="0" err="1">
                <a:solidFill>
                  <a:schemeClr val="tx1"/>
                </a:solidFill>
                <a:effectLst/>
                <a:latin typeface="Proxima Nova Condensed"/>
              </a:rPr>
              <a:t>terabytes</a:t>
            </a:r>
            <a:r>
              <a:rPr lang="fr-FR" b="0" i="0" dirty="0">
                <a:solidFill>
                  <a:schemeClr val="tx1"/>
                </a:solidFill>
                <a:effectLst/>
                <a:latin typeface="Proxima Nova Condensed"/>
              </a:rPr>
              <a:t>. </a:t>
            </a:r>
          </a:p>
          <a:p>
            <a:r>
              <a:rPr lang="fr-FR" b="0" i="0" dirty="0">
                <a:solidFill>
                  <a:schemeClr val="tx1"/>
                </a:solidFill>
                <a:effectLst/>
                <a:latin typeface="Proxima Nova Condensed"/>
              </a:rPr>
              <a:t>- G Cloud </a:t>
            </a:r>
            <a:r>
              <a:rPr lang="fr-FR" b="0" i="0" dirty="0" err="1">
                <a:solidFill>
                  <a:schemeClr val="tx1"/>
                </a:solidFill>
                <a:effectLst/>
                <a:latin typeface="Proxima Nova Condensed"/>
              </a:rPr>
              <a:t>Dataflow</a:t>
            </a:r>
            <a:r>
              <a:rPr lang="fr-FR" b="0" i="0" dirty="0">
                <a:solidFill>
                  <a:schemeClr val="tx1"/>
                </a:solidFill>
                <a:effectLst/>
                <a:latin typeface="Proxima Nova Condensed"/>
              </a:rPr>
              <a:t> est un service de traitement de données conçu pour l’analyse, l’extraction, la transformation et le chargement de données. </a:t>
            </a:r>
          </a:p>
          <a:p>
            <a:r>
              <a:rPr lang="fr-FR" b="0" i="0" dirty="0">
                <a:solidFill>
                  <a:schemeClr val="tx1"/>
                </a:solidFill>
                <a:effectLst/>
                <a:latin typeface="Proxima Nova Condensed"/>
              </a:rPr>
              <a:t>- G Cloud </a:t>
            </a:r>
            <a:r>
              <a:rPr lang="fr-FR" b="0" i="0" dirty="0" err="1">
                <a:solidFill>
                  <a:schemeClr val="tx1"/>
                </a:solidFill>
                <a:effectLst/>
                <a:latin typeface="Proxima Nova Condensed"/>
              </a:rPr>
              <a:t>Dataproc</a:t>
            </a:r>
            <a:r>
              <a:rPr lang="fr-FR" b="0" i="0" dirty="0">
                <a:solidFill>
                  <a:schemeClr val="tx1"/>
                </a:solidFill>
                <a:effectLst/>
                <a:latin typeface="Proxima Nova Condensed"/>
              </a:rPr>
              <a:t> offre des services Apache Spark et Hadoop pour le traitement Big Data. Elle intègre également les bases de données de Cassandra ou encore MongoDB.</a:t>
            </a:r>
            <a:endParaRPr lang="fr-FR" dirty="0">
              <a:solidFill>
                <a:schemeClr val="tx1"/>
              </a:solidFill>
              <a:latin typeface="Proxima Nova Condensed"/>
            </a:endParaRPr>
          </a:p>
          <a:p>
            <a:endParaRPr lang="fr-FR" dirty="0"/>
          </a:p>
        </p:txBody>
      </p:sp>
      <p:sp>
        <p:nvSpPr>
          <p:cNvPr id="4" name="Espace réservé du numéro de diapositive 3">
            <a:extLst>
              <a:ext uri="{FF2B5EF4-FFF2-40B4-BE49-F238E27FC236}">
                <a16:creationId xmlns:a16="http://schemas.microsoft.com/office/drawing/2014/main" id="{2057A41C-A9E1-43BB-849E-074DDD9473D4}"/>
              </a:ext>
            </a:extLst>
          </p:cNvPr>
          <p:cNvSpPr>
            <a:spLocks noGrp="1"/>
          </p:cNvSpPr>
          <p:nvPr>
            <p:ph type="sldNum" sz="quarter" idx="12"/>
          </p:nvPr>
        </p:nvSpPr>
        <p:spPr/>
        <p:txBody>
          <a:bodyPr/>
          <a:lstStyle/>
          <a:p>
            <a:fld id="{92CBFEF9-942D-4ACC-8A8D-641BCCDED4B9}" type="slidenum">
              <a:rPr lang="fr-FR" smtClean="0"/>
              <a:t>13</a:t>
            </a:fld>
            <a:endParaRPr lang="fr-FR"/>
          </a:p>
        </p:txBody>
      </p:sp>
    </p:spTree>
    <p:extLst>
      <p:ext uri="{BB962C8B-B14F-4D97-AF65-F5344CB8AC3E}">
        <p14:creationId xmlns:p14="http://schemas.microsoft.com/office/powerpoint/2010/main" val="3539937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B402A3-46E5-4CC9-8955-0A627FC7C997}"/>
              </a:ext>
            </a:extLst>
          </p:cNvPr>
          <p:cNvSpPr>
            <a:spLocks noGrp="1"/>
          </p:cNvSpPr>
          <p:nvPr>
            <p:ph type="title"/>
          </p:nvPr>
        </p:nvSpPr>
        <p:spPr/>
        <p:txBody>
          <a:bodyPr/>
          <a:lstStyle/>
          <a:p>
            <a:r>
              <a:rPr lang="fr-FR" sz="4800" dirty="0">
                <a:solidFill>
                  <a:schemeClr val="accent1"/>
                </a:solidFill>
              </a:rPr>
              <a:t>Présentation de Google Cloud Platform</a:t>
            </a:r>
            <a:endParaRPr lang="fr-FR" dirty="0"/>
          </a:p>
        </p:txBody>
      </p:sp>
      <p:sp>
        <p:nvSpPr>
          <p:cNvPr id="3" name="Espace réservé du contenu 2">
            <a:extLst>
              <a:ext uri="{FF2B5EF4-FFF2-40B4-BE49-F238E27FC236}">
                <a16:creationId xmlns:a16="http://schemas.microsoft.com/office/drawing/2014/main" id="{7F895376-52F4-4BDF-BB94-857BC5D28D42}"/>
              </a:ext>
            </a:extLst>
          </p:cNvPr>
          <p:cNvSpPr>
            <a:spLocks noGrp="1"/>
          </p:cNvSpPr>
          <p:nvPr>
            <p:ph idx="1"/>
          </p:nvPr>
        </p:nvSpPr>
        <p:spPr/>
        <p:txBody>
          <a:bodyPr/>
          <a:lstStyle/>
          <a:p>
            <a:r>
              <a:rPr lang="fr-FR" dirty="0">
                <a:solidFill>
                  <a:schemeClr val="accent1"/>
                </a:solidFill>
                <a:latin typeface="Proxima Nova Condensed"/>
              </a:rPr>
              <a:t>Google Machine </a:t>
            </a:r>
            <a:r>
              <a:rPr lang="fr-FR" dirty="0" err="1">
                <a:solidFill>
                  <a:schemeClr val="accent1"/>
                </a:solidFill>
                <a:latin typeface="Proxima Nova Condensed"/>
              </a:rPr>
              <a:t>learning</a:t>
            </a:r>
            <a:endParaRPr lang="fr-FR" dirty="0">
              <a:solidFill>
                <a:schemeClr val="accent1"/>
              </a:solidFill>
              <a:latin typeface="Proxima Nova Condensed"/>
            </a:endParaRPr>
          </a:p>
          <a:p>
            <a:r>
              <a:rPr lang="fr-FR" b="0" i="0" dirty="0">
                <a:solidFill>
                  <a:schemeClr val="tx1"/>
                </a:solidFill>
                <a:effectLst/>
                <a:latin typeface="Proxima Nova Condensed"/>
              </a:rPr>
              <a:t>En ce qui concerne l’intelligence artificielle, Google propose son </a:t>
            </a:r>
            <a:r>
              <a:rPr lang="fr-FR" i="0" dirty="0">
                <a:solidFill>
                  <a:schemeClr val="tx1"/>
                </a:solidFill>
                <a:effectLst/>
                <a:latin typeface="Proxima Nova Condensed"/>
              </a:rPr>
              <a:t>Cloud Machine Learning Engine</a:t>
            </a:r>
            <a:r>
              <a:rPr lang="fr-FR" b="0" i="0" dirty="0">
                <a:solidFill>
                  <a:schemeClr val="tx1"/>
                </a:solidFill>
                <a:effectLst/>
                <a:latin typeface="Proxima Nova Condensed"/>
              </a:rPr>
              <a:t>, un service géré permettant aux utilisateurs de développer et d’entraîner des modèles de Machine Learning.</a:t>
            </a:r>
          </a:p>
          <a:p>
            <a:r>
              <a:rPr lang="fr-FR" b="0" i="0" dirty="0">
                <a:solidFill>
                  <a:schemeClr val="tx1"/>
                </a:solidFill>
                <a:effectLst/>
                <a:latin typeface="Proxima Nova Condensed"/>
              </a:rPr>
              <a:t> Différentes API sont également disponibles pour la traduction et l’analyse de discours, de textes, d’images ou de vidéos.</a:t>
            </a:r>
          </a:p>
          <a:p>
            <a:r>
              <a:rPr lang="fr-FR" dirty="0">
                <a:solidFill>
                  <a:schemeClr val="accent1"/>
                </a:solidFill>
                <a:latin typeface="Proxima Nova Condensed"/>
              </a:rPr>
              <a:t>Google Cloud IoT </a:t>
            </a:r>
            <a:r>
              <a:rPr lang="fr-FR" dirty="0" err="1">
                <a:solidFill>
                  <a:schemeClr val="accent1"/>
                </a:solidFill>
                <a:latin typeface="Proxima Nova Condensed"/>
              </a:rPr>
              <a:t>Core</a:t>
            </a:r>
            <a:endParaRPr lang="fr-FR" dirty="0">
              <a:solidFill>
                <a:schemeClr val="accent1"/>
              </a:solidFill>
              <a:latin typeface="Proxima Nova Condensed"/>
            </a:endParaRPr>
          </a:p>
          <a:p>
            <a:r>
              <a:rPr lang="fr-FR" b="0" i="0" dirty="0">
                <a:solidFill>
                  <a:schemeClr val="tx1"/>
                </a:solidFill>
                <a:effectLst/>
                <a:latin typeface="Proxima Nova Condensed"/>
              </a:rPr>
              <a:t>Google </a:t>
            </a:r>
            <a:r>
              <a:rPr lang="fr-FR" i="0" dirty="0">
                <a:solidFill>
                  <a:schemeClr val="tx1"/>
                </a:solidFill>
                <a:effectLst/>
                <a:latin typeface="Proxima Nova Condensed"/>
              </a:rPr>
              <a:t>propose également des services IoT</a:t>
            </a:r>
            <a:r>
              <a:rPr lang="fr-FR" b="0" i="0" dirty="0">
                <a:solidFill>
                  <a:schemeClr val="tx1"/>
                </a:solidFill>
                <a:effectLst/>
                <a:latin typeface="Proxima Nova Condensed"/>
              </a:rPr>
              <a:t>, comme le Google Cloud IoT </a:t>
            </a:r>
            <a:r>
              <a:rPr lang="fr-FR" b="0" i="0" dirty="0" err="1">
                <a:solidFill>
                  <a:schemeClr val="tx1"/>
                </a:solidFill>
                <a:effectLst/>
                <a:latin typeface="Proxima Nova Condensed"/>
              </a:rPr>
              <a:t>Core</a:t>
            </a:r>
            <a:r>
              <a:rPr lang="fr-FR" b="0" i="0" dirty="0">
                <a:solidFill>
                  <a:schemeClr val="tx1"/>
                </a:solidFill>
                <a:effectLst/>
                <a:latin typeface="Proxima Nova Condensed"/>
              </a:rPr>
              <a:t>. Il s’agit d’une série de services gérés permettant aux utilisateurs de gérer les données en provenance d’appareils IoT.</a:t>
            </a:r>
            <a:endParaRPr lang="fr-FR" dirty="0">
              <a:solidFill>
                <a:schemeClr val="tx1"/>
              </a:solidFill>
              <a:latin typeface="Proxima Nova Condensed"/>
            </a:endParaRPr>
          </a:p>
        </p:txBody>
      </p:sp>
      <p:sp>
        <p:nvSpPr>
          <p:cNvPr id="4" name="Espace réservé du numéro de diapositive 3">
            <a:extLst>
              <a:ext uri="{FF2B5EF4-FFF2-40B4-BE49-F238E27FC236}">
                <a16:creationId xmlns:a16="http://schemas.microsoft.com/office/drawing/2014/main" id="{8D89DAF4-E007-45FC-A7CD-F79967980707}"/>
              </a:ext>
            </a:extLst>
          </p:cNvPr>
          <p:cNvSpPr>
            <a:spLocks noGrp="1"/>
          </p:cNvSpPr>
          <p:nvPr>
            <p:ph type="sldNum" sz="quarter" idx="12"/>
          </p:nvPr>
        </p:nvSpPr>
        <p:spPr/>
        <p:txBody>
          <a:bodyPr/>
          <a:lstStyle/>
          <a:p>
            <a:fld id="{92CBFEF9-942D-4ACC-8A8D-641BCCDED4B9}" type="slidenum">
              <a:rPr lang="fr-FR" smtClean="0"/>
              <a:t>14</a:t>
            </a:fld>
            <a:endParaRPr lang="fr-FR"/>
          </a:p>
        </p:txBody>
      </p:sp>
    </p:spTree>
    <p:extLst>
      <p:ext uri="{BB962C8B-B14F-4D97-AF65-F5344CB8AC3E}">
        <p14:creationId xmlns:p14="http://schemas.microsoft.com/office/powerpoint/2010/main" val="3165021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8981A-8F13-43F8-A8FD-F7E07AC2DA98}"/>
              </a:ext>
            </a:extLst>
          </p:cNvPr>
          <p:cNvSpPr>
            <a:spLocks noGrp="1"/>
          </p:cNvSpPr>
          <p:nvPr>
            <p:ph type="title"/>
          </p:nvPr>
        </p:nvSpPr>
        <p:spPr/>
        <p:txBody>
          <a:bodyPr/>
          <a:lstStyle/>
          <a:p>
            <a:r>
              <a:rPr lang="fr-FR" sz="4800" dirty="0">
                <a:solidFill>
                  <a:schemeClr val="accent1"/>
                </a:solidFill>
              </a:rPr>
              <a:t>Introduction à Google Cloud IoT </a:t>
            </a:r>
            <a:r>
              <a:rPr lang="fr-FR" sz="4800" dirty="0" err="1">
                <a:solidFill>
                  <a:schemeClr val="accent1"/>
                </a:solidFill>
              </a:rPr>
              <a:t>Core</a:t>
            </a:r>
            <a:endParaRPr lang="fr-FR" dirty="0"/>
          </a:p>
        </p:txBody>
      </p:sp>
      <p:pic>
        <p:nvPicPr>
          <p:cNvPr id="8194" name="Picture 2" descr="Google Cloud IoT&#10; ">
            <a:extLst>
              <a:ext uri="{FF2B5EF4-FFF2-40B4-BE49-F238E27FC236}">
                <a16:creationId xmlns:a16="http://schemas.microsoft.com/office/drawing/2014/main" id="{BEA05FE4-F9DB-4B18-8A47-FC705D87F4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2814" y="1990579"/>
            <a:ext cx="7506372" cy="4223805"/>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1DD8AA42-8028-465A-AB24-30E1D83ED3D3}"/>
              </a:ext>
            </a:extLst>
          </p:cNvPr>
          <p:cNvSpPr>
            <a:spLocks noGrp="1"/>
          </p:cNvSpPr>
          <p:nvPr>
            <p:ph type="sldNum" sz="quarter" idx="12"/>
          </p:nvPr>
        </p:nvSpPr>
        <p:spPr/>
        <p:txBody>
          <a:bodyPr/>
          <a:lstStyle/>
          <a:p>
            <a:fld id="{92CBFEF9-942D-4ACC-8A8D-641BCCDED4B9}" type="slidenum">
              <a:rPr lang="fr-FR" smtClean="0"/>
              <a:t>15</a:t>
            </a:fld>
            <a:endParaRPr lang="fr-FR"/>
          </a:p>
        </p:txBody>
      </p:sp>
    </p:spTree>
    <p:extLst>
      <p:ext uri="{BB962C8B-B14F-4D97-AF65-F5344CB8AC3E}">
        <p14:creationId xmlns:p14="http://schemas.microsoft.com/office/powerpoint/2010/main" val="45440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8981A-8F13-43F8-A8FD-F7E07AC2DA98}"/>
              </a:ext>
            </a:extLst>
          </p:cNvPr>
          <p:cNvSpPr>
            <a:spLocks noGrp="1"/>
          </p:cNvSpPr>
          <p:nvPr>
            <p:ph type="title"/>
          </p:nvPr>
        </p:nvSpPr>
        <p:spPr/>
        <p:txBody>
          <a:bodyPr/>
          <a:lstStyle/>
          <a:p>
            <a:r>
              <a:rPr lang="fr-FR" sz="4800" dirty="0">
                <a:solidFill>
                  <a:schemeClr val="accent1"/>
                </a:solidFill>
              </a:rPr>
              <a:t>Introduction à Google Cloud IoT </a:t>
            </a:r>
            <a:r>
              <a:rPr lang="fr-FR" sz="4800" dirty="0" err="1">
                <a:solidFill>
                  <a:schemeClr val="accent1"/>
                </a:solidFill>
              </a:rPr>
              <a:t>Core</a:t>
            </a:r>
            <a:endParaRPr lang="fr-FR" dirty="0"/>
          </a:p>
        </p:txBody>
      </p:sp>
      <p:sp>
        <p:nvSpPr>
          <p:cNvPr id="3" name="Espace réservé du contenu 2">
            <a:extLst>
              <a:ext uri="{FF2B5EF4-FFF2-40B4-BE49-F238E27FC236}">
                <a16:creationId xmlns:a16="http://schemas.microsoft.com/office/drawing/2014/main" id="{CA537A59-7E13-4016-B9BE-B59F612DDFD2}"/>
              </a:ext>
            </a:extLst>
          </p:cNvPr>
          <p:cNvSpPr>
            <a:spLocks noGrp="1"/>
          </p:cNvSpPr>
          <p:nvPr>
            <p:ph idx="1"/>
          </p:nvPr>
        </p:nvSpPr>
        <p:spPr/>
        <p:txBody>
          <a:bodyPr/>
          <a:lstStyle/>
          <a:p>
            <a:r>
              <a:rPr lang="fr-FR" i="0" dirty="0">
                <a:solidFill>
                  <a:schemeClr val="tx1"/>
                </a:solidFill>
                <a:effectLst/>
                <a:latin typeface="Proxima Nova Condensed"/>
              </a:rPr>
              <a:t>Google a lancé </a:t>
            </a:r>
            <a:r>
              <a:rPr lang="fr-FR" dirty="0">
                <a:solidFill>
                  <a:schemeClr val="tx1"/>
                </a:solidFill>
                <a:latin typeface="Proxima Nova Condensed"/>
              </a:rPr>
              <a:t>à partir de mai 2017, </a:t>
            </a:r>
            <a:r>
              <a:rPr lang="fr-FR" i="0" dirty="0">
                <a:solidFill>
                  <a:schemeClr val="tx1"/>
                </a:solidFill>
                <a:effectLst/>
                <a:latin typeface="Proxima Nova Condensed"/>
              </a:rPr>
              <a:t>un service de gestion de l’IoT baptisé Cloud IoT </a:t>
            </a:r>
            <a:r>
              <a:rPr lang="fr-FR" i="0" dirty="0" err="1">
                <a:solidFill>
                  <a:schemeClr val="tx1"/>
                </a:solidFill>
                <a:effectLst/>
                <a:latin typeface="Proxima Nova Condensed"/>
              </a:rPr>
              <a:t>Core</a:t>
            </a:r>
            <a:r>
              <a:rPr lang="fr-FR" i="0" dirty="0">
                <a:solidFill>
                  <a:schemeClr val="tx1"/>
                </a:solidFill>
                <a:effectLst/>
                <a:latin typeface="Proxima Nova Condensed"/>
              </a:rPr>
              <a:t>. Il a pour objectif de gérer les périphériques et traiter les données.</a:t>
            </a:r>
            <a:endParaRPr lang="fr-FR" dirty="0">
              <a:solidFill>
                <a:schemeClr val="tx1"/>
              </a:solidFill>
              <a:latin typeface="Proxima Nova Condensed"/>
            </a:endParaRPr>
          </a:p>
        </p:txBody>
      </p:sp>
      <p:pic>
        <p:nvPicPr>
          <p:cNvPr id="10242" name="Picture 2" descr="Cloud IoT Core, la tour de contrôle de l'IoT selon Google | Silicon">
            <a:extLst>
              <a:ext uri="{FF2B5EF4-FFF2-40B4-BE49-F238E27FC236}">
                <a16:creationId xmlns:a16="http://schemas.microsoft.com/office/drawing/2014/main" id="{BF757409-A83F-4806-8EEF-E6BC61DBB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567" y="2750607"/>
            <a:ext cx="3971998" cy="2975165"/>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C5109347-CFDB-42F6-A2A3-4B476F9DCA57}"/>
              </a:ext>
            </a:extLst>
          </p:cNvPr>
          <p:cNvSpPr>
            <a:spLocks noGrp="1"/>
          </p:cNvSpPr>
          <p:nvPr>
            <p:ph type="sldNum" sz="quarter" idx="12"/>
          </p:nvPr>
        </p:nvSpPr>
        <p:spPr/>
        <p:txBody>
          <a:bodyPr/>
          <a:lstStyle/>
          <a:p>
            <a:fld id="{92CBFEF9-942D-4ACC-8A8D-641BCCDED4B9}" type="slidenum">
              <a:rPr lang="fr-FR" smtClean="0"/>
              <a:t>16</a:t>
            </a:fld>
            <a:endParaRPr lang="fr-FR"/>
          </a:p>
        </p:txBody>
      </p:sp>
    </p:spTree>
    <p:extLst>
      <p:ext uri="{BB962C8B-B14F-4D97-AF65-F5344CB8AC3E}">
        <p14:creationId xmlns:p14="http://schemas.microsoft.com/office/powerpoint/2010/main" val="1799491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8981A-8F13-43F8-A8FD-F7E07AC2DA98}"/>
              </a:ext>
            </a:extLst>
          </p:cNvPr>
          <p:cNvSpPr>
            <a:spLocks noGrp="1"/>
          </p:cNvSpPr>
          <p:nvPr>
            <p:ph type="title"/>
          </p:nvPr>
        </p:nvSpPr>
        <p:spPr/>
        <p:txBody>
          <a:bodyPr/>
          <a:lstStyle/>
          <a:p>
            <a:r>
              <a:rPr lang="fr-FR" sz="4800" dirty="0">
                <a:solidFill>
                  <a:schemeClr val="accent1"/>
                </a:solidFill>
              </a:rPr>
              <a:t>Présentation des services Google Cloud IoT </a:t>
            </a:r>
            <a:r>
              <a:rPr lang="fr-FR" sz="4800" dirty="0" err="1">
                <a:solidFill>
                  <a:schemeClr val="accent1"/>
                </a:solidFill>
              </a:rPr>
              <a:t>Core</a:t>
            </a:r>
            <a:endParaRPr lang="fr-FR" sz="4800" dirty="0">
              <a:solidFill>
                <a:schemeClr val="accent1"/>
              </a:solidFill>
            </a:endParaRPr>
          </a:p>
        </p:txBody>
      </p:sp>
      <p:sp>
        <p:nvSpPr>
          <p:cNvPr id="3" name="Espace réservé du contenu 2">
            <a:extLst>
              <a:ext uri="{FF2B5EF4-FFF2-40B4-BE49-F238E27FC236}">
                <a16:creationId xmlns:a16="http://schemas.microsoft.com/office/drawing/2014/main" id="{F44CC4E4-D272-4549-835B-1D848C95D8D3}"/>
              </a:ext>
            </a:extLst>
          </p:cNvPr>
          <p:cNvSpPr>
            <a:spLocks noGrp="1"/>
          </p:cNvSpPr>
          <p:nvPr>
            <p:ph idx="1"/>
          </p:nvPr>
        </p:nvSpPr>
        <p:spPr/>
        <p:txBody>
          <a:bodyPr/>
          <a:lstStyle/>
          <a:p>
            <a:endParaRPr lang="fr-FR" b="0" i="0" dirty="0">
              <a:solidFill>
                <a:schemeClr val="tx1"/>
              </a:solidFill>
              <a:effectLst/>
              <a:latin typeface="Proxima Nova Condensed"/>
            </a:endParaRPr>
          </a:p>
          <a:p>
            <a:r>
              <a:rPr lang="fr-FR" b="0" i="0" dirty="0">
                <a:solidFill>
                  <a:schemeClr val="tx1"/>
                </a:solidFill>
                <a:effectLst/>
                <a:latin typeface="Proxima Nova Condensed"/>
              </a:rPr>
              <a:t>Cloud IoT </a:t>
            </a:r>
            <a:r>
              <a:rPr lang="fr-FR" b="0" i="0" dirty="0" err="1">
                <a:solidFill>
                  <a:schemeClr val="tx1"/>
                </a:solidFill>
                <a:effectLst/>
                <a:latin typeface="Proxima Nova Condensed"/>
              </a:rPr>
              <a:t>Core</a:t>
            </a:r>
            <a:r>
              <a:rPr lang="fr-FR" b="0" i="0" dirty="0">
                <a:solidFill>
                  <a:schemeClr val="tx1"/>
                </a:solidFill>
                <a:effectLst/>
                <a:latin typeface="Proxima Nova Condensed"/>
              </a:rPr>
              <a:t> est avant tout un ensemble de services Google visant à </a:t>
            </a:r>
            <a:r>
              <a:rPr lang="fr-FR" i="0" dirty="0">
                <a:solidFill>
                  <a:srgbClr val="111111"/>
                </a:solidFill>
                <a:effectLst/>
                <a:latin typeface="Proxima Nova Condensed"/>
              </a:rPr>
              <a:t>simplifier la gestion et le déploiement des objets connectés pour ensuite rediriger les données qu'ils génèrent vers ses services cloud.</a:t>
            </a:r>
          </a:p>
          <a:p>
            <a:r>
              <a:rPr lang="fr-FR" b="0" i="0" dirty="0">
                <a:solidFill>
                  <a:schemeClr val="tx1"/>
                </a:solidFill>
                <a:effectLst/>
                <a:latin typeface="Proxima Nova Condensed"/>
              </a:rPr>
              <a:t>L’offre comprend aussi plusieurs solutions liées au traitement des données : </a:t>
            </a:r>
            <a:r>
              <a:rPr lang="fr-FR" b="0" i="0" dirty="0" err="1">
                <a:solidFill>
                  <a:schemeClr val="tx1"/>
                </a:solidFill>
                <a:effectLst/>
                <a:latin typeface="Proxima Nova Condensed"/>
              </a:rPr>
              <a:t>Dataflow</a:t>
            </a:r>
            <a:r>
              <a:rPr lang="fr-FR" b="0" i="0" dirty="0">
                <a:solidFill>
                  <a:schemeClr val="tx1"/>
                </a:solidFill>
                <a:effectLst/>
                <a:latin typeface="Proxima Nova Condensed"/>
              </a:rPr>
              <a:t>, </a:t>
            </a:r>
            <a:r>
              <a:rPr lang="fr-FR" b="0" i="0" dirty="0" err="1">
                <a:solidFill>
                  <a:schemeClr val="tx1"/>
                </a:solidFill>
                <a:effectLst/>
                <a:latin typeface="Proxima Nova Condensed"/>
              </a:rPr>
              <a:t>BigQuery</a:t>
            </a:r>
            <a:r>
              <a:rPr lang="fr-FR" b="0" i="0" dirty="0">
                <a:solidFill>
                  <a:schemeClr val="tx1"/>
                </a:solidFill>
                <a:effectLst/>
                <a:latin typeface="Proxima Nova Condensed"/>
              </a:rPr>
              <a:t> et Cloud Machine Learning Engine.</a:t>
            </a:r>
            <a:endParaRPr lang="fr-FR" dirty="0">
              <a:solidFill>
                <a:schemeClr val="tx1"/>
              </a:solidFill>
              <a:latin typeface="Proxima Nova Condensed"/>
            </a:endParaRPr>
          </a:p>
        </p:txBody>
      </p:sp>
      <p:sp>
        <p:nvSpPr>
          <p:cNvPr id="4" name="Espace réservé du numéro de diapositive 3">
            <a:extLst>
              <a:ext uri="{FF2B5EF4-FFF2-40B4-BE49-F238E27FC236}">
                <a16:creationId xmlns:a16="http://schemas.microsoft.com/office/drawing/2014/main" id="{8032B05F-9633-450D-9FDD-53F692854FD9}"/>
              </a:ext>
            </a:extLst>
          </p:cNvPr>
          <p:cNvSpPr>
            <a:spLocks noGrp="1"/>
          </p:cNvSpPr>
          <p:nvPr>
            <p:ph type="sldNum" sz="quarter" idx="12"/>
          </p:nvPr>
        </p:nvSpPr>
        <p:spPr/>
        <p:txBody>
          <a:bodyPr/>
          <a:lstStyle/>
          <a:p>
            <a:fld id="{92CBFEF9-942D-4ACC-8A8D-641BCCDED4B9}" type="slidenum">
              <a:rPr lang="fr-FR" smtClean="0"/>
              <a:t>17</a:t>
            </a:fld>
            <a:endParaRPr lang="fr-FR"/>
          </a:p>
        </p:txBody>
      </p:sp>
    </p:spTree>
    <p:extLst>
      <p:ext uri="{BB962C8B-B14F-4D97-AF65-F5344CB8AC3E}">
        <p14:creationId xmlns:p14="http://schemas.microsoft.com/office/powerpoint/2010/main" val="194659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8981A-8F13-43F8-A8FD-F7E07AC2DA98}"/>
              </a:ext>
            </a:extLst>
          </p:cNvPr>
          <p:cNvSpPr>
            <a:spLocks noGrp="1"/>
          </p:cNvSpPr>
          <p:nvPr>
            <p:ph type="title"/>
          </p:nvPr>
        </p:nvSpPr>
        <p:spPr/>
        <p:txBody>
          <a:bodyPr/>
          <a:lstStyle/>
          <a:p>
            <a:r>
              <a:rPr lang="fr-FR" sz="4800" dirty="0">
                <a:solidFill>
                  <a:schemeClr val="accent1"/>
                </a:solidFill>
              </a:rPr>
              <a:t>Présentation des services Google Cloud IoT </a:t>
            </a:r>
            <a:r>
              <a:rPr lang="fr-FR" sz="4800" dirty="0" err="1">
                <a:solidFill>
                  <a:schemeClr val="accent1"/>
                </a:solidFill>
              </a:rPr>
              <a:t>Core</a:t>
            </a:r>
            <a:endParaRPr lang="fr-FR" sz="4800" dirty="0">
              <a:solidFill>
                <a:schemeClr val="accent1"/>
              </a:solidFill>
            </a:endParaRPr>
          </a:p>
        </p:txBody>
      </p:sp>
      <p:sp>
        <p:nvSpPr>
          <p:cNvPr id="4" name="Espace réservé du contenu 3">
            <a:extLst>
              <a:ext uri="{FF2B5EF4-FFF2-40B4-BE49-F238E27FC236}">
                <a16:creationId xmlns:a16="http://schemas.microsoft.com/office/drawing/2014/main" id="{A017F5BF-ECC4-45AC-A2DD-F74C7DA45FD9}"/>
              </a:ext>
            </a:extLst>
          </p:cNvPr>
          <p:cNvSpPr>
            <a:spLocks noGrp="1"/>
          </p:cNvSpPr>
          <p:nvPr>
            <p:ph idx="1"/>
          </p:nvPr>
        </p:nvSpPr>
        <p:spPr/>
        <p:txBody>
          <a:bodyPr/>
          <a:lstStyle/>
          <a:p>
            <a:r>
              <a:rPr lang="fr-FR" dirty="0">
                <a:solidFill>
                  <a:schemeClr val="accent1"/>
                </a:solidFill>
                <a:latin typeface="Proxima Nova Condensed"/>
              </a:rPr>
              <a:t>Comment ça fonctionne ?</a:t>
            </a:r>
          </a:p>
        </p:txBody>
      </p:sp>
      <p:pic>
        <p:nvPicPr>
          <p:cNvPr id="11268" name="Picture 4" descr="Standard SDK: [RTL8195AM] Google Cloud IoT – Realtek IoT/Wi-Fi MCU Solutions">
            <a:extLst>
              <a:ext uri="{FF2B5EF4-FFF2-40B4-BE49-F238E27FC236}">
                <a16:creationId xmlns:a16="http://schemas.microsoft.com/office/drawing/2014/main" id="{FEDE774A-BA99-47E0-9FC3-B31D072090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81" y="2613630"/>
            <a:ext cx="6953250" cy="344805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3369DA4B-A6ED-4074-9BC9-6D0FF330DB83}"/>
              </a:ext>
            </a:extLst>
          </p:cNvPr>
          <p:cNvSpPr txBox="1"/>
          <p:nvPr/>
        </p:nvSpPr>
        <p:spPr>
          <a:xfrm>
            <a:off x="7124114" y="2115966"/>
            <a:ext cx="4777154" cy="2308324"/>
          </a:xfrm>
          <a:prstGeom prst="rect">
            <a:avLst/>
          </a:prstGeom>
          <a:noFill/>
        </p:spPr>
        <p:txBody>
          <a:bodyPr wrap="square">
            <a:spAutoFit/>
          </a:bodyPr>
          <a:lstStyle/>
          <a:p>
            <a:r>
              <a:rPr lang="fr-FR" b="0" i="0" dirty="0">
                <a:solidFill>
                  <a:schemeClr val="tx1"/>
                </a:solidFill>
                <a:effectLst/>
                <a:latin typeface="Proxima Nova Condensed"/>
              </a:rPr>
              <a:t>- propose une procédure pas à pas pour configurer et </a:t>
            </a:r>
            <a:r>
              <a:rPr lang="fr-FR" b="0" i="0" dirty="0" err="1">
                <a:solidFill>
                  <a:schemeClr val="tx1"/>
                </a:solidFill>
                <a:effectLst/>
                <a:latin typeface="Proxima Nova Condensed"/>
              </a:rPr>
              <a:t>controler</a:t>
            </a:r>
            <a:r>
              <a:rPr lang="fr-FR" b="0" i="0" dirty="0">
                <a:solidFill>
                  <a:schemeClr val="tx1"/>
                </a:solidFill>
                <a:effectLst/>
                <a:latin typeface="Proxima Nova Condensed"/>
              </a:rPr>
              <a:t> des appareils IoT à l'aide de Cloud IoT </a:t>
            </a:r>
            <a:r>
              <a:rPr lang="fr-FR" b="0" i="0" dirty="0" err="1">
                <a:solidFill>
                  <a:schemeClr val="tx1"/>
                </a:solidFill>
                <a:effectLst/>
                <a:latin typeface="Proxima Nova Condensed"/>
              </a:rPr>
              <a:t>Core</a:t>
            </a:r>
            <a:r>
              <a:rPr lang="fr-FR" b="0" i="0" dirty="0">
                <a:solidFill>
                  <a:schemeClr val="tx1"/>
                </a:solidFill>
                <a:effectLst/>
                <a:latin typeface="Proxima Nova Condensed"/>
              </a:rPr>
              <a:t>. </a:t>
            </a:r>
          </a:p>
          <a:p>
            <a:r>
              <a:rPr lang="fr-FR" dirty="0">
                <a:latin typeface="Proxima Nova Condensed"/>
              </a:rPr>
              <a:t>-</a:t>
            </a:r>
            <a:r>
              <a:rPr lang="fr-FR" b="0" i="0" dirty="0">
                <a:solidFill>
                  <a:schemeClr val="tx1"/>
                </a:solidFill>
                <a:effectLst/>
                <a:latin typeface="Proxima Nova Condensed"/>
              </a:rPr>
              <a:t> </a:t>
            </a:r>
            <a:r>
              <a:rPr lang="fr-FR" dirty="0">
                <a:solidFill>
                  <a:schemeClr val="tx1"/>
                </a:solidFill>
                <a:latin typeface="Proxima Nova Condensed"/>
              </a:rPr>
              <a:t>permet de </a:t>
            </a:r>
            <a:r>
              <a:rPr lang="fr-FR" b="0" i="0" dirty="0">
                <a:solidFill>
                  <a:schemeClr val="tx1"/>
                </a:solidFill>
                <a:effectLst/>
                <a:latin typeface="Proxima Nova Condensed"/>
              </a:rPr>
              <a:t>transmettre des messages de télémétrie à partir d'un appareil et l'appareil répondra aux modifications de configuration d'un serveur en fonction de données en temps réel.</a:t>
            </a:r>
            <a:endParaRPr lang="fr-FR" dirty="0">
              <a:solidFill>
                <a:schemeClr val="tx1"/>
              </a:solidFill>
              <a:latin typeface="Proxima Nova Condensed"/>
            </a:endParaRPr>
          </a:p>
        </p:txBody>
      </p:sp>
      <p:sp>
        <p:nvSpPr>
          <p:cNvPr id="6" name="Espace réservé du numéro de diapositive 5">
            <a:extLst>
              <a:ext uri="{FF2B5EF4-FFF2-40B4-BE49-F238E27FC236}">
                <a16:creationId xmlns:a16="http://schemas.microsoft.com/office/drawing/2014/main" id="{5BE3CB9E-C5D8-4E67-8A95-EB6C671A3964}"/>
              </a:ext>
            </a:extLst>
          </p:cNvPr>
          <p:cNvSpPr>
            <a:spLocks noGrp="1"/>
          </p:cNvSpPr>
          <p:nvPr>
            <p:ph type="sldNum" sz="quarter" idx="12"/>
          </p:nvPr>
        </p:nvSpPr>
        <p:spPr/>
        <p:txBody>
          <a:bodyPr/>
          <a:lstStyle/>
          <a:p>
            <a:fld id="{92CBFEF9-942D-4ACC-8A8D-641BCCDED4B9}" type="slidenum">
              <a:rPr lang="fr-FR" smtClean="0"/>
              <a:t>18</a:t>
            </a:fld>
            <a:endParaRPr lang="fr-FR"/>
          </a:p>
        </p:txBody>
      </p:sp>
    </p:spTree>
    <p:extLst>
      <p:ext uri="{BB962C8B-B14F-4D97-AF65-F5344CB8AC3E}">
        <p14:creationId xmlns:p14="http://schemas.microsoft.com/office/powerpoint/2010/main" val="3588757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8981A-8F13-43F8-A8FD-F7E07AC2DA98}"/>
              </a:ext>
            </a:extLst>
          </p:cNvPr>
          <p:cNvSpPr>
            <a:spLocks noGrp="1"/>
          </p:cNvSpPr>
          <p:nvPr>
            <p:ph type="title"/>
          </p:nvPr>
        </p:nvSpPr>
        <p:spPr/>
        <p:txBody>
          <a:bodyPr/>
          <a:lstStyle/>
          <a:p>
            <a:r>
              <a:rPr lang="fr-FR" sz="4800" dirty="0">
                <a:solidFill>
                  <a:schemeClr val="accent1"/>
                </a:solidFill>
              </a:rPr>
              <a:t>Présentation des services Google Cloud IoT </a:t>
            </a:r>
            <a:r>
              <a:rPr lang="fr-FR" sz="4800" dirty="0" err="1">
                <a:solidFill>
                  <a:schemeClr val="accent1"/>
                </a:solidFill>
              </a:rPr>
              <a:t>Core</a:t>
            </a:r>
            <a:endParaRPr lang="fr-FR" sz="4800" dirty="0">
              <a:solidFill>
                <a:schemeClr val="accent1"/>
              </a:solidFill>
            </a:endParaRPr>
          </a:p>
        </p:txBody>
      </p:sp>
      <p:sp>
        <p:nvSpPr>
          <p:cNvPr id="3" name="Espace réservé du contenu 2">
            <a:extLst>
              <a:ext uri="{FF2B5EF4-FFF2-40B4-BE49-F238E27FC236}">
                <a16:creationId xmlns:a16="http://schemas.microsoft.com/office/drawing/2014/main" id="{F44CC4E4-D272-4549-835B-1D848C95D8D3}"/>
              </a:ext>
            </a:extLst>
          </p:cNvPr>
          <p:cNvSpPr>
            <a:spLocks noGrp="1"/>
          </p:cNvSpPr>
          <p:nvPr>
            <p:ph idx="1"/>
          </p:nvPr>
        </p:nvSpPr>
        <p:spPr/>
        <p:txBody>
          <a:bodyPr/>
          <a:lstStyle/>
          <a:p>
            <a:endParaRPr lang="fr-FR" b="0" i="0" dirty="0">
              <a:solidFill>
                <a:schemeClr val="tx1"/>
              </a:solidFill>
              <a:effectLst/>
              <a:latin typeface="Proxima Nova Condensed"/>
            </a:endParaRPr>
          </a:p>
          <a:p>
            <a:r>
              <a:rPr lang="fr-FR" b="0" i="0" dirty="0">
                <a:solidFill>
                  <a:schemeClr val="tx1"/>
                </a:solidFill>
                <a:effectLst/>
                <a:latin typeface="Proxima Nova Condensed"/>
              </a:rPr>
              <a:t>G Cloud Pub/</a:t>
            </a:r>
            <a:r>
              <a:rPr lang="fr-FR" b="0" i="0" dirty="0" err="1">
                <a:solidFill>
                  <a:schemeClr val="tx1"/>
                </a:solidFill>
                <a:effectLst/>
                <a:latin typeface="Proxima Nova Condensed"/>
              </a:rPr>
              <a:t>Sub</a:t>
            </a:r>
            <a:r>
              <a:rPr lang="fr-FR" b="0" i="0" dirty="0">
                <a:solidFill>
                  <a:schemeClr val="tx1"/>
                </a:solidFill>
                <a:effectLst/>
                <a:latin typeface="Proxima Nova Condensed"/>
              </a:rPr>
              <a:t> est un service de messagerie géré en temps réel permettant d’échanger des messages entre les applications.</a:t>
            </a:r>
          </a:p>
        </p:txBody>
      </p:sp>
      <p:pic>
        <p:nvPicPr>
          <p:cNvPr id="6" name="Image 5">
            <a:extLst>
              <a:ext uri="{FF2B5EF4-FFF2-40B4-BE49-F238E27FC236}">
                <a16:creationId xmlns:a16="http://schemas.microsoft.com/office/drawing/2014/main" id="{73D808A0-62EB-444B-B141-30C86232A2A1}"/>
              </a:ext>
            </a:extLst>
          </p:cNvPr>
          <p:cNvPicPr>
            <a:picLocks noChangeAspect="1"/>
          </p:cNvPicPr>
          <p:nvPr/>
        </p:nvPicPr>
        <p:blipFill>
          <a:blip r:embed="rId2"/>
          <a:stretch>
            <a:fillRect/>
          </a:stretch>
        </p:blipFill>
        <p:spPr>
          <a:xfrm>
            <a:off x="3410389" y="3203266"/>
            <a:ext cx="7979407" cy="2774202"/>
          </a:xfrm>
          <a:prstGeom prst="rect">
            <a:avLst/>
          </a:prstGeom>
        </p:spPr>
      </p:pic>
      <p:pic>
        <p:nvPicPr>
          <p:cNvPr id="8" name="Image 7">
            <a:extLst>
              <a:ext uri="{FF2B5EF4-FFF2-40B4-BE49-F238E27FC236}">
                <a16:creationId xmlns:a16="http://schemas.microsoft.com/office/drawing/2014/main" id="{AFD37FBD-83C4-43A1-A06F-38FA54EB81BC}"/>
              </a:ext>
            </a:extLst>
          </p:cNvPr>
          <p:cNvPicPr>
            <a:picLocks noChangeAspect="1"/>
          </p:cNvPicPr>
          <p:nvPr/>
        </p:nvPicPr>
        <p:blipFill>
          <a:blip r:embed="rId3"/>
          <a:stretch>
            <a:fillRect/>
          </a:stretch>
        </p:blipFill>
        <p:spPr>
          <a:xfrm>
            <a:off x="1758462" y="3586084"/>
            <a:ext cx="1417811" cy="2008566"/>
          </a:xfrm>
          <a:prstGeom prst="rect">
            <a:avLst/>
          </a:prstGeom>
        </p:spPr>
      </p:pic>
      <p:sp>
        <p:nvSpPr>
          <p:cNvPr id="9" name="Espace réservé du numéro de diapositive 8">
            <a:extLst>
              <a:ext uri="{FF2B5EF4-FFF2-40B4-BE49-F238E27FC236}">
                <a16:creationId xmlns:a16="http://schemas.microsoft.com/office/drawing/2014/main" id="{26093601-2999-4C65-880E-62699D5B90CB}"/>
              </a:ext>
            </a:extLst>
          </p:cNvPr>
          <p:cNvSpPr>
            <a:spLocks noGrp="1"/>
          </p:cNvSpPr>
          <p:nvPr>
            <p:ph type="sldNum" sz="quarter" idx="12"/>
          </p:nvPr>
        </p:nvSpPr>
        <p:spPr/>
        <p:txBody>
          <a:bodyPr/>
          <a:lstStyle/>
          <a:p>
            <a:fld id="{92CBFEF9-942D-4ACC-8A8D-641BCCDED4B9}" type="slidenum">
              <a:rPr lang="fr-FR" smtClean="0"/>
              <a:t>19</a:t>
            </a:fld>
            <a:endParaRPr lang="fr-FR"/>
          </a:p>
        </p:txBody>
      </p:sp>
    </p:spTree>
    <p:extLst>
      <p:ext uri="{BB962C8B-B14F-4D97-AF65-F5344CB8AC3E}">
        <p14:creationId xmlns:p14="http://schemas.microsoft.com/office/powerpoint/2010/main" val="358284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CAF3EA-4550-47DC-8C57-9C4C15455D9C}"/>
              </a:ext>
            </a:extLst>
          </p:cNvPr>
          <p:cNvSpPr>
            <a:spLocks noGrp="1"/>
          </p:cNvSpPr>
          <p:nvPr>
            <p:ph type="title"/>
          </p:nvPr>
        </p:nvSpPr>
        <p:spPr/>
        <p:txBody>
          <a:bodyPr>
            <a:normAutofit/>
          </a:bodyPr>
          <a:lstStyle/>
          <a:p>
            <a:r>
              <a:rPr lang="fr-FR" dirty="0">
                <a:solidFill>
                  <a:schemeClr val="accent1"/>
                </a:solidFill>
              </a:rPr>
              <a:t>Plan </a:t>
            </a:r>
          </a:p>
        </p:txBody>
      </p:sp>
      <p:sp>
        <p:nvSpPr>
          <p:cNvPr id="4" name="Espace réservé du contenu 3">
            <a:extLst>
              <a:ext uri="{FF2B5EF4-FFF2-40B4-BE49-F238E27FC236}">
                <a16:creationId xmlns:a16="http://schemas.microsoft.com/office/drawing/2014/main" id="{626939E4-BE46-44E9-9A75-65016805DABB}"/>
              </a:ext>
            </a:extLst>
          </p:cNvPr>
          <p:cNvSpPr>
            <a:spLocks noGrp="1"/>
          </p:cNvSpPr>
          <p:nvPr>
            <p:ph idx="1"/>
          </p:nvPr>
        </p:nvSpPr>
        <p:spPr>
          <a:xfrm>
            <a:off x="1097280" y="1845734"/>
            <a:ext cx="10058400" cy="4076764"/>
          </a:xfrm>
        </p:spPr>
        <p:txBody>
          <a:bodyPr>
            <a:normAutofit fontScale="92500" lnSpcReduction="20000"/>
          </a:bodyPr>
          <a:lstStyle/>
          <a:p>
            <a:r>
              <a:rPr lang="fr-FR" sz="3200" dirty="0">
                <a:solidFill>
                  <a:schemeClr val="accent1"/>
                </a:solidFill>
              </a:rPr>
              <a:t>Introduction</a:t>
            </a:r>
          </a:p>
          <a:p>
            <a:r>
              <a:rPr lang="fr-FR" sz="3200" dirty="0">
                <a:solidFill>
                  <a:schemeClr val="accent1"/>
                </a:solidFill>
              </a:rPr>
              <a:t>Parlons de « Cloud »</a:t>
            </a:r>
          </a:p>
          <a:p>
            <a:r>
              <a:rPr lang="fr-FR" sz="3200" dirty="0">
                <a:solidFill>
                  <a:schemeClr val="accent1"/>
                </a:solidFill>
              </a:rPr>
              <a:t>Introduction à Google Cloud Platform</a:t>
            </a:r>
          </a:p>
          <a:p>
            <a:r>
              <a:rPr lang="fr-FR" sz="3200" dirty="0">
                <a:solidFill>
                  <a:schemeClr val="accent1"/>
                </a:solidFill>
              </a:rPr>
              <a:t>Historique de Google Cloud Platform</a:t>
            </a:r>
          </a:p>
          <a:p>
            <a:r>
              <a:rPr lang="fr-FR" sz="3200" dirty="0">
                <a:solidFill>
                  <a:schemeClr val="accent1"/>
                </a:solidFill>
              </a:rPr>
              <a:t>Présentation de Google Cloud Platform</a:t>
            </a:r>
          </a:p>
          <a:p>
            <a:r>
              <a:rPr lang="fr-FR" sz="3200" dirty="0">
                <a:solidFill>
                  <a:schemeClr val="accent1"/>
                </a:solidFill>
              </a:rPr>
              <a:t>Introduction à Google Cloud IoT </a:t>
            </a:r>
            <a:r>
              <a:rPr lang="fr-FR" sz="3200" dirty="0" err="1">
                <a:solidFill>
                  <a:schemeClr val="accent1"/>
                </a:solidFill>
              </a:rPr>
              <a:t>Core</a:t>
            </a:r>
            <a:endParaRPr lang="fr-FR" sz="3200" dirty="0">
              <a:solidFill>
                <a:schemeClr val="accent1"/>
              </a:solidFill>
            </a:endParaRPr>
          </a:p>
          <a:p>
            <a:r>
              <a:rPr lang="fr-FR" sz="3200" dirty="0">
                <a:solidFill>
                  <a:schemeClr val="accent1"/>
                </a:solidFill>
              </a:rPr>
              <a:t>Présentation des services Google Cloud IoT </a:t>
            </a:r>
            <a:r>
              <a:rPr lang="fr-FR" sz="3200" dirty="0" err="1">
                <a:solidFill>
                  <a:schemeClr val="accent1"/>
                </a:solidFill>
              </a:rPr>
              <a:t>Core</a:t>
            </a:r>
            <a:endParaRPr lang="fr-FR" sz="3200" dirty="0">
              <a:solidFill>
                <a:schemeClr val="accent1"/>
              </a:solidFill>
            </a:endParaRPr>
          </a:p>
          <a:p>
            <a:r>
              <a:rPr lang="fr-FR" sz="3200" dirty="0">
                <a:solidFill>
                  <a:schemeClr val="accent1"/>
                </a:solidFill>
              </a:rPr>
              <a:t>Conclusion</a:t>
            </a:r>
          </a:p>
          <a:p>
            <a:endParaRPr lang="fr-FR" sz="3200" dirty="0">
              <a:solidFill>
                <a:schemeClr val="accent1"/>
              </a:solidFill>
            </a:endParaRPr>
          </a:p>
          <a:p>
            <a:endParaRPr lang="fr-FR" sz="3200" dirty="0">
              <a:solidFill>
                <a:schemeClr val="accent1"/>
              </a:solidFill>
            </a:endParaRPr>
          </a:p>
          <a:p>
            <a:pPr marL="457200" indent="-457200">
              <a:buFont typeface="+mj-lt"/>
              <a:buAutoNum type="arabicPeriod"/>
            </a:pPr>
            <a:endParaRPr lang="fr-FR" dirty="0">
              <a:solidFill>
                <a:schemeClr val="accent1"/>
              </a:solidFill>
            </a:endParaRPr>
          </a:p>
          <a:p>
            <a:pPr marL="457200" indent="-457200">
              <a:buFont typeface="+mj-lt"/>
              <a:buAutoNum type="arabicPeriod"/>
            </a:pPr>
            <a:endParaRPr lang="fr-FR" dirty="0">
              <a:solidFill>
                <a:schemeClr val="accent1"/>
              </a:solidFill>
            </a:endParaRPr>
          </a:p>
          <a:p>
            <a:pPr marL="457200" indent="-457200">
              <a:buFont typeface="+mj-lt"/>
              <a:buAutoNum type="arabicPeriod"/>
            </a:pPr>
            <a:endParaRPr lang="fr-FR" dirty="0">
              <a:solidFill>
                <a:schemeClr val="accent1"/>
              </a:solidFill>
            </a:endParaRPr>
          </a:p>
          <a:p>
            <a:endParaRPr lang="fr-FR" dirty="0">
              <a:solidFill>
                <a:schemeClr val="accent1"/>
              </a:solidFill>
            </a:endParaRPr>
          </a:p>
        </p:txBody>
      </p:sp>
      <p:sp>
        <p:nvSpPr>
          <p:cNvPr id="5" name="Espace réservé du numéro de diapositive 4">
            <a:extLst>
              <a:ext uri="{FF2B5EF4-FFF2-40B4-BE49-F238E27FC236}">
                <a16:creationId xmlns:a16="http://schemas.microsoft.com/office/drawing/2014/main" id="{18FF9E9C-F158-466F-8F6F-8769C613E472}"/>
              </a:ext>
            </a:extLst>
          </p:cNvPr>
          <p:cNvSpPr>
            <a:spLocks noGrp="1"/>
          </p:cNvSpPr>
          <p:nvPr>
            <p:ph type="sldNum" sz="quarter" idx="12"/>
          </p:nvPr>
        </p:nvSpPr>
        <p:spPr/>
        <p:txBody>
          <a:bodyPr/>
          <a:lstStyle/>
          <a:p>
            <a:fld id="{92CBFEF9-942D-4ACC-8A8D-641BCCDED4B9}" type="slidenum">
              <a:rPr lang="fr-FR" smtClean="0"/>
              <a:t>2</a:t>
            </a:fld>
            <a:endParaRPr lang="fr-FR"/>
          </a:p>
        </p:txBody>
      </p:sp>
    </p:spTree>
    <p:extLst>
      <p:ext uri="{BB962C8B-B14F-4D97-AF65-F5344CB8AC3E}">
        <p14:creationId xmlns:p14="http://schemas.microsoft.com/office/powerpoint/2010/main" val="3696976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8981A-8F13-43F8-A8FD-F7E07AC2DA98}"/>
              </a:ext>
            </a:extLst>
          </p:cNvPr>
          <p:cNvSpPr>
            <a:spLocks noGrp="1"/>
          </p:cNvSpPr>
          <p:nvPr>
            <p:ph type="title"/>
          </p:nvPr>
        </p:nvSpPr>
        <p:spPr/>
        <p:txBody>
          <a:bodyPr/>
          <a:lstStyle/>
          <a:p>
            <a:r>
              <a:rPr lang="fr-FR" sz="4800" dirty="0">
                <a:solidFill>
                  <a:schemeClr val="accent1"/>
                </a:solidFill>
              </a:rPr>
              <a:t>Présentation des services Google Cloud IoT </a:t>
            </a:r>
            <a:r>
              <a:rPr lang="fr-FR" sz="4800" dirty="0" err="1">
                <a:solidFill>
                  <a:schemeClr val="accent1"/>
                </a:solidFill>
              </a:rPr>
              <a:t>Core</a:t>
            </a:r>
            <a:endParaRPr lang="fr-FR" sz="4800" dirty="0">
              <a:solidFill>
                <a:schemeClr val="accent1"/>
              </a:solidFill>
            </a:endParaRPr>
          </a:p>
        </p:txBody>
      </p:sp>
      <p:sp>
        <p:nvSpPr>
          <p:cNvPr id="3" name="Espace réservé du contenu 2">
            <a:extLst>
              <a:ext uri="{FF2B5EF4-FFF2-40B4-BE49-F238E27FC236}">
                <a16:creationId xmlns:a16="http://schemas.microsoft.com/office/drawing/2014/main" id="{F44CC4E4-D272-4549-835B-1D848C95D8D3}"/>
              </a:ext>
            </a:extLst>
          </p:cNvPr>
          <p:cNvSpPr>
            <a:spLocks noGrp="1"/>
          </p:cNvSpPr>
          <p:nvPr>
            <p:ph idx="1"/>
          </p:nvPr>
        </p:nvSpPr>
        <p:spPr/>
        <p:txBody>
          <a:bodyPr/>
          <a:lstStyle/>
          <a:p>
            <a:endParaRPr lang="fr-FR" b="0" i="0" dirty="0">
              <a:solidFill>
                <a:schemeClr val="tx1"/>
              </a:solidFill>
              <a:effectLst/>
              <a:latin typeface="Proxima Nova Condensed"/>
            </a:endParaRPr>
          </a:p>
          <a:p>
            <a:r>
              <a:rPr lang="fr-FR" b="0" i="0" dirty="0">
                <a:solidFill>
                  <a:schemeClr val="tx1"/>
                </a:solidFill>
                <a:effectLst/>
                <a:latin typeface="Proxima Nova Condensed"/>
              </a:rPr>
              <a:t>Sur </a:t>
            </a:r>
            <a:r>
              <a:rPr lang="fr-FR" b="0" i="0">
                <a:solidFill>
                  <a:schemeClr val="tx1"/>
                </a:solidFill>
                <a:effectLst/>
                <a:latin typeface="Proxima Nova Condensed"/>
              </a:rPr>
              <a:t>la plan </a:t>
            </a:r>
            <a:r>
              <a:rPr lang="fr-FR" b="0" i="0" dirty="0">
                <a:solidFill>
                  <a:schemeClr val="tx1"/>
                </a:solidFill>
                <a:effectLst/>
                <a:latin typeface="Proxima Nova Condensed"/>
              </a:rPr>
              <a:t>technique, Cloud IoT </a:t>
            </a:r>
            <a:r>
              <a:rPr lang="fr-FR" b="0" i="0" dirty="0" err="1">
                <a:solidFill>
                  <a:schemeClr val="tx1"/>
                </a:solidFill>
                <a:effectLst/>
                <a:latin typeface="Proxima Nova Condensed"/>
              </a:rPr>
              <a:t>Core</a:t>
            </a:r>
            <a:r>
              <a:rPr lang="fr-FR" b="0" i="0" dirty="0">
                <a:solidFill>
                  <a:schemeClr val="tx1"/>
                </a:solidFill>
                <a:effectLst/>
                <a:latin typeface="Proxima Nova Condensed"/>
              </a:rPr>
              <a:t> se compose de 2 éléments : </a:t>
            </a:r>
          </a:p>
          <a:p>
            <a:r>
              <a:rPr lang="fr-FR" dirty="0">
                <a:solidFill>
                  <a:schemeClr val="tx1"/>
                </a:solidFill>
                <a:latin typeface="Proxima Nova Condensed"/>
              </a:rPr>
              <a:t>- u</a:t>
            </a:r>
            <a:r>
              <a:rPr lang="fr-FR" b="0" i="0" dirty="0">
                <a:solidFill>
                  <a:schemeClr val="tx1"/>
                </a:solidFill>
                <a:effectLst/>
                <a:latin typeface="Proxima Nova Condensed"/>
              </a:rPr>
              <a:t>n </a:t>
            </a:r>
            <a:r>
              <a:rPr lang="fr-FR" b="0" i="0" dirty="0">
                <a:solidFill>
                  <a:schemeClr val="accent1"/>
                </a:solidFill>
                <a:effectLst/>
                <a:latin typeface="Proxima Nova Condensed"/>
              </a:rPr>
              <a:t>gestionnaire de périphériques</a:t>
            </a:r>
            <a:r>
              <a:rPr lang="fr-FR" b="0" i="0" dirty="0">
                <a:solidFill>
                  <a:schemeClr val="tx1"/>
                </a:solidFill>
                <a:effectLst/>
                <a:latin typeface="Proxima Nova Condensed"/>
              </a:rPr>
              <a:t> enregistre chacun des objets générateurs de données. Cette tâche peut être automatisée en cas de grands volumes d’objets.  Ce gestionnaire définit l’identité d’un périphérique et en assure l’authentification quand il se connecte au Cloud. </a:t>
            </a:r>
          </a:p>
          <a:p>
            <a:r>
              <a:rPr lang="fr-FR" dirty="0">
                <a:solidFill>
                  <a:schemeClr val="tx1"/>
                </a:solidFill>
                <a:latin typeface="Proxima Nova Condensed"/>
              </a:rPr>
              <a:t>- l</a:t>
            </a:r>
            <a:r>
              <a:rPr lang="fr-FR" b="0" i="0" dirty="0">
                <a:solidFill>
                  <a:schemeClr val="tx1"/>
                </a:solidFill>
                <a:effectLst/>
                <a:latin typeface="Proxima Nova Condensed"/>
              </a:rPr>
              <a:t>e second élément de ce service réside dans un « </a:t>
            </a:r>
            <a:r>
              <a:rPr lang="fr-FR" b="0" i="0" dirty="0" err="1">
                <a:solidFill>
                  <a:schemeClr val="accent1"/>
                </a:solidFill>
                <a:effectLst/>
                <a:latin typeface="Proxima Nova Condensed"/>
              </a:rPr>
              <a:t>protocol</a:t>
            </a:r>
            <a:r>
              <a:rPr lang="fr-FR" b="0" i="0" dirty="0">
                <a:solidFill>
                  <a:schemeClr val="accent1"/>
                </a:solidFill>
                <a:effectLst/>
                <a:latin typeface="Proxima Nova Condensed"/>
              </a:rPr>
              <a:t> bridge </a:t>
            </a:r>
            <a:r>
              <a:rPr lang="fr-FR" b="0" i="0" dirty="0">
                <a:solidFill>
                  <a:schemeClr val="tx1"/>
                </a:solidFill>
                <a:effectLst/>
                <a:latin typeface="Proxima Nova Condensed"/>
              </a:rPr>
              <a:t>», une passerelle de communication s’appuyant sur les protocoles standards liés à l’IoT. Ce pont supporte ainsi nativement les connexions sécurisées de MQTT, protocole IoT standard de l’industrie.</a:t>
            </a:r>
          </a:p>
        </p:txBody>
      </p:sp>
      <p:sp>
        <p:nvSpPr>
          <p:cNvPr id="4" name="Espace réservé du numéro de diapositive 3">
            <a:extLst>
              <a:ext uri="{FF2B5EF4-FFF2-40B4-BE49-F238E27FC236}">
                <a16:creationId xmlns:a16="http://schemas.microsoft.com/office/drawing/2014/main" id="{A0B40335-F3D9-419C-AAC9-8F4924F6802C}"/>
              </a:ext>
            </a:extLst>
          </p:cNvPr>
          <p:cNvSpPr>
            <a:spLocks noGrp="1"/>
          </p:cNvSpPr>
          <p:nvPr>
            <p:ph type="sldNum" sz="quarter" idx="12"/>
          </p:nvPr>
        </p:nvSpPr>
        <p:spPr/>
        <p:txBody>
          <a:bodyPr/>
          <a:lstStyle/>
          <a:p>
            <a:fld id="{92CBFEF9-942D-4ACC-8A8D-641BCCDED4B9}" type="slidenum">
              <a:rPr lang="fr-FR" smtClean="0"/>
              <a:t>20</a:t>
            </a:fld>
            <a:endParaRPr lang="fr-FR"/>
          </a:p>
        </p:txBody>
      </p:sp>
    </p:spTree>
    <p:extLst>
      <p:ext uri="{BB962C8B-B14F-4D97-AF65-F5344CB8AC3E}">
        <p14:creationId xmlns:p14="http://schemas.microsoft.com/office/powerpoint/2010/main" val="2526060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8981A-8F13-43F8-A8FD-F7E07AC2DA98}"/>
              </a:ext>
            </a:extLst>
          </p:cNvPr>
          <p:cNvSpPr>
            <a:spLocks noGrp="1"/>
          </p:cNvSpPr>
          <p:nvPr>
            <p:ph type="title"/>
          </p:nvPr>
        </p:nvSpPr>
        <p:spPr/>
        <p:txBody>
          <a:bodyPr/>
          <a:lstStyle/>
          <a:p>
            <a:r>
              <a:rPr lang="fr-FR" sz="4800" dirty="0">
                <a:solidFill>
                  <a:schemeClr val="accent1"/>
                </a:solidFill>
              </a:rPr>
              <a:t>Présentation des services Google Cloud IoT </a:t>
            </a:r>
            <a:r>
              <a:rPr lang="fr-FR" sz="4800" dirty="0" err="1">
                <a:solidFill>
                  <a:schemeClr val="accent1"/>
                </a:solidFill>
              </a:rPr>
              <a:t>Core</a:t>
            </a:r>
            <a:endParaRPr lang="fr-FR" sz="4800" dirty="0">
              <a:solidFill>
                <a:schemeClr val="accent1"/>
              </a:solidFill>
            </a:endParaRPr>
          </a:p>
        </p:txBody>
      </p:sp>
      <p:sp>
        <p:nvSpPr>
          <p:cNvPr id="3" name="Espace réservé du contenu 2">
            <a:extLst>
              <a:ext uri="{FF2B5EF4-FFF2-40B4-BE49-F238E27FC236}">
                <a16:creationId xmlns:a16="http://schemas.microsoft.com/office/drawing/2014/main" id="{F44CC4E4-D272-4549-835B-1D848C95D8D3}"/>
              </a:ext>
            </a:extLst>
          </p:cNvPr>
          <p:cNvSpPr>
            <a:spLocks noGrp="1"/>
          </p:cNvSpPr>
          <p:nvPr>
            <p:ph idx="1"/>
          </p:nvPr>
        </p:nvSpPr>
        <p:spPr>
          <a:xfrm>
            <a:off x="1097280" y="1845734"/>
            <a:ext cx="10058400" cy="1583266"/>
          </a:xfrm>
        </p:spPr>
        <p:txBody>
          <a:bodyPr/>
          <a:lstStyle/>
          <a:p>
            <a:r>
              <a:rPr lang="fr-FR" dirty="0">
                <a:solidFill>
                  <a:schemeClr val="accent1"/>
                </a:solidFill>
                <a:latin typeface="Proxima Nova Condensed"/>
              </a:rPr>
              <a:t>Tarifs de Google Cloud IoT </a:t>
            </a:r>
            <a:r>
              <a:rPr lang="fr-FR" dirty="0" err="1">
                <a:solidFill>
                  <a:schemeClr val="accent1"/>
                </a:solidFill>
                <a:latin typeface="Proxima Nova Condensed"/>
              </a:rPr>
              <a:t>Core</a:t>
            </a:r>
            <a:r>
              <a:rPr lang="fr-FR" dirty="0">
                <a:solidFill>
                  <a:schemeClr val="accent1"/>
                </a:solidFill>
                <a:latin typeface="Proxima Nova Condensed"/>
              </a:rPr>
              <a:t> </a:t>
            </a:r>
          </a:p>
          <a:p>
            <a:r>
              <a:rPr lang="fr-FR" b="0" i="0" dirty="0">
                <a:solidFill>
                  <a:schemeClr val="tx1"/>
                </a:solidFill>
                <a:effectLst/>
                <a:latin typeface="Proxima Nova Condensed"/>
              </a:rPr>
              <a:t>Cloud IoT </a:t>
            </a:r>
            <a:r>
              <a:rPr lang="fr-FR" b="0" i="0" dirty="0" err="1">
                <a:solidFill>
                  <a:schemeClr val="tx1"/>
                </a:solidFill>
                <a:effectLst/>
                <a:latin typeface="Proxima Nova Condensed"/>
              </a:rPr>
              <a:t>Core</a:t>
            </a:r>
            <a:r>
              <a:rPr lang="fr-FR" b="0" i="0" dirty="0">
                <a:solidFill>
                  <a:schemeClr val="tx1"/>
                </a:solidFill>
                <a:effectLst/>
                <a:latin typeface="Proxima Nova Condensed"/>
              </a:rPr>
              <a:t> est facturé au Mo de données échangé par les appareils IoT avec le service, au-delà d'une offre gratuite de 250 Mo.</a:t>
            </a:r>
            <a:endParaRPr lang="fr-FR" dirty="0">
              <a:solidFill>
                <a:schemeClr val="tx1"/>
              </a:solidFill>
              <a:latin typeface="Proxima Nova Condensed"/>
            </a:endParaRPr>
          </a:p>
        </p:txBody>
      </p:sp>
      <p:pic>
        <p:nvPicPr>
          <p:cNvPr id="5" name="Image 4">
            <a:extLst>
              <a:ext uri="{FF2B5EF4-FFF2-40B4-BE49-F238E27FC236}">
                <a16:creationId xmlns:a16="http://schemas.microsoft.com/office/drawing/2014/main" id="{12C3FD3F-1539-404F-84D3-EE504BE92857}"/>
              </a:ext>
            </a:extLst>
          </p:cNvPr>
          <p:cNvPicPr>
            <a:picLocks noChangeAspect="1"/>
          </p:cNvPicPr>
          <p:nvPr/>
        </p:nvPicPr>
        <p:blipFill>
          <a:blip r:embed="rId2"/>
          <a:stretch>
            <a:fillRect/>
          </a:stretch>
        </p:blipFill>
        <p:spPr>
          <a:xfrm>
            <a:off x="1097280" y="3587963"/>
            <a:ext cx="9717990" cy="2316789"/>
          </a:xfrm>
          <a:prstGeom prst="rect">
            <a:avLst/>
          </a:prstGeom>
        </p:spPr>
      </p:pic>
      <p:sp>
        <p:nvSpPr>
          <p:cNvPr id="6" name="Espace réservé du numéro de diapositive 5">
            <a:extLst>
              <a:ext uri="{FF2B5EF4-FFF2-40B4-BE49-F238E27FC236}">
                <a16:creationId xmlns:a16="http://schemas.microsoft.com/office/drawing/2014/main" id="{C0889FB4-15DB-428A-8A26-7B4EF3467CFF}"/>
              </a:ext>
            </a:extLst>
          </p:cNvPr>
          <p:cNvSpPr>
            <a:spLocks noGrp="1"/>
          </p:cNvSpPr>
          <p:nvPr>
            <p:ph type="sldNum" sz="quarter" idx="12"/>
          </p:nvPr>
        </p:nvSpPr>
        <p:spPr/>
        <p:txBody>
          <a:bodyPr/>
          <a:lstStyle/>
          <a:p>
            <a:fld id="{92CBFEF9-942D-4ACC-8A8D-641BCCDED4B9}" type="slidenum">
              <a:rPr lang="fr-FR" smtClean="0"/>
              <a:t>21</a:t>
            </a:fld>
            <a:endParaRPr lang="fr-FR"/>
          </a:p>
        </p:txBody>
      </p:sp>
    </p:spTree>
    <p:extLst>
      <p:ext uri="{BB962C8B-B14F-4D97-AF65-F5344CB8AC3E}">
        <p14:creationId xmlns:p14="http://schemas.microsoft.com/office/powerpoint/2010/main" val="2031563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9E0633-2355-4B1E-A373-D0D5C7737DDB}"/>
              </a:ext>
            </a:extLst>
          </p:cNvPr>
          <p:cNvSpPr>
            <a:spLocks noGrp="1"/>
          </p:cNvSpPr>
          <p:nvPr>
            <p:ph type="title"/>
          </p:nvPr>
        </p:nvSpPr>
        <p:spPr/>
        <p:txBody>
          <a:bodyPr/>
          <a:lstStyle/>
          <a:p>
            <a:r>
              <a:rPr lang="fr-FR" sz="4800" dirty="0">
                <a:solidFill>
                  <a:schemeClr val="accent1"/>
                </a:solidFill>
              </a:rPr>
              <a:t>Conclusion</a:t>
            </a:r>
            <a:endParaRPr lang="fr-FR" dirty="0"/>
          </a:p>
        </p:txBody>
      </p:sp>
      <p:sp>
        <p:nvSpPr>
          <p:cNvPr id="3" name="Espace réservé du contenu 2">
            <a:extLst>
              <a:ext uri="{FF2B5EF4-FFF2-40B4-BE49-F238E27FC236}">
                <a16:creationId xmlns:a16="http://schemas.microsoft.com/office/drawing/2014/main" id="{D1B2E86E-2FE8-451A-AB98-FBBBCA5BF12B}"/>
              </a:ext>
            </a:extLst>
          </p:cNvPr>
          <p:cNvSpPr>
            <a:spLocks noGrp="1"/>
          </p:cNvSpPr>
          <p:nvPr>
            <p:ph idx="1"/>
          </p:nvPr>
        </p:nvSpPr>
        <p:spPr/>
        <p:txBody>
          <a:bodyPr>
            <a:normAutofit/>
          </a:bodyPr>
          <a:lstStyle/>
          <a:p>
            <a:endParaRPr lang="fr-FR" b="0" i="0" dirty="0">
              <a:solidFill>
                <a:schemeClr val="tx1"/>
              </a:solidFill>
              <a:effectLst/>
              <a:latin typeface="Roboto" panose="02000000000000000000" pitchFamily="2" charset="0"/>
            </a:endParaRPr>
          </a:p>
          <a:p>
            <a:r>
              <a:rPr lang="fr-FR" b="0" i="0" dirty="0">
                <a:solidFill>
                  <a:schemeClr val="tx1"/>
                </a:solidFill>
                <a:effectLst/>
                <a:latin typeface="Roboto" panose="02000000000000000000" pitchFamily="2" charset="0"/>
              </a:rPr>
              <a:t>Cloud IoT </a:t>
            </a:r>
            <a:r>
              <a:rPr lang="fr-FR" b="0" i="0" dirty="0" err="1">
                <a:solidFill>
                  <a:schemeClr val="tx1"/>
                </a:solidFill>
                <a:effectLst/>
                <a:latin typeface="Roboto" panose="02000000000000000000" pitchFamily="2" charset="0"/>
              </a:rPr>
              <a:t>Core</a:t>
            </a:r>
            <a:r>
              <a:rPr lang="fr-FR" b="0" i="0" dirty="0">
                <a:solidFill>
                  <a:schemeClr val="tx1"/>
                </a:solidFill>
                <a:effectLst/>
                <a:latin typeface="Roboto" panose="02000000000000000000" pitchFamily="2" charset="0"/>
              </a:rPr>
              <a:t> est un service entièrement géré qui vous permet de connecter, gérer et ingérer facilement et en toute sécurité des données à partir de millions d'appareils dispersés dans le monde. </a:t>
            </a:r>
          </a:p>
          <a:p>
            <a:pPr algn="l"/>
            <a:r>
              <a:rPr lang="fr-FR" b="0" i="0" dirty="0">
                <a:solidFill>
                  <a:schemeClr val="tx1"/>
                </a:solidFill>
                <a:effectLst/>
                <a:latin typeface="Roboto" panose="02000000000000000000" pitchFamily="2" charset="0"/>
              </a:rPr>
              <a:t>Cloud IoT </a:t>
            </a:r>
            <a:r>
              <a:rPr lang="fr-FR" b="0" i="0" dirty="0" err="1">
                <a:solidFill>
                  <a:schemeClr val="tx1"/>
                </a:solidFill>
                <a:effectLst/>
                <a:latin typeface="Roboto" panose="02000000000000000000" pitchFamily="2" charset="0"/>
              </a:rPr>
              <a:t>Core</a:t>
            </a:r>
            <a:r>
              <a:rPr lang="fr-FR" b="0" i="0" dirty="0">
                <a:solidFill>
                  <a:schemeClr val="tx1"/>
                </a:solidFill>
                <a:effectLst/>
                <a:latin typeface="Roboto" panose="02000000000000000000" pitchFamily="2" charset="0"/>
              </a:rPr>
              <a:t>, en combinaison avec d'autres services sur la plate-forme Google Cloud, fournit une solution complète de collecte, de traitement, d'analyse et de visualisation des données IoT en temps réel afin d'améliorer l'efficacité opérationnelle.</a:t>
            </a:r>
          </a:p>
          <a:p>
            <a:pPr algn="l"/>
            <a:r>
              <a:rPr lang="fr-FR" b="0" i="0" dirty="0">
                <a:solidFill>
                  <a:schemeClr val="tx1"/>
                </a:solidFill>
                <a:effectLst/>
                <a:latin typeface="Proxima Nova Condensed"/>
              </a:rPr>
              <a:t>Google n’est pas le seul à fournir ce type de service, AWS et Microsoft étant aussi sur les rangs. </a:t>
            </a:r>
          </a:p>
          <a:p>
            <a:pPr marL="0" indent="0">
              <a:buNone/>
            </a:pPr>
            <a:r>
              <a:rPr lang="fr-FR" b="0" i="0" dirty="0">
                <a:solidFill>
                  <a:schemeClr val="tx1"/>
                </a:solidFill>
                <a:effectLst/>
                <a:latin typeface="Proxima Nova Condensed"/>
              </a:rPr>
              <a:t> Les entreprises du domaine de l’énergie peuvent s’en servir pour surveiller, analyser et    </a:t>
            </a:r>
            <a:r>
              <a:rPr lang="fr-FR" dirty="0">
                <a:solidFill>
                  <a:schemeClr val="tx1"/>
                </a:solidFill>
                <a:latin typeface="Proxima Nova Condensed"/>
              </a:rPr>
              <a:t>  p</a:t>
            </a:r>
            <a:r>
              <a:rPr lang="fr-FR" b="0" i="0" dirty="0">
                <a:solidFill>
                  <a:schemeClr val="tx1"/>
                </a:solidFill>
                <a:effectLst/>
                <a:latin typeface="Proxima Nova Condensed"/>
              </a:rPr>
              <a:t>révoir la consommation énergétique en temps réel. </a:t>
            </a:r>
            <a:endParaRPr lang="fr-FR" dirty="0">
              <a:solidFill>
                <a:schemeClr val="tx1"/>
              </a:solidFill>
            </a:endParaRPr>
          </a:p>
        </p:txBody>
      </p:sp>
      <p:sp>
        <p:nvSpPr>
          <p:cNvPr id="4" name="Espace réservé du numéro de diapositive 3">
            <a:extLst>
              <a:ext uri="{FF2B5EF4-FFF2-40B4-BE49-F238E27FC236}">
                <a16:creationId xmlns:a16="http://schemas.microsoft.com/office/drawing/2014/main" id="{C8B90F05-7EFD-4B4E-ADFC-501569E68B82}"/>
              </a:ext>
            </a:extLst>
          </p:cNvPr>
          <p:cNvSpPr>
            <a:spLocks noGrp="1"/>
          </p:cNvSpPr>
          <p:nvPr>
            <p:ph type="sldNum" sz="quarter" idx="12"/>
          </p:nvPr>
        </p:nvSpPr>
        <p:spPr/>
        <p:txBody>
          <a:bodyPr/>
          <a:lstStyle/>
          <a:p>
            <a:fld id="{92CBFEF9-942D-4ACC-8A8D-641BCCDED4B9}" type="slidenum">
              <a:rPr lang="fr-FR" smtClean="0"/>
              <a:t>22</a:t>
            </a:fld>
            <a:endParaRPr lang="fr-FR"/>
          </a:p>
        </p:txBody>
      </p:sp>
    </p:spTree>
    <p:extLst>
      <p:ext uri="{BB962C8B-B14F-4D97-AF65-F5344CB8AC3E}">
        <p14:creationId xmlns:p14="http://schemas.microsoft.com/office/powerpoint/2010/main" val="970258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9E0633-2355-4B1E-A373-D0D5C7737DDB}"/>
              </a:ext>
            </a:extLst>
          </p:cNvPr>
          <p:cNvSpPr>
            <a:spLocks noGrp="1"/>
          </p:cNvSpPr>
          <p:nvPr>
            <p:ph type="title"/>
          </p:nvPr>
        </p:nvSpPr>
        <p:spPr/>
        <p:txBody>
          <a:bodyPr/>
          <a:lstStyle/>
          <a:p>
            <a:r>
              <a:rPr lang="fr-FR" sz="4800" dirty="0">
                <a:solidFill>
                  <a:schemeClr val="accent1"/>
                </a:solidFill>
              </a:rPr>
              <a:t>Conclusion</a:t>
            </a:r>
            <a:endParaRPr lang="fr-FR" dirty="0"/>
          </a:p>
        </p:txBody>
      </p:sp>
      <p:sp>
        <p:nvSpPr>
          <p:cNvPr id="3" name="Espace réservé du contenu 2">
            <a:extLst>
              <a:ext uri="{FF2B5EF4-FFF2-40B4-BE49-F238E27FC236}">
                <a16:creationId xmlns:a16="http://schemas.microsoft.com/office/drawing/2014/main" id="{D1B2E86E-2FE8-451A-AB98-FBBBCA5BF12B}"/>
              </a:ext>
            </a:extLst>
          </p:cNvPr>
          <p:cNvSpPr>
            <a:spLocks noGrp="1"/>
          </p:cNvSpPr>
          <p:nvPr>
            <p:ph idx="1"/>
          </p:nvPr>
        </p:nvSpPr>
        <p:spPr/>
        <p:txBody>
          <a:bodyPr>
            <a:normAutofit/>
          </a:bodyPr>
          <a:lstStyle/>
          <a:p>
            <a:r>
              <a:rPr lang="fr-FR" b="0" i="0" dirty="0">
                <a:solidFill>
                  <a:schemeClr val="tx1"/>
                </a:solidFill>
                <a:effectLst/>
                <a:latin typeface="Proxima Nova Condensed"/>
              </a:rPr>
              <a:t>Autre exemple, les sociétés de transport peuvent collecter des informations issues des véhicules et les combiner avec des données météorologiques ou de trafic pour mettre les bons véhicules au bon endroit, au bon moment.</a:t>
            </a:r>
          </a:p>
          <a:p>
            <a:r>
              <a:rPr lang="fr-FR" b="0" i="0" dirty="0">
                <a:solidFill>
                  <a:schemeClr val="tx1"/>
                </a:solidFill>
                <a:effectLst/>
                <a:latin typeface="Proxima Nova Condensed"/>
              </a:rPr>
              <a:t> Les entreprises dans le domaine du pétrole et gaz pourront avoir une maintenance intelligente de leurs équipements afin d’optimiser leur production et réduire les interruptions de service.</a:t>
            </a:r>
          </a:p>
          <a:p>
            <a:r>
              <a:rPr lang="fr-FR" b="0" i="0" dirty="0">
                <a:solidFill>
                  <a:schemeClr val="tx1"/>
                </a:solidFill>
                <a:effectLst/>
                <a:latin typeface="Proxima Nova Condensed"/>
              </a:rPr>
              <a:t>Pour le progrès tout simplement. </a:t>
            </a:r>
            <a:r>
              <a:rPr lang="fr-FR" i="0" dirty="0">
                <a:solidFill>
                  <a:schemeClr val="tx1"/>
                </a:solidFill>
                <a:effectLst/>
                <a:latin typeface="Proxima Nova Condensed"/>
              </a:rPr>
              <a:t>Le </a:t>
            </a:r>
            <a:r>
              <a:rPr lang="fr-FR" i="1" dirty="0">
                <a:solidFill>
                  <a:schemeClr val="tx1"/>
                </a:solidFill>
                <a:effectLst/>
                <a:latin typeface="Proxima Nova Condensed"/>
              </a:rPr>
              <a:t>Cloud </a:t>
            </a:r>
            <a:r>
              <a:rPr lang="fr-FR" i="1" dirty="0" err="1">
                <a:solidFill>
                  <a:schemeClr val="tx1"/>
                </a:solidFill>
                <a:effectLst/>
                <a:latin typeface="Proxima Nova Condensed"/>
              </a:rPr>
              <a:t>Computing</a:t>
            </a:r>
            <a:r>
              <a:rPr lang="fr-FR" i="1" dirty="0">
                <a:solidFill>
                  <a:schemeClr val="tx1"/>
                </a:solidFill>
                <a:effectLst/>
                <a:latin typeface="Proxima Nova Condensed"/>
              </a:rPr>
              <a:t>,</a:t>
            </a:r>
            <a:r>
              <a:rPr lang="fr-FR" i="0" dirty="0">
                <a:solidFill>
                  <a:schemeClr val="tx1"/>
                </a:solidFill>
                <a:effectLst/>
                <a:latin typeface="Proxima Nova Condensed"/>
              </a:rPr>
              <a:t> c’est la connectivité, la flexibilité, la légèreté</a:t>
            </a:r>
            <a:r>
              <a:rPr lang="fr-FR" b="1" i="0" dirty="0">
                <a:solidFill>
                  <a:schemeClr val="tx1"/>
                </a:solidFill>
                <a:effectLst/>
                <a:latin typeface="Proxima Nova Condensed"/>
              </a:rPr>
              <a:t>.</a:t>
            </a:r>
            <a:r>
              <a:rPr lang="fr-FR" b="0" i="0" dirty="0">
                <a:solidFill>
                  <a:schemeClr val="tx1"/>
                </a:solidFill>
                <a:effectLst/>
                <a:latin typeface="Proxima Nova Condensed"/>
              </a:rPr>
              <a:t> C’est un concept révolutionnaire qui permet au monde d’aller de l’avant, de le faire en laissant de côté le bruit et la fumée des machines. </a:t>
            </a:r>
          </a:p>
        </p:txBody>
      </p:sp>
      <p:sp>
        <p:nvSpPr>
          <p:cNvPr id="4" name="Espace réservé du numéro de diapositive 3">
            <a:extLst>
              <a:ext uri="{FF2B5EF4-FFF2-40B4-BE49-F238E27FC236}">
                <a16:creationId xmlns:a16="http://schemas.microsoft.com/office/drawing/2014/main" id="{D1CE9617-C752-429D-85CF-0E5B2110D398}"/>
              </a:ext>
            </a:extLst>
          </p:cNvPr>
          <p:cNvSpPr>
            <a:spLocks noGrp="1"/>
          </p:cNvSpPr>
          <p:nvPr>
            <p:ph type="sldNum" sz="quarter" idx="12"/>
          </p:nvPr>
        </p:nvSpPr>
        <p:spPr/>
        <p:txBody>
          <a:bodyPr/>
          <a:lstStyle/>
          <a:p>
            <a:fld id="{92CBFEF9-942D-4ACC-8A8D-641BCCDED4B9}" type="slidenum">
              <a:rPr lang="fr-FR" smtClean="0"/>
              <a:t>23</a:t>
            </a:fld>
            <a:endParaRPr lang="fr-FR"/>
          </a:p>
        </p:txBody>
      </p:sp>
    </p:spTree>
    <p:extLst>
      <p:ext uri="{BB962C8B-B14F-4D97-AF65-F5344CB8AC3E}">
        <p14:creationId xmlns:p14="http://schemas.microsoft.com/office/powerpoint/2010/main" val="2980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AD587F-C0A6-4430-8CB0-CEB1052448C2}"/>
              </a:ext>
            </a:extLst>
          </p:cNvPr>
          <p:cNvSpPr>
            <a:spLocks noGrp="1"/>
          </p:cNvSpPr>
          <p:nvPr>
            <p:ph type="title"/>
          </p:nvPr>
        </p:nvSpPr>
        <p:spPr/>
        <p:txBody>
          <a:bodyPr/>
          <a:lstStyle/>
          <a:p>
            <a:r>
              <a:rPr lang="fr-FR" sz="4800" dirty="0">
                <a:solidFill>
                  <a:schemeClr val="accent1"/>
                </a:solidFill>
              </a:rPr>
              <a:t>Conclusion</a:t>
            </a:r>
            <a:endParaRPr lang="fr-FR" dirty="0"/>
          </a:p>
        </p:txBody>
      </p:sp>
      <p:sp>
        <p:nvSpPr>
          <p:cNvPr id="3" name="Espace réservé du contenu 2">
            <a:extLst>
              <a:ext uri="{FF2B5EF4-FFF2-40B4-BE49-F238E27FC236}">
                <a16:creationId xmlns:a16="http://schemas.microsoft.com/office/drawing/2014/main" id="{D3F8BD4C-6E71-481F-A047-6E14E468C9C7}"/>
              </a:ext>
            </a:extLst>
          </p:cNvPr>
          <p:cNvSpPr>
            <a:spLocks noGrp="1"/>
          </p:cNvSpPr>
          <p:nvPr>
            <p:ph idx="1"/>
          </p:nvPr>
        </p:nvSpPr>
        <p:spPr>
          <a:xfrm>
            <a:off x="1351722" y="1845734"/>
            <a:ext cx="9803958" cy="513153"/>
          </a:xfrm>
        </p:spPr>
        <p:txBody>
          <a:bodyPr>
            <a:normAutofit/>
          </a:bodyPr>
          <a:lstStyle/>
          <a:p>
            <a:pPr marL="0" indent="0">
              <a:buNone/>
            </a:pPr>
            <a:r>
              <a:rPr lang="fr-FR" b="0" i="0" dirty="0">
                <a:solidFill>
                  <a:schemeClr val="tx1"/>
                </a:solidFill>
                <a:effectLst/>
                <a:latin typeface="Proxima Nova Condensed"/>
              </a:rPr>
              <a:t>Aujourd’hui, le Cloud, c’est tout. </a:t>
            </a:r>
          </a:p>
          <a:p>
            <a:endParaRPr lang="fr-FR" dirty="0"/>
          </a:p>
        </p:txBody>
      </p:sp>
      <p:sp>
        <p:nvSpPr>
          <p:cNvPr id="6" name="Espace réservé du numéro de diapositive 5">
            <a:extLst>
              <a:ext uri="{FF2B5EF4-FFF2-40B4-BE49-F238E27FC236}">
                <a16:creationId xmlns:a16="http://schemas.microsoft.com/office/drawing/2014/main" id="{83CB8AFE-0EDE-45B9-ABCA-66D9A199DF53}"/>
              </a:ext>
            </a:extLst>
          </p:cNvPr>
          <p:cNvSpPr>
            <a:spLocks noGrp="1"/>
          </p:cNvSpPr>
          <p:nvPr>
            <p:ph type="sldNum" sz="quarter" idx="12"/>
          </p:nvPr>
        </p:nvSpPr>
        <p:spPr/>
        <p:txBody>
          <a:bodyPr/>
          <a:lstStyle/>
          <a:p>
            <a:fld id="{92CBFEF9-942D-4ACC-8A8D-641BCCDED4B9}" type="slidenum">
              <a:rPr lang="fr-FR" smtClean="0"/>
              <a:t>24</a:t>
            </a:fld>
            <a:endParaRPr lang="fr-FR"/>
          </a:p>
        </p:txBody>
      </p:sp>
      <p:pic>
        <p:nvPicPr>
          <p:cNvPr id="1026" name="Picture 2" descr="i9 Smart Solutions, Software Development Company, Web Applications, Mobile  Applications in Dubai UAE">
            <a:extLst>
              <a:ext uri="{FF2B5EF4-FFF2-40B4-BE49-F238E27FC236}">
                <a16:creationId xmlns:a16="http://schemas.microsoft.com/office/drawing/2014/main" id="{944DFBDD-FFAE-4C8F-AA59-79669EF77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701" y="2358887"/>
            <a:ext cx="5268306" cy="3570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6DF455-ABDF-4ED6-BCFC-3EC760368DE0}"/>
              </a:ext>
            </a:extLst>
          </p:cNvPr>
          <p:cNvSpPr>
            <a:spLocks noGrp="1"/>
          </p:cNvSpPr>
          <p:nvPr>
            <p:ph type="title"/>
          </p:nvPr>
        </p:nvSpPr>
        <p:spPr/>
        <p:txBody>
          <a:bodyPr/>
          <a:lstStyle/>
          <a:p>
            <a:r>
              <a:rPr lang="fr-FR" sz="4800" dirty="0">
                <a:solidFill>
                  <a:schemeClr val="accent1"/>
                </a:solidFill>
              </a:rPr>
              <a:t>Introduction</a:t>
            </a:r>
            <a:endParaRPr lang="fr-FR" dirty="0"/>
          </a:p>
        </p:txBody>
      </p:sp>
      <p:sp>
        <p:nvSpPr>
          <p:cNvPr id="3" name="Espace réservé du contenu 2">
            <a:extLst>
              <a:ext uri="{FF2B5EF4-FFF2-40B4-BE49-F238E27FC236}">
                <a16:creationId xmlns:a16="http://schemas.microsoft.com/office/drawing/2014/main" id="{3281994E-03A9-4601-B344-DA4583F48E35}"/>
              </a:ext>
            </a:extLst>
          </p:cNvPr>
          <p:cNvSpPr>
            <a:spLocks noGrp="1"/>
          </p:cNvSpPr>
          <p:nvPr>
            <p:ph idx="1"/>
          </p:nvPr>
        </p:nvSpPr>
        <p:spPr/>
        <p:txBody>
          <a:bodyPr>
            <a:normAutofit lnSpcReduction="10000"/>
          </a:bodyPr>
          <a:lstStyle/>
          <a:p>
            <a:pPr marL="0" indent="0">
              <a:buNone/>
            </a:pPr>
            <a:r>
              <a:rPr lang="fr-FR" i="0" dirty="0">
                <a:solidFill>
                  <a:schemeClr val="tx1"/>
                </a:solidFill>
                <a:effectLst/>
                <a:latin typeface="Proxima Nova Condensed"/>
              </a:rPr>
              <a:t>Avec la croissance massive de la quantité et de la taille des données générées, reçues et traitées, au quotidien, qui doivent nécessairement être conservées, stocker ses données dans le cloud, devient la norme. Pour les entreprises, c’est même un passage obligé. </a:t>
            </a:r>
          </a:p>
          <a:p>
            <a:endParaRPr lang="fr-FR" dirty="0">
              <a:solidFill>
                <a:srgbClr val="000000"/>
              </a:solidFill>
              <a:latin typeface="Proxima Nova Condensed"/>
            </a:endParaRPr>
          </a:p>
          <a:p>
            <a:endParaRPr lang="fr-FR" dirty="0">
              <a:solidFill>
                <a:srgbClr val="000000"/>
              </a:solidFill>
              <a:latin typeface="Proxima Nova Condensed"/>
            </a:endParaRPr>
          </a:p>
          <a:p>
            <a:endParaRPr lang="fr-FR" dirty="0">
              <a:solidFill>
                <a:srgbClr val="000000"/>
              </a:solidFill>
              <a:latin typeface="Proxima Nova Condensed"/>
            </a:endParaRPr>
          </a:p>
          <a:p>
            <a:endParaRPr lang="fr-FR" dirty="0">
              <a:solidFill>
                <a:srgbClr val="000000"/>
              </a:solidFill>
              <a:latin typeface="Proxima Nova Condensed"/>
            </a:endParaRPr>
          </a:p>
          <a:p>
            <a:r>
              <a:rPr lang="fr-FR" dirty="0">
                <a:solidFill>
                  <a:srgbClr val="000000"/>
                </a:solidFill>
                <a:latin typeface="Proxima Nova Condensed"/>
              </a:rPr>
              <a:t>En février 2021, Google occupait la quatrième place derrière AWS, Azure et Alibaba Cloud dans le classement des quatre plus grands géants du cloud </a:t>
            </a:r>
            <a:r>
              <a:rPr lang="fr-FR" dirty="0" err="1">
                <a:solidFill>
                  <a:srgbClr val="000000"/>
                </a:solidFill>
                <a:latin typeface="Proxima Nova Condensed"/>
              </a:rPr>
              <a:t>computing</a:t>
            </a:r>
            <a:r>
              <a:rPr lang="fr-FR" dirty="0">
                <a:solidFill>
                  <a:srgbClr val="000000"/>
                </a:solidFill>
                <a:latin typeface="Proxima Nova Condensed"/>
              </a:rPr>
              <a:t>.</a:t>
            </a:r>
          </a:p>
          <a:p>
            <a:r>
              <a:rPr lang="fr-FR" dirty="0">
                <a:solidFill>
                  <a:srgbClr val="000000"/>
                </a:solidFill>
                <a:latin typeface="Proxima Nova Condensed"/>
              </a:rPr>
              <a:t>Mais avant d’explorer la plateforme cloud de Google et sa proposition pour les systèmes IoT, voyons de plus prêt la notion de « cloud ».</a:t>
            </a:r>
            <a:endParaRPr lang="fr-FR" i="0" dirty="0">
              <a:solidFill>
                <a:schemeClr val="tx1"/>
              </a:solidFill>
              <a:effectLst/>
            </a:endParaRPr>
          </a:p>
          <a:p>
            <a:endParaRPr lang="fr-FR" dirty="0"/>
          </a:p>
        </p:txBody>
      </p:sp>
      <p:pic>
        <p:nvPicPr>
          <p:cNvPr id="4" name="Picture 6">
            <a:extLst>
              <a:ext uri="{FF2B5EF4-FFF2-40B4-BE49-F238E27FC236}">
                <a16:creationId xmlns:a16="http://schemas.microsoft.com/office/drawing/2014/main" id="{B9A81CF7-A3C8-418C-A4CA-C614D0D18C2B}"/>
              </a:ext>
              <a:ext uri="{C183D7F6-B498-43B3-948B-1728B52AA6E4}">
                <adec:decorative xmlns:adec="http://schemas.microsoft.com/office/drawing/2017/decorative" val="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648" y="2720895"/>
            <a:ext cx="2508703" cy="1669428"/>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a:extLst>
              <a:ext uri="{FF2B5EF4-FFF2-40B4-BE49-F238E27FC236}">
                <a16:creationId xmlns:a16="http://schemas.microsoft.com/office/drawing/2014/main" id="{3F718BD4-DF3D-4AA2-B6AC-DE43E34A6273}"/>
              </a:ext>
            </a:extLst>
          </p:cNvPr>
          <p:cNvSpPr>
            <a:spLocks noGrp="1"/>
          </p:cNvSpPr>
          <p:nvPr>
            <p:ph type="sldNum" sz="quarter" idx="12"/>
          </p:nvPr>
        </p:nvSpPr>
        <p:spPr/>
        <p:txBody>
          <a:bodyPr/>
          <a:lstStyle/>
          <a:p>
            <a:fld id="{92CBFEF9-942D-4ACC-8A8D-641BCCDED4B9}" type="slidenum">
              <a:rPr lang="fr-FR" smtClean="0"/>
              <a:t>3</a:t>
            </a:fld>
            <a:endParaRPr lang="fr-FR"/>
          </a:p>
        </p:txBody>
      </p:sp>
    </p:spTree>
    <p:extLst>
      <p:ext uri="{BB962C8B-B14F-4D97-AF65-F5344CB8AC3E}">
        <p14:creationId xmlns:p14="http://schemas.microsoft.com/office/powerpoint/2010/main" val="272013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8B092-0B56-444A-9013-AB6CEE97CD95}"/>
              </a:ext>
            </a:extLst>
          </p:cNvPr>
          <p:cNvSpPr>
            <a:spLocks noGrp="1"/>
          </p:cNvSpPr>
          <p:nvPr>
            <p:ph type="title"/>
          </p:nvPr>
        </p:nvSpPr>
        <p:spPr/>
        <p:txBody>
          <a:bodyPr/>
          <a:lstStyle/>
          <a:p>
            <a:r>
              <a:rPr lang="fr-FR" sz="4800" dirty="0">
                <a:solidFill>
                  <a:schemeClr val="accent1"/>
                </a:solidFill>
              </a:rPr>
              <a:t>Parlons de « Cloud »</a:t>
            </a:r>
            <a:endParaRPr lang="fr-FR" dirty="0"/>
          </a:p>
        </p:txBody>
      </p:sp>
      <p:sp>
        <p:nvSpPr>
          <p:cNvPr id="3" name="Espace réservé du contenu 2">
            <a:extLst>
              <a:ext uri="{FF2B5EF4-FFF2-40B4-BE49-F238E27FC236}">
                <a16:creationId xmlns:a16="http://schemas.microsoft.com/office/drawing/2014/main" id="{31F6D3C9-5FEC-4F50-9DE7-721E5399B561}"/>
              </a:ext>
            </a:extLst>
          </p:cNvPr>
          <p:cNvSpPr>
            <a:spLocks noGrp="1"/>
          </p:cNvSpPr>
          <p:nvPr>
            <p:ph idx="1"/>
          </p:nvPr>
        </p:nvSpPr>
        <p:spPr>
          <a:xfrm>
            <a:off x="1945908" y="-398703"/>
            <a:ext cx="11112313" cy="761478"/>
          </a:xfrm>
        </p:spPr>
        <p:txBody>
          <a:bodyPr>
            <a:normAutofit/>
          </a:bodyPr>
          <a:lstStyle/>
          <a:p>
            <a:pPr marL="0" indent="0">
              <a:buNone/>
            </a:pPr>
            <a:endParaRPr lang="fr-FR" b="0" i="0" dirty="0">
              <a:solidFill>
                <a:schemeClr val="tx1"/>
              </a:solidFill>
              <a:effectLst/>
              <a:latin typeface="Proxima Nova Condensed"/>
            </a:endParaRPr>
          </a:p>
          <a:p>
            <a:pPr marL="0" indent="0">
              <a:buNone/>
            </a:pPr>
            <a:endParaRPr lang="fr-FR" dirty="0">
              <a:solidFill>
                <a:schemeClr val="tx1"/>
              </a:solidFill>
              <a:latin typeface="Proxima Nova Condensed"/>
            </a:endParaRPr>
          </a:p>
        </p:txBody>
      </p:sp>
      <p:pic>
        <p:nvPicPr>
          <p:cNvPr id="13316" name="Picture 4" descr="Cloud Apps Versus Traditional Apps: What's the Difference? » Valueglobal">
            <a:extLst>
              <a:ext uri="{FF2B5EF4-FFF2-40B4-BE49-F238E27FC236}">
                <a16:creationId xmlns:a16="http://schemas.microsoft.com/office/drawing/2014/main" id="{870C2F72-3129-4F82-A574-203450E1A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818" y="2127244"/>
            <a:ext cx="8186363" cy="3855352"/>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BF3A3574-6403-4F3F-85AE-79ACF072276A}"/>
              </a:ext>
            </a:extLst>
          </p:cNvPr>
          <p:cNvSpPr>
            <a:spLocks noGrp="1"/>
          </p:cNvSpPr>
          <p:nvPr>
            <p:ph type="sldNum" sz="quarter" idx="12"/>
          </p:nvPr>
        </p:nvSpPr>
        <p:spPr/>
        <p:txBody>
          <a:bodyPr/>
          <a:lstStyle/>
          <a:p>
            <a:fld id="{92CBFEF9-942D-4ACC-8A8D-641BCCDED4B9}" type="slidenum">
              <a:rPr lang="fr-FR" smtClean="0"/>
              <a:t>4</a:t>
            </a:fld>
            <a:endParaRPr lang="fr-FR"/>
          </a:p>
        </p:txBody>
      </p:sp>
    </p:spTree>
    <p:extLst>
      <p:ext uri="{BB962C8B-B14F-4D97-AF65-F5344CB8AC3E}">
        <p14:creationId xmlns:p14="http://schemas.microsoft.com/office/powerpoint/2010/main" val="354038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8B092-0B56-444A-9013-AB6CEE97CD95}"/>
              </a:ext>
            </a:extLst>
          </p:cNvPr>
          <p:cNvSpPr>
            <a:spLocks noGrp="1"/>
          </p:cNvSpPr>
          <p:nvPr>
            <p:ph type="title"/>
          </p:nvPr>
        </p:nvSpPr>
        <p:spPr/>
        <p:txBody>
          <a:bodyPr/>
          <a:lstStyle/>
          <a:p>
            <a:r>
              <a:rPr lang="fr-FR" sz="4800" dirty="0">
                <a:solidFill>
                  <a:schemeClr val="accent1"/>
                </a:solidFill>
              </a:rPr>
              <a:t>Parlons de « Cloud »</a:t>
            </a:r>
            <a:endParaRPr lang="fr-FR" dirty="0"/>
          </a:p>
        </p:txBody>
      </p:sp>
      <p:sp>
        <p:nvSpPr>
          <p:cNvPr id="3" name="Espace réservé du contenu 2">
            <a:extLst>
              <a:ext uri="{FF2B5EF4-FFF2-40B4-BE49-F238E27FC236}">
                <a16:creationId xmlns:a16="http://schemas.microsoft.com/office/drawing/2014/main" id="{31F6D3C9-5FEC-4F50-9DE7-721E5399B561}"/>
              </a:ext>
            </a:extLst>
          </p:cNvPr>
          <p:cNvSpPr>
            <a:spLocks noGrp="1"/>
          </p:cNvSpPr>
          <p:nvPr>
            <p:ph idx="1"/>
          </p:nvPr>
        </p:nvSpPr>
        <p:spPr>
          <a:xfrm>
            <a:off x="731520" y="1845733"/>
            <a:ext cx="10424160" cy="4400321"/>
          </a:xfrm>
        </p:spPr>
        <p:txBody>
          <a:bodyPr>
            <a:normAutofit fontScale="92500" lnSpcReduction="10000"/>
          </a:bodyPr>
          <a:lstStyle/>
          <a:p>
            <a:pPr marL="0" indent="0">
              <a:buNone/>
            </a:pPr>
            <a:r>
              <a:rPr lang="fr-FR" dirty="0">
                <a:latin typeface="Proxima Nova Condensed"/>
              </a:rPr>
              <a:t> </a:t>
            </a:r>
            <a:r>
              <a:rPr lang="fr-FR" sz="2200" dirty="0">
                <a:solidFill>
                  <a:schemeClr val="accent1"/>
                </a:solidFill>
                <a:latin typeface="Proxima Nova Condensed"/>
              </a:rPr>
              <a:t>Qu’est ce que le cloud ?</a:t>
            </a:r>
          </a:p>
          <a:p>
            <a:pPr marL="0" indent="0">
              <a:buNone/>
            </a:pPr>
            <a:r>
              <a:rPr lang="fr-FR" sz="2200" dirty="0">
                <a:solidFill>
                  <a:schemeClr val="accent1"/>
                </a:solidFill>
                <a:latin typeface="Proxima Nova Condensed"/>
              </a:rPr>
              <a:t>    </a:t>
            </a:r>
            <a:r>
              <a:rPr lang="fr-FR" sz="2200" dirty="0">
                <a:solidFill>
                  <a:schemeClr val="tx1"/>
                </a:solidFill>
                <a:latin typeface="Proxima Nova Condensed"/>
              </a:rPr>
              <a:t>Le terme cloud (nuage en anglais), recouvre l’ensemble des solutions de stockage distant.</a:t>
            </a:r>
          </a:p>
          <a:p>
            <a:pPr marL="0" indent="0">
              <a:buNone/>
            </a:pPr>
            <a:r>
              <a:rPr lang="fr-FR" sz="2200" b="0" i="0" dirty="0">
                <a:solidFill>
                  <a:srgbClr val="333333"/>
                </a:solidFill>
                <a:effectLst/>
                <a:latin typeface="Roboto" panose="02000000000000000000" pitchFamily="2" charset="0"/>
              </a:rPr>
              <a:t> </a:t>
            </a:r>
            <a:r>
              <a:rPr lang="fr-FR" sz="2200" b="0" i="0" dirty="0">
                <a:solidFill>
                  <a:srgbClr val="333333"/>
                </a:solidFill>
                <a:effectLst/>
                <a:latin typeface="Proxima Nova Condensed"/>
              </a:rPr>
              <a:t>En clair, les données, au lieu d'être stockées sur vos disques durs ou mémoires, sont disponibles sur des serveurs distants et accessibles par </a:t>
            </a:r>
            <a:r>
              <a:rPr lang="fr-FR" sz="2200" b="1" i="0" dirty="0">
                <a:solidFill>
                  <a:srgbClr val="333333"/>
                </a:solidFill>
                <a:effectLst/>
                <a:latin typeface="Proxima Nova Condensed"/>
              </a:rPr>
              <a:t>internet. </a:t>
            </a:r>
            <a:r>
              <a:rPr lang="fr-FR" sz="2200" dirty="0">
                <a:solidFill>
                  <a:srgbClr val="333333"/>
                </a:solidFill>
                <a:latin typeface="Proxima Nova Condensed"/>
              </a:rPr>
              <a:t>Le</a:t>
            </a:r>
            <a:r>
              <a:rPr lang="fr-FR" sz="2200" b="0" i="0" dirty="0">
                <a:solidFill>
                  <a:srgbClr val="333333"/>
                </a:solidFill>
                <a:effectLst/>
                <a:latin typeface="Proxima Nova Condensed"/>
              </a:rPr>
              <a:t> Cloud est aussi souvent appelé Cloud </a:t>
            </a:r>
            <a:r>
              <a:rPr lang="fr-FR" sz="2200" b="0" i="0" dirty="0" err="1">
                <a:solidFill>
                  <a:srgbClr val="333333"/>
                </a:solidFill>
                <a:effectLst/>
                <a:latin typeface="Proxima Nova Condensed"/>
              </a:rPr>
              <a:t>Computing</a:t>
            </a:r>
            <a:r>
              <a:rPr lang="fr-FR" sz="2200" b="0" i="0" dirty="0">
                <a:solidFill>
                  <a:srgbClr val="333333"/>
                </a:solidFill>
                <a:effectLst/>
                <a:latin typeface="Proxima Nova Condensed"/>
              </a:rPr>
              <a:t> ou Nuage Informatique.</a:t>
            </a:r>
            <a:endParaRPr lang="fr-FR" sz="2200" dirty="0">
              <a:solidFill>
                <a:schemeClr val="accent1"/>
              </a:solidFill>
              <a:latin typeface="Proxima Nova Condensed"/>
            </a:endParaRPr>
          </a:p>
          <a:p>
            <a:pPr marL="0" indent="0">
              <a:buNone/>
            </a:pPr>
            <a:r>
              <a:rPr lang="fr-FR" sz="2200" dirty="0">
                <a:solidFill>
                  <a:schemeClr val="tx1"/>
                </a:solidFill>
                <a:latin typeface="Proxima Nova Condensed"/>
              </a:rPr>
              <a:t> </a:t>
            </a:r>
            <a:r>
              <a:rPr lang="fr-FR" sz="2200" dirty="0">
                <a:solidFill>
                  <a:schemeClr val="accent1"/>
                </a:solidFill>
                <a:latin typeface="Proxima Nova Condensed"/>
              </a:rPr>
              <a:t>D’où vient le cloud ?</a:t>
            </a:r>
          </a:p>
          <a:p>
            <a:pPr marL="0" indent="0">
              <a:buNone/>
            </a:pPr>
            <a:r>
              <a:rPr lang="fr-FR" sz="2200" dirty="0">
                <a:solidFill>
                  <a:schemeClr val="tx1"/>
                </a:solidFill>
                <a:latin typeface="Proxima Nova Condensed"/>
              </a:rPr>
              <a:t> </a:t>
            </a:r>
            <a:r>
              <a:rPr lang="fr-FR" sz="2200" b="0" i="0" dirty="0">
                <a:solidFill>
                  <a:srgbClr val="454545"/>
                </a:solidFill>
                <a:effectLst/>
                <a:latin typeface="Proxima Nova Condensed"/>
              </a:rPr>
              <a:t> </a:t>
            </a:r>
            <a:r>
              <a:rPr lang="fr-FR" sz="2200" i="0" dirty="0">
                <a:solidFill>
                  <a:schemeClr val="tx1"/>
                </a:solidFill>
                <a:effectLst/>
                <a:latin typeface="Proxima Nova Condensed"/>
              </a:rPr>
              <a:t>J.C.R. </a:t>
            </a:r>
            <a:r>
              <a:rPr lang="fr-FR" sz="2200" i="0" dirty="0" err="1">
                <a:solidFill>
                  <a:schemeClr val="tx1"/>
                </a:solidFill>
                <a:effectLst/>
                <a:latin typeface="Proxima Nova Condensed"/>
              </a:rPr>
              <a:t>Liclkider</a:t>
            </a:r>
            <a:r>
              <a:rPr lang="fr-FR" sz="2200" i="0" dirty="0">
                <a:solidFill>
                  <a:schemeClr val="tx1"/>
                </a:solidFill>
                <a:effectLst/>
                <a:latin typeface="Proxima Nova Condensed"/>
              </a:rPr>
              <a:t>, qui a participé au développement d’ARPANET</a:t>
            </a:r>
            <a:r>
              <a:rPr lang="fr-FR" sz="2200" b="1" i="0" dirty="0">
                <a:solidFill>
                  <a:schemeClr val="tx1"/>
                </a:solidFill>
                <a:effectLst/>
                <a:latin typeface="Proxima Nova Condensed"/>
              </a:rPr>
              <a:t>, – </a:t>
            </a:r>
            <a:r>
              <a:rPr lang="fr-FR" sz="2200" i="0" dirty="0">
                <a:solidFill>
                  <a:schemeClr val="tx1"/>
                </a:solidFill>
                <a:effectLst/>
                <a:latin typeface="Proxima Nova Condensed"/>
              </a:rPr>
              <a:t>réseau informatique créé sur demande du département de la Défense des États-Unis</a:t>
            </a:r>
            <a:r>
              <a:rPr lang="fr-FR" sz="2200" b="0" i="0" dirty="0">
                <a:solidFill>
                  <a:schemeClr val="tx1"/>
                </a:solidFill>
                <a:effectLst/>
                <a:latin typeface="Proxima Nova Condensed"/>
              </a:rPr>
              <a:t>– et </a:t>
            </a:r>
            <a:r>
              <a:rPr lang="fr-FR" sz="2200" i="0" dirty="0">
                <a:solidFill>
                  <a:schemeClr val="tx1"/>
                </a:solidFill>
                <a:effectLst/>
                <a:latin typeface="Proxima Nova Condensed"/>
              </a:rPr>
              <a:t>John McCarthy, père du terme Intelligence Artificielle</a:t>
            </a:r>
            <a:r>
              <a:rPr lang="fr-FR" sz="2200" b="0" i="0" dirty="0">
                <a:solidFill>
                  <a:schemeClr val="tx1"/>
                </a:solidFill>
                <a:effectLst/>
                <a:latin typeface="Proxima Nova Condensed"/>
              </a:rPr>
              <a:t>, ont été deux des principaux visionnaires de ce qu’allait devenir le Cloud.</a:t>
            </a:r>
          </a:p>
          <a:p>
            <a:pPr marL="0" indent="0">
              <a:buNone/>
            </a:pPr>
            <a:r>
              <a:rPr lang="fr-FR" b="1" i="0" dirty="0">
                <a:solidFill>
                  <a:srgbClr val="454545"/>
                </a:solidFill>
                <a:effectLst/>
                <a:latin typeface="Proxima Nova Condensed"/>
              </a:rPr>
              <a:t> </a:t>
            </a:r>
            <a:r>
              <a:rPr lang="fr-FR" sz="2200" dirty="0">
                <a:solidFill>
                  <a:schemeClr val="tx1"/>
                </a:solidFill>
                <a:latin typeface="Proxima Nova Condensed"/>
              </a:rPr>
              <a:t>L</a:t>
            </a:r>
            <a:r>
              <a:rPr lang="fr-FR" sz="2200" i="0" dirty="0">
                <a:solidFill>
                  <a:schemeClr val="tx1"/>
                </a:solidFill>
                <a:effectLst/>
                <a:latin typeface="Proxima Nova Condensed"/>
              </a:rPr>
              <a:t>e mot « Cloud » a été utilisé pour la première fois au sein de l’environnement académique en 1997 par le professeur</a:t>
            </a:r>
            <a:r>
              <a:rPr lang="fr-FR" sz="2200" b="1" i="0" dirty="0">
                <a:solidFill>
                  <a:schemeClr val="tx1"/>
                </a:solidFill>
                <a:effectLst/>
                <a:latin typeface="Proxima Nova Condensed"/>
              </a:rPr>
              <a:t> </a:t>
            </a:r>
            <a:r>
              <a:rPr lang="fr-FR" sz="2200" i="0" dirty="0">
                <a:solidFill>
                  <a:schemeClr val="tx1"/>
                </a:solidFill>
                <a:effectLst/>
                <a:latin typeface="Proxima Nova Condensed"/>
              </a:rPr>
              <a:t>Ramnath </a:t>
            </a:r>
            <a:r>
              <a:rPr lang="fr-FR" sz="2200" i="0" dirty="0" err="1">
                <a:solidFill>
                  <a:schemeClr val="tx1"/>
                </a:solidFill>
                <a:effectLst/>
                <a:latin typeface="Proxima Nova Condensed"/>
              </a:rPr>
              <a:t>Chellappa</a:t>
            </a:r>
            <a:r>
              <a:rPr lang="fr-FR" sz="2200" b="1" i="0" dirty="0">
                <a:solidFill>
                  <a:schemeClr val="tx1"/>
                </a:solidFill>
                <a:effectLst/>
                <a:latin typeface="Proxima Nova Condensed"/>
              </a:rPr>
              <a:t>, </a:t>
            </a:r>
            <a:r>
              <a:rPr lang="fr-FR" sz="2200" b="0" i="0" dirty="0">
                <a:solidFill>
                  <a:schemeClr val="tx1"/>
                </a:solidFill>
                <a:effectLst/>
                <a:latin typeface="Proxima Nova Condensed"/>
              </a:rPr>
              <a:t>qui l’a défini comme « un nouveau paradigme informatique ».</a:t>
            </a:r>
          </a:p>
          <a:p>
            <a:pPr marL="0" indent="0">
              <a:buNone/>
            </a:pPr>
            <a:endParaRPr lang="fr-FR" b="0" i="0" dirty="0">
              <a:solidFill>
                <a:schemeClr val="tx1"/>
              </a:solidFill>
              <a:effectLst/>
              <a:latin typeface="Proxima Nova Condensed"/>
            </a:endParaRPr>
          </a:p>
          <a:p>
            <a:pPr marL="0" indent="0">
              <a:buNone/>
            </a:pPr>
            <a:endParaRPr lang="fr-FR" dirty="0">
              <a:solidFill>
                <a:schemeClr val="tx1"/>
              </a:solidFill>
              <a:latin typeface="Proxima Nova Condensed"/>
            </a:endParaRPr>
          </a:p>
        </p:txBody>
      </p:sp>
      <p:sp>
        <p:nvSpPr>
          <p:cNvPr id="4" name="Espace réservé du numéro de diapositive 3">
            <a:extLst>
              <a:ext uri="{FF2B5EF4-FFF2-40B4-BE49-F238E27FC236}">
                <a16:creationId xmlns:a16="http://schemas.microsoft.com/office/drawing/2014/main" id="{38A3E5C3-F77B-40E3-A5F6-E4B70B84524F}"/>
              </a:ext>
            </a:extLst>
          </p:cNvPr>
          <p:cNvSpPr>
            <a:spLocks noGrp="1"/>
          </p:cNvSpPr>
          <p:nvPr>
            <p:ph type="sldNum" sz="quarter" idx="12"/>
          </p:nvPr>
        </p:nvSpPr>
        <p:spPr/>
        <p:txBody>
          <a:bodyPr/>
          <a:lstStyle/>
          <a:p>
            <a:fld id="{92CBFEF9-942D-4ACC-8A8D-641BCCDED4B9}" type="slidenum">
              <a:rPr lang="fr-FR" smtClean="0"/>
              <a:t>5</a:t>
            </a:fld>
            <a:endParaRPr lang="fr-FR"/>
          </a:p>
        </p:txBody>
      </p:sp>
    </p:spTree>
    <p:extLst>
      <p:ext uri="{BB962C8B-B14F-4D97-AF65-F5344CB8AC3E}">
        <p14:creationId xmlns:p14="http://schemas.microsoft.com/office/powerpoint/2010/main" val="220194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8D6B91-8A05-45AF-AF4D-8A8EF9FC49C6}"/>
              </a:ext>
            </a:extLst>
          </p:cNvPr>
          <p:cNvSpPr>
            <a:spLocks noGrp="1"/>
          </p:cNvSpPr>
          <p:nvPr>
            <p:ph type="title"/>
          </p:nvPr>
        </p:nvSpPr>
        <p:spPr>
          <a:xfrm>
            <a:off x="450166" y="286603"/>
            <a:ext cx="10705514" cy="1450757"/>
          </a:xfrm>
        </p:spPr>
        <p:txBody>
          <a:bodyPr/>
          <a:lstStyle/>
          <a:p>
            <a:r>
              <a:rPr lang="fr-FR" sz="4800" dirty="0">
                <a:solidFill>
                  <a:schemeClr val="accent1"/>
                </a:solidFill>
              </a:rPr>
              <a:t>Parlons de « Cloud »</a:t>
            </a:r>
            <a:endParaRPr lang="fr-FR" dirty="0"/>
          </a:p>
        </p:txBody>
      </p:sp>
      <p:pic>
        <p:nvPicPr>
          <p:cNvPr id="3076" name="Picture 4" descr="Veille technologique sur le cloud computing">
            <a:extLst>
              <a:ext uri="{FF2B5EF4-FFF2-40B4-BE49-F238E27FC236}">
                <a16:creationId xmlns:a16="http://schemas.microsoft.com/office/drawing/2014/main" id="{3F2D5367-3640-4F78-8F7B-3925E1104D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8209" y="1927274"/>
            <a:ext cx="8996289" cy="4263571"/>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numéro de diapositive 4">
            <a:extLst>
              <a:ext uri="{FF2B5EF4-FFF2-40B4-BE49-F238E27FC236}">
                <a16:creationId xmlns:a16="http://schemas.microsoft.com/office/drawing/2014/main" id="{6D3828DE-A489-42CF-BC4A-3CE88B8B06A5}"/>
              </a:ext>
            </a:extLst>
          </p:cNvPr>
          <p:cNvSpPr>
            <a:spLocks noGrp="1"/>
          </p:cNvSpPr>
          <p:nvPr>
            <p:ph type="sldNum" sz="quarter" idx="12"/>
          </p:nvPr>
        </p:nvSpPr>
        <p:spPr/>
        <p:txBody>
          <a:bodyPr/>
          <a:lstStyle/>
          <a:p>
            <a:fld id="{92CBFEF9-942D-4ACC-8A8D-641BCCDED4B9}" type="slidenum">
              <a:rPr lang="fr-FR" smtClean="0"/>
              <a:t>6</a:t>
            </a:fld>
            <a:endParaRPr lang="fr-FR"/>
          </a:p>
        </p:txBody>
      </p:sp>
    </p:spTree>
    <p:extLst>
      <p:ext uri="{BB962C8B-B14F-4D97-AF65-F5344CB8AC3E}">
        <p14:creationId xmlns:p14="http://schemas.microsoft.com/office/powerpoint/2010/main" val="338181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FA4BB0-F47C-4AC3-9D5D-8CDBD718C1F5}"/>
              </a:ext>
            </a:extLst>
          </p:cNvPr>
          <p:cNvSpPr>
            <a:spLocks noGrp="1"/>
          </p:cNvSpPr>
          <p:nvPr>
            <p:ph type="title"/>
          </p:nvPr>
        </p:nvSpPr>
        <p:spPr/>
        <p:txBody>
          <a:bodyPr/>
          <a:lstStyle/>
          <a:p>
            <a:r>
              <a:rPr lang="fr-FR" sz="4800" dirty="0">
                <a:solidFill>
                  <a:schemeClr val="accent1"/>
                </a:solidFill>
              </a:rPr>
              <a:t>Parlons de « Cloud »</a:t>
            </a:r>
            <a:endParaRPr lang="fr-FR" dirty="0"/>
          </a:p>
        </p:txBody>
      </p:sp>
      <p:sp>
        <p:nvSpPr>
          <p:cNvPr id="3" name="Espace réservé du contenu 2">
            <a:extLst>
              <a:ext uri="{FF2B5EF4-FFF2-40B4-BE49-F238E27FC236}">
                <a16:creationId xmlns:a16="http://schemas.microsoft.com/office/drawing/2014/main" id="{08C9D5B3-A402-4FA0-8CDC-A288758F1817}"/>
              </a:ext>
            </a:extLst>
          </p:cNvPr>
          <p:cNvSpPr>
            <a:spLocks noGrp="1"/>
          </p:cNvSpPr>
          <p:nvPr>
            <p:ph idx="1"/>
          </p:nvPr>
        </p:nvSpPr>
        <p:spPr>
          <a:xfrm>
            <a:off x="856320" y="2056750"/>
            <a:ext cx="10299360" cy="3936138"/>
          </a:xfrm>
        </p:spPr>
        <p:txBody>
          <a:bodyPr/>
          <a:lstStyle/>
          <a:p>
            <a:pPr marL="0" indent="0">
              <a:buNone/>
            </a:pPr>
            <a:r>
              <a:rPr lang="fr-FR" dirty="0">
                <a:solidFill>
                  <a:schemeClr val="tx1"/>
                </a:solidFill>
                <a:latin typeface="Proxima Nova Condensed"/>
              </a:rPr>
              <a:t> </a:t>
            </a:r>
            <a:r>
              <a:rPr lang="fr-FR" dirty="0">
                <a:solidFill>
                  <a:schemeClr val="accent1"/>
                </a:solidFill>
                <a:latin typeface="Proxima Nova Condensed"/>
              </a:rPr>
              <a:t>Comment fonctionne le cloud ?</a:t>
            </a:r>
          </a:p>
          <a:p>
            <a:pPr marL="0" indent="0">
              <a:buNone/>
            </a:pPr>
            <a:r>
              <a:rPr lang="fr-FR" dirty="0">
                <a:solidFill>
                  <a:schemeClr val="accent1"/>
                </a:solidFill>
                <a:latin typeface="Proxima Nova Condensed"/>
              </a:rPr>
              <a:t> </a:t>
            </a:r>
            <a:r>
              <a:rPr lang="fr-FR" b="0" i="0" dirty="0">
                <a:solidFill>
                  <a:schemeClr val="tx1"/>
                </a:solidFill>
                <a:effectLst/>
                <a:latin typeface="Proxima Nova Condensed"/>
              </a:rPr>
              <a:t>Le stockage cloud consiste à utiliser des serveurs distants accessibles via Internet pour sauvegarder les données de l'entreprise. Une synchronisation avec les postes de travail permet d'enregistrer de manière automatisée les modifications de documents en temps réel.</a:t>
            </a:r>
          </a:p>
          <a:p>
            <a:pPr marL="0" indent="0">
              <a:buNone/>
            </a:pPr>
            <a:endParaRPr lang="fr-FR" dirty="0">
              <a:solidFill>
                <a:schemeClr val="tx1"/>
              </a:solidFill>
              <a:latin typeface="Proxima Nova Condensed"/>
            </a:endParaRPr>
          </a:p>
        </p:txBody>
      </p:sp>
      <p:pic>
        <p:nvPicPr>
          <p:cNvPr id="4100" name="Picture 4" descr="stockage cloud">
            <a:extLst>
              <a:ext uri="{FF2B5EF4-FFF2-40B4-BE49-F238E27FC236}">
                <a16:creationId xmlns:a16="http://schemas.microsoft.com/office/drawing/2014/main" id="{42E05774-146D-4B34-BDBA-30525C3EB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000" y="3742643"/>
            <a:ext cx="6667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27AEC093-3E6D-46D8-96FB-AE93E7036603}"/>
              </a:ext>
            </a:extLst>
          </p:cNvPr>
          <p:cNvSpPr>
            <a:spLocks noGrp="1"/>
          </p:cNvSpPr>
          <p:nvPr>
            <p:ph type="sldNum" sz="quarter" idx="12"/>
          </p:nvPr>
        </p:nvSpPr>
        <p:spPr/>
        <p:txBody>
          <a:bodyPr/>
          <a:lstStyle/>
          <a:p>
            <a:fld id="{92CBFEF9-942D-4ACC-8A8D-641BCCDED4B9}" type="slidenum">
              <a:rPr lang="fr-FR" smtClean="0"/>
              <a:t>7</a:t>
            </a:fld>
            <a:endParaRPr lang="fr-FR"/>
          </a:p>
        </p:txBody>
      </p:sp>
    </p:spTree>
    <p:extLst>
      <p:ext uri="{BB962C8B-B14F-4D97-AF65-F5344CB8AC3E}">
        <p14:creationId xmlns:p14="http://schemas.microsoft.com/office/powerpoint/2010/main" val="169238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6FC2C1-3994-475F-887C-E152717D9D6A}"/>
              </a:ext>
            </a:extLst>
          </p:cNvPr>
          <p:cNvSpPr>
            <a:spLocks noGrp="1"/>
          </p:cNvSpPr>
          <p:nvPr>
            <p:ph type="title"/>
          </p:nvPr>
        </p:nvSpPr>
        <p:spPr/>
        <p:txBody>
          <a:bodyPr/>
          <a:lstStyle/>
          <a:p>
            <a:r>
              <a:rPr lang="fr-FR" sz="4800" dirty="0">
                <a:solidFill>
                  <a:schemeClr val="accent1"/>
                </a:solidFill>
              </a:rPr>
              <a:t>Parlons de « Cloud »</a:t>
            </a:r>
            <a:endParaRPr lang="fr-FR" dirty="0"/>
          </a:p>
        </p:txBody>
      </p:sp>
      <p:sp>
        <p:nvSpPr>
          <p:cNvPr id="3" name="Espace réservé du contenu 2">
            <a:extLst>
              <a:ext uri="{FF2B5EF4-FFF2-40B4-BE49-F238E27FC236}">
                <a16:creationId xmlns:a16="http://schemas.microsoft.com/office/drawing/2014/main" id="{A54D0F92-B98C-4546-8E21-D5C2B0C4B1F3}"/>
              </a:ext>
            </a:extLst>
          </p:cNvPr>
          <p:cNvSpPr>
            <a:spLocks noGrp="1"/>
          </p:cNvSpPr>
          <p:nvPr>
            <p:ph idx="1"/>
          </p:nvPr>
        </p:nvSpPr>
        <p:spPr/>
        <p:txBody>
          <a:bodyPr>
            <a:normAutofit/>
          </a:bodyPr>
          <a:lstStyle/>
          <a:p>
            <a:r>
              <a:rPr lang="fr-FR" dirty="0">
                <a:solidFill>
                  <a:schemeClr val="tx1"/>
                </a:solidFill>
                <a:latin typeface="Proxima Nova Condensed"/>
              </a:rPr>
              <a:t> </a:t>
            </a:r>
            <a:r>
              <a:rPr lang="fr-FR" dirty="0">
                <a:solidFill>
                  <a:schemeClr val="accent1"/>
                </a:solidFill>
                <a:latin typeface="Proxima Nova Condensed"/>
              </a:rPr>
              <a:t>Pourquoi le cloud ?</a:t>
            </a:r>
          </a:p>
          <a:p>
            <a:pPr algn="l"/>
            <a:r>
              <a:rPr lang="fr-FR" b="0" i="0" dirty="0">
                <a:solidFill>
                  <a:schemeClr val="tx1"/>
                </a:solidFill>
                <a:effectLst/>
                <a:latin typeface="Proxima Nova Condensed"/>
              </a:rPr>
              <a:t>Les avantages du cloud </a:t>
            </a:r>
            <a:r>
              <a:rPr lang="fr-FR" b="0" i="0" dirty="0" err="1">
                <a:solidFill>
                  <a:schemeClr val="tx1"/>
                </a:solidFill>
                <a:effectLst/>
                <a:latin typeface="Proxima Nova Condensed"/>
              </a:rPr>
              <a:t>computing</a:t>
            </a:r>
            <a:r>
              <a:rPr lang="fr-FR" b="0" i="0" dirty="0">
                <a:solidFill>
                  <a:schemeClr val="tx1"/>
                </a:solidFill>
                <a:effectLst/>
                <a:latin typeface="Proxima Nova Condensed"/>
              </a:rPr>
              <a:t>:</a:t>
            </a:r>
          </a:p>
          <a:p>
            <a:pPr algn="l"/>
            <a:r>
              <a:rPr lang="fr-FR" b="0" i="0" dirty="0">
                <a:solidFill>
                  <a:schemeClr val="tx1"/>
                </a:solidFill>
                <a:effectLst/>
                <a:latin typeface="Proxima Nova Condensed"/>
              </a:rPr>
              <a:t>• Réduction des coûts informatiques </a:t>
            </a:r>
            <a:br>
              <a:rPr lang="fr-FR" b="0" i="0" dirty="0">
                <a:solidFill>
                  <a:schemeClr val="tx1"/>
                </a:solidFill>
                <a:effectLst/>
                <a:latin typeface="Proxima Nova Condensed"/>
              </a:rPr>
            </a:br>
            <a:r>
              <a:rPr lang="fr-FR" b="0" i="0" dirty="0">
                <a:solidFill>
                  <a:schemeClr val="tx1"/>
                </a:solidFill>
                <a:effectLst/>
                <a:latin typeface="Proxima Nova Condensed"/>
              </a:rPr>
              <a:t>• Amélioration de l’expérience utilisateur </a:t>
            </a:r>
            <a:br>
              <a:rPr lang="fr-FR" b="0" i="0" dirty="0">
                <a:solidFill>
                  <a:schemeClr val="tx1"/>
                </a:solidFill>
                <a:effectLst/>
                <a:latin typeface="Proxima Nova Condensed"/>
              </a:rPr>
            </a:br>
            <a:r>
              <a:rPr lang="fr-FR" b="0" i="0" dirty="0">
                <a:solidFill>
                  <a:schemeClr val="tx1"/>
                </a:solidFill>
                <a:effectLst/>
                <a:latin typeface="Proxima Nova Condensed"/>
              </a:rPr>
              <a:t>• Accès aux données partout et tout le temps </a:t>
            </a:r>
            <a:br>
              <a:rPr lang="fr-FR" b="0" i="0" dirty="0">
                <a:solidFill>
                  <a:schemeClr val="tx1"/>
                </a:solidFill>
                <a:effectLst/>
                <a:latin typeface="Proxima Nova Condensed"/>
              </a:rPr>
            </a:br>
            <a:r>
              <a:rPr lang="fr-FR" b="0" i="0" dirty="0">
                <a:solidFill>
                  <a:schemeClr val="tx1"/>
                </a:solidFill>
                <a:effectLst/>
                <a:latin typeface="Proxima Nova Condensed"/>
              </a:rPr>
              <a:t>• Sécurisation des données de l’entreprise</a:t>
            </a:r>
          </a:p>
          <a:p>
            <a:pPr marL="0" indent="0">
              <a:buNone/>
            </a:pPr>
            <a:r>
              <a:rPr lang="fr-FR" dirty="0">
                <a:solidFill>
                  <a:schemeClr val="tx1"/>
                </a:solidFill>
                <a:latin typeface="Proxima Nova Condensed"/>
              </a:rPr>
              <a:t>Le cloud </a:t>
            </a:r>
            <a:r>
              <a:rPr lang="fr-FR" dirty="0" err="1">
                <a:solidFill>
                  <a:schemeClr val="tx1"/>
                </a:solidFill>
                <a:latin typeface="Proxima Nova Condensed"/>
              </a:rPr>
              <a:t>computing</a:t>
            </a:r>
            <a:r>
              <a:rPr lang="fr-FR" dirty="0">
                <a:solidFill>
                  <a:schemeClr val="tx1"/>
                </a:solidFill>
                <a:latin typeface="Proxima Nova Condensed"/>
              </a:rPr>
              <a:t> présente néanmoins un inconvénient car </a:t>
            </a:r>
            <a:r>
              <a:rPr lang="fr-FR" b="0" i="0" dirty="0">
                <a:solidFill>
                  <a:schemeClr val="tx1"/>
                </a:solidFill>
                <a:effectLst/>
                <a:latin typeface="Proxima Nova Condensed"/>
              </a:rPr>
              <a:t>traiter la sauvegarde de ses données ou la gestion des applications place l’entreprise ou l’utilisateur dans une situation de dépendance vis à vis de son prestataire. Le choix minutieux de ce dernier est donc essentiel. </a:t>
            </a:r>
            <a:endParaRPr lang="fr-FR" dirty="0">
              <a:solidFill>
                <a:schemeClr val="tx1"/>
              </a:solidFill>
              <a:latin typeface="Proxima Nova Condensed"/>
            </a:endParaRPr>
          </a:p>
        </p:txBody>
      </p:sp>
      <p:pic>
        <p:nvPicPr>
          <p:cNvPr id="5122" name="Picture 2">
            <a:extLst>
              <a:ext uri="{FF2B5EF4-FFF2-40B4-BE49-F238E27FC236}">
                <a16:creationId xmlns:a16="http://schemas.microsoft.com/office/drawing/2014/main" id="{C7B49637-6EE2-423A-8D0F-EEC32BF3D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9924" y="1952414"/>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707289F6-ED56-416E-BCDA-3E228B51AC8D}"/>
              </a:ext>
            </a:extLst>
          </p:cNvPr>
          <p:cNvSpPr>
            <a:spLocks noGrp="1"/>
          </p:cNvSpPr>
          <p:nvPr>
            <p:ph type="sldNum" sz="quarter" idx="12"/>
          </p:nvPr>
        </p:nvSpPr>
        <p:spPr/>
        <p:txBody>
          <a:bodyPr/>
          <a:lstStyle/>
          <a:p>
            <a:fld id="{92CBFEF9-942D-4ACC-8A8D-641BCCDED4B9}" type="slidenum">
              <a:rPr lang="fr-FR" smtClean="0"/>
              <a:t>8</a:t>
            </a:fld>
            <a:endParaRPr lang="fr-FR"/>
          </a:p>
        </p:txBody>
      </p:sp>
    </p:spTree>
    <p:extLst>
      <p:ext uri="{BB962C8B-B14F-4D97-AF65-F5344CB8AC3E}">
        <p14:creationId xmlns:p14="http://schemas.microsoft.com/office/powerpoint/2010/main" val="256179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BA37F0-0D57-491C-9446-8DDE5CACA342}"/>
              </a:ext>
            </a:extLst>
          </p:cNvPr>
          <p:cNvSpPr>
            <a:spLocks noGrp="1"/>
          </p:cNvSpPr>
          <p:nvPr>
            <p:ph type="title"/>
          </p:nvPr>
        </p:nvSpPr>
        <p:spPr/>
        <p:txBody>
          <a:bodyPr/>
          <a:lstStyle/>
          <a:p>
            <a:r>
              <a:rPr lang="fr-FR" sz="4800" dirty="0">
                <a:solidFill>
                  <a:schemeClr val="accent1"/>
                </a:solidFill>
              </a:rPr>
              <a:t>Introduction à Google Cloud Platform</a:t>
            </a:r>
            <a:endParaRPr lang="fr-FR" dirty="0"/>
          </a:p>
        </p:txBody>
      </p:sp>
      <p:sp>
        <p:nvSpPr>
          <p:cNvPr id="3" name="Espace réservé du contenu 2">
            <a:extLst>
              <a:ext uri="{FF2B5EF4-FFF2-40B4-BE49-F238E27FC236}">
                <a16:creationId xmlns:a16="http://schemas.microsoft.com/office/drawing/2014/main" id="{C64FFAFD-B8C4-4ACA-8F77-FCD1E7C1F280}"/>
              </a:ext>
            </a:extLst>
          </p:cNvPr>
          <p:cNvSpPr>
            <a:spLocks noGrp="1"/>
          </p:cNvSpPr>
          <p:nvPr>
            <p:ph idx="1"/>
          </p:nvPr>
        </p:nvSpPr>
        <p:spPr/>
        <p:txBody>
          <a:bodyPr>
            <a:normAutofit lnSpcReduction="10000"/>
          </a:bodyPr>
          <a:lstStyle/>
          <a:p>
            <a:r>
              <a:rPr lang="fr-FR" dirty="0">
                <a:solidFill>
                  <a:schemeClr val="tx1"/>
                </a:solidFill>
                <a:effectLst/>
                <a:latin typeface="Proxima Nova Condensed"/>
              </a:rPr>
              <a:t>La Google Cloud Platform est la plateforme qui regroupe les différents services cloud de Google. </a:t>
            </a:r>
          </a:p>
          <a:p>
            <a:endParaRPr lang="fr-FR" dirty="0">
              <a:solidFill>
                <a:schemeClr val="tx1"/>
              </a:solidFill>
              <a:latin typeface="Proxima Nova Condensed"/>
            </a:endParaRPr>
          </a:p>
          <a:p>
            <a:endParaRPr lang="fr-FR" dirty="0">
              <a:solidFill>
                <a:schemeClr val="tx1"/>
              </a:solidFill>
              <a:effectLst/>
              <a:latin typeface="Proxima Nova Condensed"/>
            </a:endParaRPr>
          </a:p>
          <a:p>
            <a:pPr marL="0" indent="0">
              <a:buNone/>
            </a:pPr>
            <a:endParaRPr lang="fr-FR" dirty="0">
              <a:solidFill>
                <a:schemeClr val="tx1"/>
              </a:solidFill>
              <a:effectLst/>
              <a:latin typeface="Proxima Nova Condensed"/>
            </a:endParaRPr>
          </a:p>
          <a:p>
            <a:endParaRPr lang="fr-FR" b="0" i="0" dirty="0">
              <a:solidFill>
                <a:schemeClr val="tx1"/>
              </a:solidFill>
              <a:effectLst/>
              <a:latin typeface="Proxima Nova Condensed"/>
            </a:endParaRPr>
          </a:p>
          <a:p>
            <a:r>
              <a:rPr lang="fr-FR" b="0" i="0" dirty="0">
                <a:solidFill>
                  <a:schemeClr val="tx1"/>
                </a:solidFill>
                <a:effectLst/>
                <a:latin typeface="Proxima Nova Condensed"/>
              </a:rPr>
              <a:t>Comme toutes les plateformes Cloud, elle présente l’avantage d’épargner aux entreprises la gestion d’une infrastructure, l’approvisionnement des serveurs et la configuration des réseaux. </a:t>
            </a:r>
          </a:p>
          <a:p>
            <a:r>
              <a:rPr lang="fr-FR" b="0" i="0" dirty="0">
                <a:solidFill>
                  <a:schemeClr val="tx1"/>
                </a:solidFill>
                <a:effectLst/>
                <a:latin typeface="Proxima Nova Condensed"/>
              </a:rPr>
              <a:t>En outre, elle est constamment mise à jour, optimisée et s’avère à la fois performante, économique et sécurisée.</a:t>
            </a:r>
            <a:endParaRPr lang="fr-FR" dirty="0">
              <a:solidFill>
                <a:schemeClr val="tx1"/>
              </a:solidFill>
              <a:latin typeface="Proxima Nova Condensed"/>
            </a:endParaRPr>
          </a:p>
        </p:txBody>
      </p:sp>
      <p:pic>
        <p:nvPicPr>
          <p:cNvPr id="6146" name="Picture 2" descr="google cloud platform symbole">
            <a:extLst>
              <a:ext uri="{FF2B5EF4-FFF2-40B4-BE49-F238E27FC236}">
                <a16:creationId xmlns:a16="http://schemas.microsoft.com/office/drawing/2014/main" id="{CB8FBBEC-D492-44A9-B473-2E2942CE7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878" y="2253460"/>
            <a:ext cx="3785745" cy="1758699"/>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ECCC494F-6CBD-4A22-B93E-19E66BF7A13E}"/>
              </a:ext>
            </a:extLst>
          </p:cNvPr>
          <p:cNvSpPr>
            <a:spLocks noGrp="1"/>
          </p:cNvSpPr>
          <p:nvPr>
            <p:ph type="sldNum" sz="quarter" idx="12"/>
          </p:nvPr>
        </p:nvSpPr>
        <p:spPr/>
        <p:txBody>
          <a:bodyPr/>
          <a:lstStyle/>
          <a:p>
            <a:fld id="{92CBFEF9-942D-4ACC-8A8D-641BCCDED4B9}" type="slidenum">
              <a:rPr lang="fr-FR" smtClean="0"/>
              <a:t>9</a:t>
            </a:fld>
            <a:endParaRPr lang="fr-FR"/>
          </a:p>
        </p:txBody>
      </p:sp>
    </p:spTree>
    <p:extLst>
      <p:ext uri="{BB962C8B-B14F-4D97-AF65-F5344CB8AC3E}">
        <p14:creationId xmlns:p14="http://schemas.microsoft.com/office/powerpoint/2010/main" val="1122632260"/>
      </p:ext>
    </p:extLst>
  </p:cSld>
  <p:clrMapOvr>
    <a:masterClrMapping/>
  </p:clrMapOvr>
</p:sld>
</file>

<file path=ppt/theme/theme1.xml><?xml version="1.0" encoding="utf-8"?>
<a:theme xmlns:a="http://schemas.openxmlformats.org/drawingml/2006/main" name="Rétrospective">
  <a:themeElements>
    <a:clrScheme name="Rétrospective">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486</TotalTime>
  <Words>1549</Words>
  <Application>Microsoft Office PowerPoint</Application>
  <PresentationFormat>Grand écran</PresentationFormat>
  <Paragraphs>135</Paragraphs>
  <Slides>24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Calibri</vt:lpstr>
      <vt:lpstr>Calibri Light</vt:lpstr>
      <vt:lpstr>Proxima Nova Condensed</vt:lpstr>
      <vt:lpstr>Roboto</vt:lpstr>
      <vt:lpstr>Rétrospective</vt:lpstr>
      <vt:lpstr>Google Cloud IoT Core</vt:lpstr>
      <vt:lpstr>Plan </vt:lpstr>
      <vt:lpstr>Introduction</vt:lpstr>
      <vt:lpstr>Parlons de « Cloud »</vt:lpstr>
      <vt:lpstr>Parlons de « Cloud »</vt:lpstr>
      <vt:lpstr>Parlons de « Cloud »</vt:lpstr>
      <vt:lpstr>Parlons de « Cloud »</vt:lpstr>
      <vt:lpstr>Parlons de « Cloud »</vt:lpstr>
      <vt:lpstr>Introduction à Google Cloud Platform</vt:lpstr>
      <vt:lpstr>Historique de Google Cloud Platform</vt:lpstr>
      <vt:lpstr>Présentation de Google Cloud Platform</vt:lpstr>
      <vt:lpstr>Présentation de Google Cloud Platform</vt:lpstr>
      <vt:lpstr>Présentation de Google Cloud Platform</vt:lpstr>
      <vt:lpstr>Présentation de Google Cloud Platform</vt:lpstr>
      <vt:lpstr>Introduction à Google Cloud IoT Core</vt:lpstr>
      <vt:lpstr>Introduction à Google Cloud IoT Core</vt:lpstr>
      <vt:lpstr>Présentation des services Google Cloud IoT Core</vt:lpstr>
      <vt:lpstr>Présentation des services Google Cloud IoT Core</vt:lpstr>
      <vt:lpstr>Présentation des services Google Cloud IoT Core</vt:lpstr>
      <vt:lpstr>Présentation des services Google Cloud IoT Core</vt:lpstr>
      <vt:lpstr>Présentation des services Google Cloud IoT Core</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YIBOE Charlesia</dc:creator>
  <cp:lastModifiedBy>YIBOE Charlesia</cp:lastModifiedBy>
  <cp:revision>41</cp:revision>
  <dcterms:created xsi:type="dcterms:W3CDTF">2021-05-20T16:12:43Z</dcterms:created>
  <dcterms:modified xsi:type="dcterms:W3CDTF">2021-06-01T13:02:05Z</dcterms:modified>
</cp:coreProperties>
</file>