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015A25-1926-477A-B63C-BBE41183C598}" type="datetimeFigureOut">
              <a:rPr lang="fr-FR" smtClean="0"/>
              <a:t>08/03/2021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6AE024-3AB2-4D44-AEE9-47050B75A3D0}" type="slidenum">
              <a:rPr lang="fr-FR" smtClean="0"/>
              <a:t>‹N°›</a:t>
            </a:fld>
            <a:endParaRPr lang="fr-FR"/>
          </a:p>
        </p:txBody>
      </p:sp>
    </p:spTree>
    <p:extLst>
      <p:ext uri="{BB962C8B-B14F-4D97-AF65-F5344CB8AC3E}">
        <p14:creationId xmlns:p14="http://schemas.microsoft.com/office/powerpoint/2010/main" val="3364367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1E68B88-0536-4884-BF85-4BEDA4A32173}" type="datetime1">
              <a:rPr lang="fr-FR" smtClean="0"/>
              <a:t>08/03/2021</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08ABCD1E-1935-4551-971D-ACAC75823E20}" type="slidenum">
              <a:rPr lang="fr-FR" smtClean="0"/>
              <a:t>‹N°›</a:t>
            </a:fld>
            <a:endParaRPr lang="fr-FR"/>
          </a:p>
        </p:txBody>
      </p:sp>
    </p:spTree>
    <p:extLst>
      <p:ext uri="{BB962C8B-B14F-4D97-AF65-F5344CB8AC3E}">
        <p14:creationId xmlns:p14="http://schemas.microsoft.com/office/powerpoint/2010/main" val="44064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F65901B-6EF6-41A9-96FE-46A70347D21D}" type="datetime1">
              <a:rPr lang="fr-FR" smtClean="0"/>
              <a:t>08/03/2021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8ABCD1E-1935-4551-971D-ACAC75823E20}" type="slidenum">
              <a:rPr lang="fr-FR" smtClean="0"/>
              <a:t>‹N°›</a:t>
            </a:fld>
            <a:endParaRPr lang="fr-FR"/>
          </a:p>
        </p:txBody>
      </p:sp>
    </p:spTree>
    <p:extLst>
      <p:ext uri="{BB962C8B-B14F-4D97-AF65-F5344CB8AC3E}">
        <p14:creationId xmlns:p14="http://schemas.microsoft.com/office/powerpoint/2010/main" val="44826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C81F6FD-9A18-48EE-BC9E-EF8A648A7065}" type="datetime1">
              <a:rPr lang="fr-FR" smtClean="0"/>
              <a:t>08/03/2021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8ABCD1E-1935-4551-971D-ACAC75823E20}" type="slidenum">
              <a:rPr lang="fr-FR" smtClean="0"/>
              <a:t>‹N°›</a:t>
            </a:fld>
            <a:endParaRPr lang="fr-FR"/>
          </a:p>
        </p:txBody>
      </p:sp>
    </p:spTree>
    <p:extLst>
      <p:ext uri="{BB962C8B-B14F-4D97-AF65-F5344CB8AC3E}">
        <p14:creationId xmlns:p14="http://schemas.microsoft.com/office/powerpoint/2010/main" val="2028089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B1515A5-443F-4C44-A0A6-3324CF3156D1}" type="datetime1">
              <a:rPr lang="fr-FR" smtClean="0"/>
              <a:t>08/03/2021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8ABCD1E-1935-4551-971D-ACAC75823E20}"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7916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FFFB557-B328-4BA9-BB8D-23A7EF4DA814}" type="datetime1">
              <a:rPr lang="fr-FR" smtClean="0"/>
              <a:t>08/03/2021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8ABCD1E-1935-4551-971D-ACAC75823E20}" type="slidenum">
              <a:rPr lang="fr-FR" smtClean="0"/>
              <a:t>‹N°›</a:t>
            </a:fld>
            <a:endParaRPr lang="fr-FR"/>
          </a:p>
        </p:txBody>
      </p:sp>
    </p:spTree>
    <p:extLst>
      <p:ext uri="{BB962C8B-B14F-4D97-AF65-F5344CB8AC3E}">
        <p14:creationId xmlns:p14="http://schemas.microsoft.com/office/powerpoint/2010/main" val="3917233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258D5E9E-DB51-411D-8AD1-569827779B26}" type="datetime1">
              <a:rPr lang="fr-FR" smtClean="0"/>
              <a:t>08/03/2021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8ABCD1E-1935-4551-971D-ACAC75823E20}" type="slidenum">
              <a:rPr lang="fr-FR" smtClean="0"/>
              <a:t>‹N°›</a:t>
            </a:fld>
            <a:endParaRPr lang="fr-FR"/>
          </a:p>
        </p:txBody>
      </p:sp>
    </p:spTree>
    <p:extLst>
      <p:ext uri="{BB962C8B-B14F-4D97-AF65-F5344CB8AC3E}">
        <p14:creationId xmlns:p14="http://schemas.microsoft.com/office/powerpoint/2010/main" val="229926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688F4C72-ADCE-4C99-8330-4EAE733ACCEB}" type="datetime1">
              <a:rPr lang="fr-FR" smtClean="0"/>
              <a:t>08/03/2021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8ABCD1E-1935-4551-971D-ACAC75823E20}" type="slidenum">
              <a:rPr lang="fr-FR" smtClean="0"/>
              <a:t>‹N°›</a:t>
            </a:fld>
            <a:endParaRPr lang="fr-FR"/>
          </a:p>
        </p:txBody>
      </p:sp>
    </p:spTree>
    <p:extLst>
      <p:ext uri="{BB962C8B-B14F-4D97-AF65-F5344CB8AC3E}">
        <p14:creationId xmlns:p14="http://schemas.microsoft.com/office/powerpoint/2010/main" val="3843543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69E36DD-07FA-479C-AB9F-8C7B3DA50D54}" type="datetime1">
              <a:rPr lang="fr-FR" smtClean="0"/>
              <a:t>08/03/2021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8ABCD1E-1935-4551-971D-ACAC75823E20}" type="slidenum">
              <a:rPr lang="fr-FR" smtClean="0"/>
              <a:t>‹N°›</a:t>
            </a:fld>
            <a:endParaRPr lang="fr-FR"/>
          </a:p>
        </p:txBody>
      </p:sp>
    </p:spTree>
    <p:extLst>
      <p:ext uri="{BB962C8B-B14F-4D97-AF65-F5344CB8AC3E}">
        <p14:creationId xmlns:p14="http://schemas.microsoft.com/office/powerpoint/2010/main" val="3390420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51834D8-4A6B-473D-A751-81FC064ABABA}" type="datetime1">
              <a:rPr lang="fr-FR" smtClean="0"/>
              <a:t>08/03/2021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8ABCD1E-1935-4551-971D-ACAC75823E20}" type="slidenum">
              <a:rPr lang="fr-FR" smtClean="0"/>
              <a:t>‹N°›</a:t>
            </a:fld>
            <a:endParaRPr lang="fr-FR"/>
          </a:p>
        </p:txBody>
      </p:sp>
    </p:spTree>
    <p:extLst>
      <p:ext uri="{BB962C8B-B14F-4D97-AF65-F5344CB8AC3E}">
        <p14:creationId xmlns:p14="http://schemas.microsoft.com/office/powerpoint/2010/main" val="400094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469C3AD-628D-4448-9058-BE20419FB883}" type="datetime1">
              <a:rPr lang="fr-FR" smtClean="0"/>
              <a:t>08/03/2021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8ABCD1E-1935-4551-971D-ACAC75823E20}" type="slidenum">
              <a:rPr lang="fr-FR" smtClean="0"/>
              <a:t>‹N°›</a:t>
            </a:fld>
            <a:endParaRPr lang="fr-FR"/>
          </a:p>
        </p:txBody>
      </p:sp>
    </p:spTree>
    <p:extLst>
      <p:ext uri="{BB962C8B-B14F-4D97-AF65-F5344CB8AC3E}">
        <p14:creationId xmlns:p14="http://schemas.microsoft.com/office/powerpoint/2010/main" val="388252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45456E0-016E-4991-B7D9-D36A57C01618}" type="datetime1">
              <a:rPr lang="fr-FR" smtClean="0"/>
              <a:t>08/03/2021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8ABCD1E-1935-4551-971D-ACAC75823E20}" type="slidenum">
              <a:rPr lang="fr-FR" smtClean="0"/>
              <a:t>‹N°›</a:t>
            </a:fld>
            <a:endParaRPr lang="fr-FR"/>
          </a:p>
        </p:txBody>
      </p:sp>
    </p:spTree>
    <p:extLst>
      <p:ext uri="{BB962C8B-B14F-4D97-AF65-F5344CB8AC3E}">
        <p14:creationId xmlns:p14="http://schemas.microsoft.com/office/powerpoint/2010/main" val="178727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5589129-E248-4F33-9EB7-715EC638EE67}" type="datetime1">
              <a:rPr lang="fr-FR" smtClean="0"/>
              <a:t>08/03/2021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8ABCD1E-1935-4551-971D-ACAC75823E20}" type="slidenum">
              <a:rPr lang="fr-FR" smtClean="0"/>
              <a:t>‹N°›</a:t>
            </a:fld>
            <a:endParaRPr lang="fr-FR"/>
          </a:p>
        </p:txBody>
      </p:sp>
    </p:spTree>
    <p:extLst>
      <p:ext uri="{BB962C8B-B14F-4D97-AF65-F5344CB8AC3E}">
        <p14:creationId xmlns:p14="http://schemas.microsoft.com/office/powerpoint/2010/main" val="3931389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7A6CDD5-B6E5-4641-8EA2-828B4C2B1340}" type="datetime1">
              <a:rPr lang="fr-FR" smtClean="0"/>
              <a:t>08/03/2021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8ABCD1E-1935-4551-971D-ACAC75823E20}" type="slidenum">
              <a:rPr lang="fr-FR" smtClean="0"/>
              <a:t>‹N°›</a:t>
            </a:fld>
            <a:endParaRPr lang="fr-FR"/>
          </a:p>
        </p:txBody>
      </p:sp>
    </p:spTree>
    <p:extLst>
      <p:ext uri="{BB962C8B-B14F-4D97-AF65-F5344CB8AC3E}">
        <p14:creationId xmlns:p14="http://schemas.microsoft.com/office/powerpoint/2010/main" val="1054352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9685B81-967F-4BB6-A21D-5BEC7774F01A}" type="datetime1">
              <a:rPr lang="fr-FR" smtClean="0"/>
              <a:t>08/03/2021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8ABCD1E-1935-4551-971D-ACAC75823E20}" type="slidenum">
              <a:rPr lang="fr-FR" smtClean="0"/>
              <a:t>‹N°›</a:t>
            </a:fld>
            <a:endParaRPr lang="fr-FR"/>
          </a:p>
        </p:txBody>
      </p:sp>
    </p:spTree>
    <p:extLst>
      <p:ext uri="{BB962C8B-B14F-4D97-AF65-F5344CB8AC3E}">
        <p14:creationId xmlns:p14="http://schemas.microsoft.com/office/powerpoint/2010/main" val="3924456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B8682-C00A-4FFD-AA27-CA93CC566FEE}" type="datetime1">
              <a:rPr lang="fr-FR" smtClean="0"/>
              <a:t>08/03/2021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8ABCD1E-1935-4551-971D-ACAC75823E20}" type="slidenum">
              <a:rPr lang="fr-FR" smtClean="0"/>
              <a:t>‹N°›</a:t>
            </a:fld>
            <a:endParaRPr lang="fr-FR"/>
          </a:p>
        </p:txBody>
      </p:sp>
    </p:spTree>
    <p:extLst>
      <p:ext uri="{BB962C8B-B14F-4D97-AF65-F5344CB8AC3E}">
        <p14:creationId xmlns:p14="http://schemas.microsoft.com/office/powerpoint/2010/main" val="580225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0F5B402-CDBE-4332-B4E3-756048978FA5}" type="datetime1">
              <a:rPr lang="fr-FR" smtClean="0"/>
              <a:t>08/03/2021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8ABCD1E-1935-4551-971D-ACAC75823E20}" type="slidenum">
              <a:rPr lang="fr-FR" smtClean="0"/>
              <a:t>‹N°›</a:t>
            </a:fld>
            <a:endParaRPr lang="fr-FR"/>
          </a:p>
        </p:txBody>
      </p:sp>
    </p:spTree>
    <p:extLst>
      <p:ext uri="{BB962C8B-B14F-4D97-AF65-F5344CB8AC3E}">
        <p14:creationId xmlns:p14="http://schemas.microsoft.com/office/powerpoint/2010/main" val="175954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93BD041-5317-4F94-8002-640455E50C46}" type="datetime1">
              <a:rPr lang="fr-FR" smtClean="0"/>
              <a:t>08/03/2021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8ABCD1E-1935-4551-971D-ACAC75823E20}" type="slidenum">
              <a:rPr lang="fr-FR" smtClean="0"/>
              <a:t>‹N°›</a:t>
            </a:fld>
            <a:endParaRPr lang="fr-FR"/>
          </a:p>
        </p:txBody>
      </p:sp>
    </p:spTree>
    <p:extLst>
      <p:ext uri="{BB962C8B-B14F-4D97-AF65-F5344CB8AC3E}">
        <p14:creationId xmlns:p14="http://schemas.microsoft.com/office/powerpoint/2010/main" val="110166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7DD02F-5881-4374-95C4-B8EE2CAB4625}" type="datetime1">
              <a:rPr lang="fr-FR" smtClean="0"/>
              <a:t>08/03/2021</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ABCD1E-1935-4551-971D-ACAC75823E20}" type="slidenum">
              <a:rPr lang="fr-FR" smtClean="0"/>
              <a:t>‹N°›</a:t>
            </a:fld>
            <a:endParaRPr lang="fr-FR"/>
          </a:p>
        </p:txBody>
      </p:sp>
    </p:spTree>
    <p:extLst>
      <p:ext uri="{BB962C8B-B14F-4D97-AF65-F5344CB8AC3E}">
        <p14:creationId xmlns:p14="http://schemas.microsoft.com/office/powerpoint/2010/main" val="4118750828"/>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AB9BF-C324-42BE-BB3E-A210D7125262}"/>
              </a:ext>
            </a:extLst>
          </p:cNvPr>
          <p:cNvSpPr>
            <a:spLocks noGrp="1"/>
          </p:cNvSpPr>
          <p:nvPr>
            <p:ph type="ctrTitle"/>
          </p:nvPr>
        </p:nvSpPr>
        <p:spPr>
          <a:xfrm>
            <a:off x="2146852" y="1122363"/>
            <a:ext cx="8521147" cy="2387600"/>
          </a:xfrm>
        </p:spPr>
        <p:txBody>
          <a:bodyPr>
            <a:normAutofit fontScale="90000"/>
          </a:bodyPr>
          <a:lstStyle/>
          <a:p>
            <a:r>
              <a:rPr lang="fr-FR" dirty="0">
                <a:solidFill>
                  <a:schemeClr val="accent1"/>
                </a:solidFill>
              </a:rPr>
              <a:t>introduction du modèle de reconnaissance vocale Mona</a:t>
            </a:r>
          </a:p>
        </p:txBody>
      </p:sp>
      <p:sp>
        <p:nvSpPr>
          <p:cNvPr id="3" name="Sous-titre 2">
            <a:extLst>
              <a:ext uri="{FF2B5EF4-FFF2-40B4-BE49-F238E27FC236}">
                <a16:creationId xmlns:a16="http://schemas.microsoft.com/office/drawing/2014/main" id="{25A5AA55-CA0C-43FA-A68E-632FFFCBA1A3}"/>
              </a:ext>
            </a:extLst>
          </p:cNvPr>
          <p:cNvSpPr>
            <a:spLocks noGrp="1"/>
          </p:cNvSpPr>
          <p:nvPr>
            <p:ph type="subTitle" idx="1"/>
          </p:nvPr>
        </p:nvSpPr>
        <p:spPr>
          <a:xfrm>
            <a:off x="1987826" y="3602038"/>
            <a:ext cx="8680173" cy="1655762"/>
          </a:xfrm>
        </p:spPr>
        <p:txBody>
          <a:bodyPr/>
          <a:lstStyle/>
          <a:p>
            <a:r>
              <a:rPr lang="fr-FR" dirty="0">
                <a:solidFill>
                  <a:schemeClr val="accent1"/>
                </a:solidFill>
              </a:rPr>
              <a:t>Modèle Speech to text</a:t>
            </a:r>
          </a:p>
        </p:txBody>
      </p:sp>
      <p:sp>
        <p:nvSpPr>
          <p:cNvPr id="4" name="Espace réservé du numéro de diapositive 3">
            <a:extLst>
              <a:ext uri="{FF2B5EF4-FFF2-40B4-BE49-F238E27FC236}">
                <a16:creationId xmlns:a16="http://schemas.microsoft.com/office/drawing/2014/main" id="{EF79426A-0ADA-4DAA-A740-D40085454FB3}"/>
              </a:ext>
            </a:extLst>
          </p:cNvPr>
          <p:cNvSpPr>
            <a:spLocks noGrp="1"/>
          </p:cNvSpPr>
          <p:nvPr>
            <p:ph type="sldNum" sz="quarter" idx="12"/>
          </p:nvPr>
        </p:nvSpPr>
        <p:spPr/>
        <p:txBody>
          <a:bodyPr/>
          <a:lstStyle/>
          <a:p>
            <a:fld id="{08ABCD1E-1935-4551-971D-ACAC75823E20}" type="slidenum">
              <a:rPr lang="fr-FR" smtClean="0"/>
              <a:t>1</a:t>
            </a:fld>
            <a:endParaRPr lang="fr-FR"/>
          </a:p>
        </p:txBody>
      </p:sp>
    </p:spTree>
    <p:extLst>
      <p:ext uri="{BB962C8B-B14F-4D97-AF65-F5344CB8AC3E}">
        <p14:creationId xmlns:p14="http://schemas.microsoft.com/office/powerpoint/2010/main" val="716820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A1FE5-8F68-42ED-B6F9-61CDC00F8002}"/>
              </a:ext>
            </a:extLst>
          </p:cNvPr>
          <p:cNvSpPr>
            <a:spLocks noGrp="1"/>
          </p:cNvSpPr>
          <p:nvPr>
            <p:ph type="title"/>
          </p:nvPr>
        </p:nvSpPr>
        <p:spPr/>
        <p:txBody>
          <a:bodyPr/>
          <a:lstStyle/>
          <a:p>
            <a:r>
              <a:rPr lang="fr-FR" dirty="0">
                <a:solidFill>
                  <a:schemeClr val="accent1"/>
                </a:solidFill>
              </a:rPr>
              <a:t>Implémentation de </a:t>
            </a:r>
            <a:r>
              <a:rPr lang="fr-FR" dirty="0" err="1">
                <a:solidFill>
                  <a:schemeClr val="accent1"/>
                </a:solidFill>
              </a:rPr>
              <a:t>mona</a:t>
            </a:r>
            <a:endParaRPr lang="fr-FR" dirty="0">
              <a:solidFill>
                <a:schemeClr val="accent1"/>
              </a:solidFill>
            </a:endParaRPr>
          </a:p>
        </p:txBody>
      </p:sp>
      <p:sp>
        <p:nvSpPr>
          <p:cNvPr id="3" name="Espace réservé du contenu 2">
            <a:extLst>
              <a:ext uri="{FF2B5EF4-FFF2-40B4-BE49-F238E27FC236}">
                <a16:creationId xmlns:a16="http://schemas.microsoft.com/office/drawing/2014/main" id="{7C0CE128-758A-4FB6-9C55-D7B6D8A4C04F}"/>
              </a:ext>
            </a:extLst>
          </p:cNvPr>
          <p:cNvSpPr>
            <a:spLocks noGrp="1"/>
          </p:cNvSpPr>
          <p:nvPr>
            <p:ph idx="1"/>
          </p:nvPr>
        </p:nvSpPr>
        <p:spPr>
          <a:xfrm>
            <a:off x="1141412" y="2249487"/>
            <a:ext cx="9905999" cy="3780252"/>
          </a:xfrm>
        </p:spPr>
        <p:txBody>
          <a:bodyPr>
            <a:normAutofit/>
          </a:bodyPr>
          <a:lstStyle/>
          <a:p>
            <a:pPr marL="0" indent="0">
              <a:buNone/>
            </a:pPr>
            <a:r>
              <a:rPr lang="fr-FR" dirty="0"/>
              <a:t>L’implémentation est réalisée en Python et fait appel aux bibliothèques vues plus haut et à quelques unes de leurs méthodes.</a:t>
            </a:r>
          </a:p>
        </p:txBody>
      </p:sp>
      <p:sp>
        <p:nvSpPr>
          <p:cNvPr id="4" name="Espace réservé du numéro de diapositive 3">
            <a:extLst>
              <a:ext uri="{FF2B5EF4-FFF2-40B4-BE49-F238E27FC236}">
                <a16:creationId xmlns:a16="http://schemas.microsoft.com/office/drawing/2014/main" id="{1D43B76B-2160-49FB-8803-8ACDCABF0442}"/>
              </a:ext>
            </a:extLst>
          </p:cNvPr>
          <p:cNvSpPr>
            <a:spLocks noGrp="1"/>
          </p:cNvSpPr>
          <p:nvPr>
            <p:ph type="sldNum" sz="quarter" idx="12"/>
          </p:nvPr>
        </p:nvSpPr>
        <p:spPr/>
        <p:txBody>
          <a:bodyPr/>
          <a:lstStyle/>
          <a:p>
            <a:fld id="{08ABCD1E-1935-4551-971D-ACAC75823E20}" type="slidenum">
              <a:rPr lang="fr-FR" smtClean="0"/>
              <a:t>10</a:t>
            </a:fld>
            <a:endParaRPr lang="fr-FR"/>
          </a:p>
        </p:txBody>
      </p:sp>
    </p:spTree>
    <p:extLst>
      <p:ext uri="{BB962C8B-B14F-4D97-AF65-F5344CB8AC3E}">
        <p14:creationId xmlns:p14="http://schemas.microsoft.com/office/powerpoint/2010/main" val="3702336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A1FE5-8F68-42ED-B6F9-61CDC00F8002}"/>
              </a:ext>
            </a:extLst>
          </p:cNvPr>
          <p:cNvSpPr>
            <a:spLocks noGrp="1"/>
          </p:cNvSpPr>
          <p:nvPr>
            <p:ph type="title"/>
          </p:nvPr>
        </p:nvSpPr>
        <p:spPr/>
        <p:txBody>
          <a:bodyPr/>
          <a:lstStyle/>
          <a:p>
            <a:r>
              <a:rPr lang="fr-FR" dirty="0">
                <a:solidFill>
                  <a:schemeClr val="accent1"/>
                </a:solidFill>
              </a:rPr>
              <a:t>Exemples populaires</a:t>
            </a:r>
          </a:p>
        </p:txBody>
      </p:sp>
      <p:sp>
        <p:nvSpPr>
          <p:cNvPr id="3" name="Espace réservé du contenu 2">
            <a:extLst>
              <a:ext uri="{FF2B5EF4-FFF2-40B4-BE49-F238E27FC236}">
                <a16:creationId xmlns:a16="http://schemas.microsoft.com/office/drawing/2014/main" id="{7C0CE128-758A-4FB6-9C55-D7B6D8A4C04F}"/>
              </a:ext>
            </a:extLst>
          </p:cNvPr>
          <p:cNvSpPr>
            <a:spLocks noGrp="1"/>
          </p:cNvSpPr>
          <p:nvPr>
            <p:ph idx="1"/>
          </p:nvPr>
        </p:nvSpPr>
        <p:spPr>
          <a:xfrm>
            <a:off x="1141412" y="2249487"/>
            <a:ext cx="9905999" cy="3780252"/>
          </a:xfrm>
        </p:spPr>
        <p:txBody>
          <a:bodyPr>
            <a:normAutofit fontScale="92500"/>
          </a:bodyPr>
          <a:lstStyle/>
          <a:p>
            <a:pPr marL="0" indent="0">
              <a:buNone/>
            </a:pPr>
            <a:r>
              <a:rPr lang="fr-FR" b="0" i="0" dirty="0">
                <a:effectLst/>
                <a:latin typeface="Karla"/>
              </a:rPr>
              <a:t>Même si certains systèmes d’exploitation et autres applications proposent des fonctionnalités de Speech-to-Text, il existe aussi des </a:t>
            </a:r>
            <a:r>
              <a:rPr lang="fr-FR" b="1" i="0" dirty="0">
                <a:effectLst/>
                <a:latin typeface="Karla"/>
              </a:rPr>
              <a:t>applications spécialement dédiées à cette technologie</a:t>
            </a:r>
            <a:r>
              <a:rPr lang="fr-FR" b="0" i="0" dirty="0">
                <a:effectLst/>
                <a:latin typeface="Karla"/>
              </a:rPr>
              <a:t>. Parmi les exemples les plus connus, on peut citer Google Speech-to-Text et IBM Watson Speech-to-Text.</a:t>
            </a:r>
          </a:p>
          <a:p>
            <a:pPr algn="just"/>
            <a:r>
              <a:rPr lang="fr-FR" b="0" i="0" dirty="0">
                <a:effectLst/>
                <a:latin typeface="Karla"/>
              </a:rPr>
              <a:t>Cloud Speech-to-Text est l’un des nombreux services Google Cloud . Il s’agit d’une API reposant sur la technologie de Machine Learning, permettant de </a:t>
            </a:r>
            <a:r>
              <a:rPr lang="fr-FR" b="1" i="0" dirty="0">
                <a:effectLst/>
                <a:latin typeface="Karla"/>
              </a:rPr>
              <a:t>convertir de l’audio en texte grâce à des modèles de réseaux de neurones artificiels</a:t>
            </a:r>
            <a:r>
              <a:rPr lang="fr-FR" b="0" i="0" dirty="0">
                <a:effectLst/>
                <a:latin typeface="Karla"/>
              </a:rPr>
              <a:t>.</a:t>
            </a:r>
          </a:p>
          <a:p>
            <a:pPr marL="0" indent="0" algn="just">
              <a:buNone/>
            </a:pPr>
            <a:r>
              <a:rPr lang="fr-FR" b="0" i="0" dirty="0">
                <a:effectLst/>
                <a:latin typeface="Karla"/>
              </a:rPr>
              <a:t>Cette API reconnaît</a:t>
            </a:r>
            <a:r>
              <a:rPr lang="fr-FR" b="1" i="0" dirty="0">
                <a:effectLst/>
                <a:latin typeface="Karla"/>
              </a:rPr>
              <a:t> plus de 120 langages différents et leurs variantes</a:t>
            </a:r>
            <a:r>
              <a:rPr lang="fr-FR" b="0" i="0" dirty="0">
                <a:effectLst/>
                <a:latin typeface="Karla"/>
              </a:rPr>
              <a:t>. </a:t>
            </a: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4F484CB6-B465-4D57-A50B-901E2FC8D3EE}"/>
              </a:ext>
            </a:extLst>
          </p:cNvPr>
          <p:cNvSpPr>
            <a:spLocks noGrp="1"/>
          </p:cNvSpPr>
          <p:nvPr>
            <p:ph type="sldNum" sz="quarter" idx="12"/>
          </p:nvPr>
        </p:nvSpPr>
        <p:spPr/>
        <p:txBody>
          <a:bodyPr/>
          <a:lstStyle/>
          <a:p>
            <a:fld id="{08ABCD1E-1935-4551-971D-ACAC75823E20}" type="slidenum">
              <a:rPr lang="fr-FR" smtClean="0"/>
              <a:t>11</a:t>
            </a:fld>
            <a:endParaRPr lang="fr-FR"/>
          </a:p>
        </p:txBody>
      </p:sp>
    </p:spTree>
    <p:extLst>
      <p:ext uri="{BB962C8B-B14F-4D97-AF65-F5344CB8AC3E}">
        <p14:creationId xmlns:p14="http://schemas.microsoft.com/office/powerpoint/2010/main" val="2024826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A1FE5-8F68-42ED-B6F9-61CDC00F8002}"/>
              </a:ext>
            </a:extLst>
          </p:cNvPr>
          <p:cNvSpPr>
            <a:spLocks noGrp="1"/>
          </p:cNvSpPr>
          <p:nvPr>
            <p:ph type="title"/>
          </p:nvPr>
        </p:nvSpPr>
        <p:spPr/>
        <p:txBody>
          <a:bodyPr/>
          <a:lstStyle/>
          <a:p>
            <a:r>
              <a:rPr lang="fr-FR" dirty="0">
                <a:solidFill>
                  <a:schemeClr val="accent1"/>
                </a:solidFill>
              </a:rPr>
              <a:t>Exemples populaires</a:t>
            </a:r>
          </a:p>
        </p:txBody>
      </p:sp>
      <p:sp>
        <p:nvSpPr>
          <p:cNvPr id="3" name="Espace réservé du contenu 2">
            <a:extLst>
              <a:ext uri="{FF2B5EF4-FFF2-40B4-BE49-F238E27FC236}">
                <a16:creationId xmlns:a16="http://schemas.microsoft.com/office/drawing/2014/main" id="{7C0CE128-758A-4FB6-9C55-D7B6D8A4C04F}"/>
              </a:ext>
            </a:extLst>
          </p:cNvPr>
          <p:cNvSpPr>
            <a:spLocks noGrp="1"/>
          </p:cNvSpPr>
          <p:nvPr>
            <p:ph idx="1"/>
          </p:nvPr>
        </p:nvSpPr>
        <p:spPr>
          <a:xfrm>
            <a:off x="1141412" y="2249487"/>
            <a:ext cx="9905999" cy="3780252"/>
          </a:xfrm>
        </p:spPr>
        <p:txBody>
          <a:bodyPr>
            <a:normAutofit lnSpcReduction="10000"/>
          </a:bodyPr>
          <a:lstStyle/>
          <a:p>
            <a:pPr marL="0" indent="0">
              <a:buNone/>
            </a:pPr>
            <a:r>
              <a:rPr lang="fr-FR" b="0" i="0" dirty="0">
                <a:effectLst/>
                <a:latin typeface="Karla"/>
              </a:rPr>
              <a:t>Elle est capable de traiter aussi bien le contenu audio préenregistré que l’audio streamé en temps réel. Cette technologie est notamment utilisée pour générer automatiquement</a:t>
            </a:r>
            <a:r>
              <a:rPr lang="fr-FR" b="1" i="0" dirty="0">
                <a:effectLst/>
                <a:latin typeface="Karla"/>
              </a:rPr>
              <a:t> les sous-titres des vidéos YouTube</a:t>
            </a:r>
            <a:r>
              <a:rPr lang="fr-FR" b="0" i="0" dirty="0">
                <a:effectLst/>
                <a:latin typeface="Karla"/>
              </a:rPr>
              <a:t>.</a:t>
            </a:r>
          </a:p>
          <a:p>
            <a:pPr algn="just"/>
            <a:endParaRPr lang="fr-FR" b="0" i="0" dirty="0">
              <a:effectLst/>
              <a:latin typeface="Karla"/>
            </a:endParaRPr>
          </a:p>
          <a:p>
            <a:pPr algn="just"/>
            <a:r>
              <a:rPr lang="fr-FR" b="0" i="0" dirty="0">
                <a:effectLst/>
                <a:latin typeface="Karla"/>
              </a:rPr>
              <a:t>IBM Watson Speech-to-Text est le service de Speech-to-Text de </a:t>
            </a:r>
            <a:r>
              <a:rPr lang="fr-FR" b="1" i="0" dirty="0">
                <a:effectLst/>
                <a:latin typeface="Karla"/>
              </a:rPr>
              <a:t>Watson, l’intelligence artificielle d’IBM</a:t>
            </a:r>
            <a:r>
              <a:rPr lang="fr-FR" b="0" i="0" dirty="0">
                <a:effectLst/>
                <a:latin typeface="Karla"/>
              </a:rPr>
              <a:t>. Cette technologie est capable de traduire 7 langages différents en temps réel, même à partir d’un audio de faible qualité.</a:t>
            </a:r>
          </a:p>
          <a:p>
            <a:pPr marL="0" indent="0">
              <a:buNone/>
            </a:pPr>
            <a:endParaRPr lang="fr-FR" dirty="0"/>
          </a:p>
        </p:txBody>
      </p:sp>
      <p:sp>
        <p:nvSpPr>
          <p:cNvPr id="4" name="Espace réservé du numéro de diapositive 3">
            <a:extLst>
              <a:ext uri="{FF2B5EF4-FFF2-40B4-BE49-F238E27FC236}">
                <a16:creationId xmlns:a16="http://schemas.microsoft.com/office/drawing/2014/main" id="{6B0944A9-50BB-426D-A04B-692662BEAE5F}"/>
              </a:ext>
            </a:extLst>
          </p:cNvPr>
          <p:cNvSpPr>
            <a:spLocks noGrp="1"/>
          </p:cNvSpPr>
          <p:nvPr>
            <p:ph type="sldNum" sz="quarter" idx="12"/>
          </p:nvPr>
        </p:nvSpPr>
        <p:spPr/>
        <p:txBody>
          <a:bodyPr/>
          <a:lstStyle/>
          <a:p>
            <a:fld id="{08ABCD1E-1935-4551-971D-ACAC75823E20}" type="slidenum">
              <a:rPr lang="fr-FR" smtClean="0"/>
              <a:t>12</a:t>
            </a:fld>
            <a:endParaRPr lang="fr-FR"/>
          </a:p>
        </p:txBody>
      </p:sp>
    </p:spTree>
    <p:extLst>
      <p:ext uri="{BB962C8B-B14F-4D97-AF65-F5344CB8AC3E}">
        <p14:creationId xmlns:p14="http://schemas.microsoft.com/office/powerpoint/2010/main" val="3935173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A1FE5-8F68-42ED-B6F9-61CDC00F8002}"/>
              </a:ext>
            </a:extLst>
          </p:cNvPr>
          <p:cNvSpPr>
            <a:spLocks noGrp="1"/>
          </p:cNvSpPr>
          <p:nvPr>
            <p:ph type="title"/>
          </p:nvPr>
        </p:nvSpPr>
        <p:spPr/>
        <p:txBody>
          <a:bodyPr/>
          <a:lstStyle/>
          <a:p>
            <a:r>
              <a:rPr lang="fr-FR" dirty="0">
                <a:solidFill>
                  <a:schemeClr val="accent1"/>
                </a:solidFill>
              </a:rPr>
              <a:t>exemples populaires</a:t>
            </a:r>
          </a:p>
        </p:txBody>
      </p:sp>
      <p:sp>
        <p:nvSpPr>
          <p:cNvPr id="3" name="Espace réservé du contenu 2">
            <a:extLst>
              <a:ext uri="{FF2B5EF4-FFF2-40B4-BE49-F238E27FC236}">
                <a16:creationId xmlns:a16="http://schemas.microsoft.com/office/drawing/2014/main" id="{7C0CE128-758A-4FB6-9C55-D7B6D8A4C04F}"/>
              </a:ext>
            </a:extLst>
          </p:cNvPr>
          <p:cNvSpPr>
            <a:spLocks noGrp="1"/>
          </p:cNvSpPr>
          <p:nvPr>
            <p:ph idx="1"/>
          </p:nvPr>
        </p:nvSpPr>
        <p:spPr>
          <a:xfrm>
            <a:off x="1141412" y="2249487"/>
            <a:ext cx="9905999" cy="3780252"/>
          </a:xfrm>
        </p:spPr>
        <p:txBody>
          <a:bodyPr>
            <a:normAutofit/>
          </a:bodyPr>
          <a:lstStyle/>
          <a:p>
            <a:pPr marL="0" indent="0">
              <a:buNone/>
            </a:pPr>
            <a:r>
              <a:rPr lang="fr-FR" b="0" i="0" dirty="0">
                <a:effectLst/>
                <a:latin typeface="Karla"/>
              </a:rPr>
              <a:t>Le </a:t>
            </a:r>
            <a:r>
              <a:rPr lang="fr-FR" b="1" i="0" dirty="0">
                <a:effectLst/>
                <a:latin typeface="Karla"/>
              </a:rPr>
              <a:t>modèle utilisé peut être personnalisé</a:t>
            </a:r>
            <a:r>
              <a:rPr lang="fr-FR" b="0" i="0" dirty="0">
                <a:effectLst/>
                <a:latin typeface="Karla"/>
              </a:rPr>
              <a:t> pour améliorer la précision en fonction du contenu que l’utilisateur souhaite convertir. Ce service peut être utilisé pour de nombreux cas d’usage, tels que la transcription en temps réel ou l’analyse de milliers d’enregistrements audio en provenance d’un call center afin de procéder à l’analyse de données.</a:t>
            </a:r>
          </a:p>
          <a:p>
            <a:pPr marL="0" indent="0">
              <a:buNone/>
            </a:pPr>
            <a:endParaRPr lang="fr-FR" dirty="0"/>
          </a:p>
          <a:p>
            <a:pPr marL="0" indent="0">
              <a:buNone/>
            </a:pPr>
            <a:r>
              <a:rPr lang="fr-FR" dirty="0"/>
              <a:t>Ainsi se termine notre présentation de Mona.</a:t>
            </a:r>
          </a:p>
          <a:p>
            <a:pPr marL="0" indent="0">
              <a:buNone/>
            </a:pPr>
            <a:endParaRPr lang="fr-FR" dirty="0"/>
          </a:p>
        </p:txBody>
      </p:sp>
      <p:sp>
        <p:nvSpPr>
          <p:cNvPr id="4" name="Espace réservé du numéro de diapositive 3">
            <a:extLst>
              <a:ext uri="{FF2B5EF4-FFF2-40B4-BE49-F238E27FC236}">
                <a16:creationId xmlns:a16="http://schemas.microsoft.com/office/drawing/2014/main" id="{94B7CA0A-E558-4A8F-9E62-46F3D9B0EF68}"/>
              </a:ext>
            </a:extLst>
          </p:cNvPr>
          <p:cNvSpPr>
            <a:spLocks noGrp="1"/>
          </p:cNvSpPr>
          <p:nvPr>
            <p:ph type="sldNum" sz="quarter" idx="12"/>
          </p:nvPr>
        </p:nvSpPr>
        <p:spPr/>
        <p:txBody>
          <a:bodyPr/>
          <a:lstStyle/>
          <a:p>
            <a:fld id="{08ABCD1E-1935-4551-971D-ACAC75823E20}" type="slidenum">
              <a:rPr lang="fr-FR" smtClean="0"/>
              <a:t>13</a:t>
            </a:fld>
            <a:endParaRPr lang="fr-FR"/>
          </a:p>
        </p:txBody>
      </p:sp>
    </p:spTree>
    <p:extLst>
      <p:ext uri="{BB962C8B-B14F-4D97-AF65-F5344CB8AC3E}">
        <p14:creationId xmlns:p14="http://schemas.microsoft.com/office/powerpoint/2010/main" val="1805132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7AFD4D-10DC-494B-A519-B7A34EEF4CCB}"/>
              </a:ext>
            </a:extLst>
          </p:cNvPr>
          <p:cNvSpPr>
            <a:spLocks noGrp="1"/>
          </p:cNvSpPr>
          <p:nvPr>
            <p:ph type="title"/>
          </p:nvPr>
        </p:nvSpPr>
        <p:spPr/>
        <p:txBody>
          <a:bodyPr/>
          <a:lstStyle/>
          <a:p>
            <a:r>
              <a:rPr lang="fr-FR" dirty="0">
                <a:solidFill>
                  <a:schemeClr val="accent1"/>
                </a:solidFill>
              </a:rPr>
              <a:t>conclusion</a:t>
            </a:r>
          </a:p>
        </p:txBody>
      </p:sp>
      <p:sp>
        <p:nvSpPr>
          <p:cNvPr id="3" name="Espace réservé du contenu 2">
            <a:extLst>
              <a:ext uri="{FF2B5EF4-FFF2-40B4-BE49-F238E27FC236}">
                <a16:creationId xmlns:a16="http://schemas.microsoft.com/office/drawing/2014/main" id="{F5057DEB-93FB-4BC3-9FA8-33EC9DC1CC81}"/>
              </a:ext>
            </a:extLst>
          </p:cNvPr>
          <p:cNvSpPr>
            <a:spLocks noGrp="1"/>
          </p:cNvSpPr>
          <p:nvPr>
            <p:ph idx="1"/>
          </p:nvPr>
        </p:nvSpPr>
        <p:spPr/>
        <p:txBody>
          <a:bodyPr>
            <a:normAutofit fontScale="92500" lnSpcReduction="10000"/>
          </a:bodyPr>
          <a:lstStyle/>
          <a:p>
            <a:r>
              <a:rPr lang="fr-FR" b="0" i="0" dirty="0">
                <a:effectLst/>
                <a:latin typeface="Karla"/>
              </a:rPr>
              <a:t>Au fil des dernières années, grâce aux progrès effectués dans le domaine du Deep-Learning, du Big Data et de l’intelligence artificielle, la précision des technologies de Speech-to-Text s’est beaucoup améliorée.</a:t>
            </a:r>
          </a:p>
          <a:p>
            <a:r>
              <a:rPr lang="fr-FR" b="0" i="0" dirty="0">
                <a:effectLst/>
                <a:latin typeface="Karla"/>
              </a:rPr>
              <a:t>Certains logiciels de Speech-to-Text</a:t>
            </a:r>
            <a:r>
              <a:rPr lang="fr-FR" b="1" i="0" dirty="0">
                <a:effectLst/>
                <a:latin typeface="Karla"/>
              </a:rPr>
              <a:t> nécessitent d’être « entraînés »</a:t>
            </a:r>
            <a:r>
              <a:rPr lang="fr-FR" b="0" i="0" dirty="0">
                <a:effectLst/>
                <a:latin typeface="Karla"/>
              </a:rPr>
              <a:t>. Pour ce faire, un utilisateur doit lire un texte ou des mots isolés afin que le système analyse sa voix et son intonation et s’entraîne à les reconnaître. Ceci permet d’augmenter la précision. D’autres systèmes fonctionnent indépendamment de l’utilisateur.</a:t>
            </a:r>
            <a:endParaRPr lang="fr-FR" dirty="0"/>
          </a:p>
          <a:p>
            <a:r>
              <a:rPr lang="fr-FR" dirty="0"/>
              <a:t>Ainsi se termine notre présentation de Mona.</a:t>
            </a:r>
          </a:p>
          <a:p>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5BA55390-2347-455B-A089-9B353784DDCC}"/>
              </a:ext>
            </a:extLst>
          </p:cNvPr>
          <p:cNvSpPr>
            <a:spLocks noGrp="1"/>
          </p:cNvSpPr>
          <p:nvPr>
            <p:ph type="sldNum" sz="quarter" idx="12"/>
          </p:nvPr>
        </p:nvSpPr>
        <p:spPr/>
        <p:txBody>
          <a:bodyPr/>
          <a:lstStyle/>
          <a:p>
            <a:fld id="{08ABCD1E-1935-4551-971D-ACAC75823E20}" type="slidenum">
              <a:rPr lang="fr-FR" smtClean="0"/>
              <a:t>14</a:t>
            </a:fld>
            <a:endParaRPr lang="fr-FR"/>
          </a:p>
        </p:txBody>
      </p:sp>
    </p:spTree>
    <p:extLst>
      <p:ext uri="{BB962C8B-B14F-4D97-AF65-F5344CB8AC3E}">
        <p14:creationId xmlns:p14="http://schemas.microsoft.com/office/powerpoint/2010/main" val="159284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71A8F3-5804-4B90-8A5B-85E05094F728}"/>
              </a:ext>
            </a:extLst>
          </p:cNvPr>
          <p:cNvSpPr>
            <a:spLocks noGrp="1"/>
          </p:cNvSpPr>
          <p:nvPr>
            <p:ph type="title"/>
          </p:nvPr>
        </p:nvSpPr>
        <p:spPr/>
        <p:txBody>
          <a:bodyPr/>
          <a:lstStyle/>
          <a:p>
            <a:r>
              <a:rPr lang="fr-FR" dirty="0">
                <a:solidFill>
                  <a:schemeClr val="accent1"/>
                </a:solidFill>
              </a:rPr>
              <a:t>Introduction à Mona</a:t>
            </a:r>
          </a:p>
        </p:txBody>
      </p:sp>
      <p:sp>
        <p:nvSpPr>
          <p:cNvPr id="3" name="Espace réservé du contenu 2">
            <a:extLst>
              <a:ext uri="{FF2B5EF4-FFF2-40B4-BE49-F238E27FC236}">
                <a16:creationId xmlns:a16="http://schemas.microsoft.com/office/drawing/2014/main" id="{BAD36FEC-391C-4F74-9FBE-66AEDB40FAFE}"/>
              </a:ext>
            </a:extLst>
          </p:cNvPr>
          <p:cNvSpPr>
            <a:spLocks noGrp="1"/>
          </p:cNvSpPr>
          <p:nvPr>
            <p:ph idx="1"/>
          </p:nvPr>
        </p:nvSpPr>
        <p:spPr/>
        <p:txBody>
          <a:bodyPr/>
          <a:lstStyle/>
          <a:p>
            <a:r>
              <a:rPr lang="fr-FR" dirty="0"/>
              <a:t>L’application que nous présentons dans cette introduction va porter le nom de Mona.</a:t>
            </a:r>
          </a:p>
          <a:p>
            <a:r>
              <a:rPr lang="fr-FR" dirty="0"/>
              <a:t>Mona est un modèle de reconnaissance vocale implémentée suivant la méthode </a:t>
            </a:r>
            <a:r>
              <a:rPr lang="fr-FR" dirty="0">
                <a:solidFill>
                  <a:schemeClr val="accent1"/>
                </a:solidFill>
              </a:rPr>
              <a:t>Speech-to-text</a:t>
            </a:r>
            <a:r>
              <a:rPr lang="fr-FR" dirty="0"/>
              <a:t>, c’est-à-dire basé sur la transcription de voix à texte.</a:t>
            </a:r>
          </a:p>
          <a:p>
            <a:endParaRPr lang="fr-FR" dirty="0"/>
          </a:p>
        </p:txBody>
      </p:sp>
      <p:sp>
        <p:nvSpPr>
          <p:cNvPr id="4" name="Espace réservé du numéro de diapositive 3">
            <a:extLst>
              <a:ext uri="{FF2B5EF4-FFF2-40B4-BE49-F238E27FC236}">
                <a16:creationId xmlns:a16="http://schemas.microsoft.com/office/drawing/2014/main" id="{BE047007-FFF9-4B1C-9D59-6D85DAC568C2}"/>
              </a:ext>
            </a:extLst>
          </p:cNvPr>
          <p:cNvSpPr>
            <a:spLocks noGrp="1"/>
          </p:cNvSpPr>
          <p:nvPr>
            <p:ph type="sldNum" sz="quarter" idx="12"/>
          </p:nvPr>
        </p:nvSpPr>
        <p:spPr/>
        <p:txBody>
          <a:bodyPr/>
          <a:lstStyle/>
          <a:p>
            <a:fld id="{08ABCD1E-1935-4551-971D-ACAC75823E20}" type="slidenum">
              <a:rPr lang="fr-FR" smtClean="0"/>
              <a:t>2</a:t>
            </a:fld>
            <a:endParaRPr lang="fr-FR"/>
          </a:p>
        </p:txBody>
      </p:sp>
    </p:spTree>
    <p:extLst>
      <p:ext uri="{BB962C8B-B14F-4D97-AF65-F5344CB8AC3E}">
        <p14:creationId xmlns:p14="http://schemas.microsoft.com/office/powerpoint/2010/main" val="3615850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27FBB4-9A2A-45BC-9DAB-38EC4DFE1BFE}"/>
              </a:ext>
            </a:extLst>
          </p:cNvPr>
          <p:cNvSpPr>
            <a:spLocks noGrp="1"/>
          </p:cNvSpPr>
          <p:nvPr>
            <p:ph type="title"/>
          </p:nvPr>
        </p:nvSpPr>
        <p:spPr/>
        <p:txBody>
          <a:bodyPr/>
          <a:lstStyle/>
          <a:p>
            <a:r>
              <a:rPr lang="fr-FR" dirty="0">
                <a:solidFill>
                  <a:schemeClr val="accent1"/>
                </a:solidFill>
              </a:rPr>
              <a:t>Définition du Principe Speech-to-text</a:t>
            </a:r>
          </a:p>
        </p:txBody>
      </p:sp>
      <p:sp>
        <p:nvSpPr>
          <p:cNvPr id="3" name="Espace réservé du contenu 2">
            <a:extLst>
              <a:ext uri="{FF2B5EF4-FFF2-40B4-BE49-F238E27FC236}">
                <a16:creationId xmlns:a16="http://schemas.microsoft.com/office/drawing/2014/main" id="{F9C22F6E-EF9E-48C9-8E15-063C0ED4D9BC}"/>
              </a:ext>
            </a:extLst>
          </p:cNvPr>
          <p:cNvSpPr>
            <a:spLocks noGrp="1"/>
          </p:cNvSpPr>
          <p:nvPr>
            <p:ph idx="1"/>
          </p:nvPr>
        </p:nvSpPr>
        <p:spPr/>
        <p:txBody>
          <a:bodyPr>
            <a:normAutofit/>
          </a:bodyPr>
          <a:lstStyle/>
          <a:p>
            <a:r>
              <a:rPr lang="fr-FR" dirty="0">
                <a:effectLst/>
              </a:rPr>
              <a:t>Le Speech-to-Text est une technologie de reconnaissance vocale qui permet de transformer un discours oral en texte de manière automatisée.</a:t>
            </a:r>
          </a:p>
          <a:p>
            <a:r>
              <a:rPr lang="fr-FR" b="0" i="0" dirty="0">
                <a:effectLst/>
                <a:latin typeface="Karla"/>
              </a:rPr>
              <a:t>Elle est aussi appelée reconnaissance vocale automatique, ou encore reconnaissance vocale par ordinateur.</a:t>
            </a:r>
          </a:p>
          <a:p>
            <a:endParaRPr lang="fr-FR" dirty="0"/>
          </a:p>
        </p:txBody>
      </p:sp>
      <p:sp>
        <p:nvSpPr>
          <p:cNvPr id="4" name="Espace réservé du numéro de diapositive 3">
            <a:extLst>
              <a:ext uri="{FF2B5EF4-FFF2-40B4-BE49-F238E27FC236}">
                <a16:creationId xmlns:a16="http://schemas.microsoft.com/office/drawing/2014/main" id="{E7D78A4C-8D86-473B-A73C-BC2B38973DA6}"/>
              </a:ext>
            </a:extLst>
          </p:cNvPr>
          <p:cNvSpPr>
            <a:spLocks noGrp="1"/>
          </p:cNvSpPr>
          <p:nvPr>
            <p:ph type="sldNum" sz="quarter" idx="12"/>
          </p:nvPr>
        </p:nvSpPr>
        <p:spPr/>
        <p:txBody>
          <a:bodyPr/>
          <a:lstStyle/>
          <a:p>
            <a:fld id="{08ABCD1E-1935-4551-971D-ACAC75823E20}" type="slidenum">
              <a:rPr lang="fr-FR" smtClean="0"/>
              <a:t>3</a:t>
            </a:fld>
            <a:endParaRPr lang="fr-FR"/>
          </a:p>
        </p:txBody>
      </p:sp>
    </p:spTree>
    <p:extLst>
      <p:ext uri="{BB962C8B-B14F-4D97-AF65-F5344CB8AC3E}">
        <p14:creationId xmlns:p14="http://schemas.microsoft.com/office/powerpoint/2010/main" val="198225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27FBB4-9A2A-45BC-9DAB-38EC4DFE1BFE}"/>
              </a:ext>
            </a:extLst>
          </p:cNvPr>
          <p:cNvSpPr>
            <a:spLocks noGrp="1"/>
          </p:cNvSpPr>
          <p:nvPr>
            <p:ph type="title"/>
          </p:nvPr>
        </p:nvSpPr>
        <p:spPr/>
        <p:txBody>
          <a:bodyPr/>
          <a:lstStyle/>
          <a:p>
            <a:r>
              <a:rPr lang="fr-FR" dirty="0">
                <a:solidFill>
                  <a:schemeClr val="accent1"/>
                </a:solidFill>
              </a:rPr>
              <a:t>Avantages du Principe Speech-to-text</a:t>
            </a:r>
          </a:p>
        </p:txBody>
      </p:sp>
      <p:sp>
        <p:nvSpPr>
          <p:cNvPr id="3" name="Espace réservé du contenu 2">
            <a:extLst>
              <a:ext uri="{FF2B5EF4-FFF2-40B4-BE49-F238E27FC236}">
                <a16:creationId xmlns:a16="http://schemas.microsoft.com/office/drawing/2014/main" id="{F9C22F6E-EF9E-48C9-8E15-063C0ED4D9BC}"/>
              </a:ext>
            </a:extLst>
          </p:cNvPr>
          <p:cNvSpPr>
            <a:spLocks noGrp="1"/>
          </p:cNvSpPr>
          <p:nvPr>
            <p:ph idx="1"/>
          </p:nvPr>
        </p:nvSpPr>
        <p:spPr/>
        <p:txBody>
          <a:bodyPr>
            <a:normAutofit lnSpcReduction="10000"/>
          </a:bodyPr>
          <a:lstStyle/>
          <a:p>
            <a:r>
              <a:rPr lang="fr-FR" b="0" i="0" dirty="0">
                <a:effectLst/>
                <a:latin typeface="Karla"/>
              </a:rPr>
              <a:t> Speech-to-Text peuvent se révéler très utiles </a:t>
            </a:r>
            <a:r>
              <a:rPr lang="fr-FR" b="1" i="0" dirty="0">
                <a:effectLst/>
                <a:latin typeface="Karla"/>
              </a:rPr>
              <a:t>pour les personnes qui ont besoin d’écrire une grande quantité de texte</a:t>
            </a:r>
            <a:r>
              <a:rPr lang="fr-FR" b="0" i="0" dirty="0">
                <a:effectLst/>
                <a:latin typeface="Karla"/>
              </a:rPr>
              <a:t>. La technologie leur permet de gagner du temps en leur évitant d’avoir à taper manuellement sur le clavier. Il leur suffit alors de dicter le texte et de laisser l’ordinateur se charger de le retranscrire à l’écrit.</a:t>
            </a:r>
          </a:p>
          <a:p>
            <a:r>
              <a:rPr lang="fr-FR" b="0" i="0" dirty="0">
                <a:effectLst/>
                <a:latin typeface="Karla"/>
              </a:rPr>
              <a:t>Par ailleurs, cette technologie peut aussi être d’un grand secours</a:t>
            </a:r>
            <a:r>
              <a:rPr lang="fr-FR" b="1" i="0" dirty="0">
                <a:effectLst/>
                <a:latin typeface="Karla"/>
              </a:rPr>
              <a:t> aux personnes atteintes d’un handicap</a:t>
            </a:r>
            <a:r>
              <a:rPr lang="fr-FR" b="0" i="0" dirty="0">
                <a:effectLst/>
                <a:latin typeface="Karla"/>
              </a:rPr>
              <a:t> qui leur rend difficile ou impossible de taper sur un clavier.</a:t>
            </a:r>
            <a:endParaRPr lang="fr-FR" dirty="0"/>
          </a:p>
        </p:txBody>
      </p:sp>
      <p:sp>
        <p:nvSpPr>
          <p:cNvPr id="4" name="Espace réservé du numéro de diapositive 3">
            <a:extLst>
              <a:ext uri="{FF2B5EF4-FFF2-40B4-BE49-F238E27FC236}">
                <a16:creationId xmlns:a16="http://schemas.microsoft.com/office/drawing/2014/main" id="{6D7662C7-3B32-40DE-A341-DDD74CF2BC2B}"/>
              </a:ext>
            </a:extLst>
          </p:cNvPr>
          <p:cNvSpPr>
            <a:spLocks noGrp="1"/>
          </p:cNvSpPr>
          <p:nvPr>
            <p:ph type="sldNum" sz="quarter" idx="12"/>
          </p:nvPr>
        </p:nvSpPr>
        <p:spPr/>
        <p:txBody>
          <a:bodyPr/>
          <a:lstStyle/>
          <a:p>
            <a:fld id="{08ABCD1E-1935-4551-971D-ACAC75823E20}" type="slidenum">
              <a:rPr lang="fr-FR" smtClean="0"/>
              <a:t>4</a:t>
            </a:fld>
            <a:endParaRPr lang="fr-FR"/>
          </a:p>
        </p:txBody>
      </p:sp>
    </p:spTree>
    <p:extLst>
      <p:ext uri="{BB962C8B-B14F-4D97-AF65-F5344CB8AC3E}">
        <p14:creationId xmlns:p14="http://schemas.microsoft.com/office/powerpoint/2010/main" val="261257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27FBB4-9A2A-45BC-9DAB-38EC4DFE1BFE}"/>
              </a:ext>
            </a:extLst>
          </p:cNvPr>
          <p:cNvSpPr>
            <a:spLocks noGrp="1"/>
          </p:cNvSpPr>
          <p:nvPr>
            <p:ph type="title"/>
          </p:nvPr>
        </p:nvSpPr>
        <p:spPr/>
        <p:txBody>
          <a:bodyPr>
            <a:normAutofit fontScale="90000"/>
          </a:bodyPr>
          <a:lstStyle/>
          <a:p>
            <a:r>
              <a:rPr lang="fr-FR" dirty="0">
                <a:solidFill>
                  <a:schemeClr val="accent1"/>
                </a:solidFill>
              </a:rPr>
              <a:t>Speech-to-text </a:t>
            </a:r>
            <a:r>
              <a:rPr lang="fr-FR" b="0" i="0" dirty="0">
                <a:solidFill>
                  <a:schemeClr val="accent1"/>
                </a:solidFill>
                <a:effectLst/>
                <a:latin typeface="Helvetica" panose="020B0604020202020204" pitchFamily="34" charset="0"/>
              </a:rPr>
              <a:t>comment ça fonctionne ?</a:t>
            </a:r>
            <a:br>
              <a:rPr lang="fr-FR" b="0" i="0" dirty="0">
                <a:solidFill>
                  <a:srgbClr val="F88C00"/>
                </a:solidFill>
                <a:effectLst/>
                <a:latin typeface="Helvetica" panose="020B0604020202020204" pitchFamily="34" charset="0"/>
              </a:rPr>
            </a:br>
            <a:endParaRPr lang="fr-FR" dirty="0">
              <a:solidFill>
                <a:schemeClr val="accent1"/>
              </a:solidFill>
            </a:endParaRPr>
          </a:p>
        </p:txBody>
      </p:sp>
      <p:sp>
        <p:nvSpPr>
          <p:cNvPr id="3" name="Espace réservé du contenu 2">
            <a:extLst>
              <a:ext uri="{FF2B5EF4-FFF2-40B4-BE49-F238E27FC236}">
                <a16:creationId xmlns:a16="http://schemas.microsoft.com/office/drawing/2014/main" id="{F9C22F6E-EF9E-48C9-8E15-063C0ED4D9BC}"/>
              </a:ext>
            </a:extLst>
          </p:cNvPr>
          <p:cNvSpPr>
            <a:spLocks noGrp="1"/>
          </p:cNvSpPr>
          <p:nvPr>
            <p:ph idx="1"/>
          </p:nvPr>
        </p:nvSpPr>
        <p:spPr/>
        <p:txBody>
          <a:bodyPr>
            <a:normAutofit/>
          </a:bodyPr>
          <a:lstStyle/>
          <a:p>
            <a:r>
              <a:rPr lang="fr-FR" b="0" i="0" dirty="0">
                <a:effectLst/>
                <a:latin typeface="Karla"/>
              </a:rPr>
              <a:t>La plupart des logiciels de Speech-to-Text fonctionnent de la même façon. Dans un premier temps, le logiciel</a:t>
            </a:r>
            <a:r>
              <a:rPr lang="fr-FR" b="0" i="0" dirty="0">
                <a:solidFill>
                  <a:schemeClr val="accent1"/>
                </a:solidFill>
                <a:effectLst/>
                <a:latin typeface="Karla"/>
              </a:rPr>
              <a:t> </a:t>
            </a:r>
            <a:r>
              <a:rPr lang="fr-FR" b="1" i="0" dirty="0">
                <a:solidFill>
                  <a:schemeClr val="accent1"/>
                </a:solidFill>
                <a:effectLst/>
                <a:latin typeface="Karla"/>
              </a:rPr>
              <a:t>sépare les mots dictés par l’utilisateur en courts échantillons</a:t>
            </a:r>
            <a:r>
              <a:rPr lang="fr-FR" b="0" i="0" dirty="0">
                <a:effectLst/>
                <a:latin typeface="Karla"/>
              </a:rPr>
              <a:t>. Ces échantillons sont ensuite associés à des phonèmes ou à des unités de prononciation.</a:t>
            </a:r>
          </a:p>
          <a:p>
            <a:r>
              <a:rPr lang="fr-FR" b="0" i="0" dirty="0">
                <a:effectLst/>
                <a:latin typeface="Karla"/>
              </a:rPr>
              <a:t>Par la suite, les algorithmes complexes trient les résultats, afin de tenter de </a:t>
            </a:r>
            <a:r>
              <a:rPr lang="fr-FR" b="1" i="0" dirty="0">
                <a:effectLst/>
                <a:latin typeface="Karla"/>
              </a:rPr>
              <a:t>prédire quel mot ou quelle phrase a été prononcé par l’utilisateur</a:t>
            </a:r>
            <a:r>
              <a:rPr lang="fr-FR" b="0" i="0" dirty="0">
                <a:effectLst/>
                <a:latin typeface="Karla"/>
              </a:rPr>
              <a:t>.</a:t>
            </a:r>
            <a:endParaRPr lang="fr-FR" dirty="0"/>
          </a:p>
        </p:txBody>
      </p:sp>
      <p:sp>
        <p:nvSpPr>
          <p:cNvPr id="4" name="Espace réservé du numéro de diapositive 3">
            <a:extLst>
              <a:ext uri="{FF2B5EF4-FFF2-40B4-BE49-F238E27FC236}">
                <a16:creationId xmlns:a16="http://schemas.microsoft.com/office/drawing/2014/main" id="{6BDF3450-E40B-43F8-B24C-79BD0916D347}"/>
              </a:ext>
            </a:extLst>
          </p:cNvPr>
          <p:cNvSpPr>
            <a:spLocks noGrp="1"/>
          </p:cNvSpPr>
          <p:nvPr>
            <p:ph type="sldNum" sz="quarter" idx="12"/>
          </p:nvPr>
        </p:nvSpPr>
        <p:spPr/>
        <p:txBody>
          <a:bodyPr/>
          <a:lstStyle/>
          <a:p>
            <a:fld id="{08ABCD1E-1935-4551-971D-ACAC75823E20}" type="slidenum">
              <a:rPr lang="fr-FR" smtClean="0"/>
              <a:t>5</a:t>
            </a:fld>
            <a:endParaRPr lang="fr-FR"/>
          </a:p>
        </p:txBody>
      </p:sp>
    </p:spTree>
    <p:extLst>
      <p:ext uri="{BB962C8B-B14F-4D97-AF65-F5344CB8AC3E}">
        <p14:creationId xmlns:p14="http://schemas.microsoft.com/office/powerpoint/2010/main" val="198111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A1FE5-8F68-42ED-B6F9-61CDC00F8002}"/>
              </a:ext>
            </a:extLst>
          </p:cNvPr>
          <p:cNvSpPr>
            <a:spLocks noGrp="1"/>
          </p:cNvSpPr>
          <p:nvPr>
            <p:ph type="title"/>
          </p:nvPr>
        </p:nvSpPr>
        <p:spPr/>
        <p:txBody>
          <a:bodyPr/>
          <a:lstStyle/>
          <a:p>
            <a:r>
              <a:rPr lang="fr-FR" dirty="0">
                <a:solidFill>
                  <a:schemeClr val="accent1"/>
                </a:solidFill>
              </a:rPr>
              <a:t>Packages python utilisés pour l’implémentation</a:t>
            </a:r>
          </a:p>
        </p:txBody>
      </p:sp>
      <p:sp>
        <p:nvSpPr>
          <p:cNvPr id="3" name="Espace réservé du contenu 2">
            <a:extLst>
              <a:ext uri="{FF2B5EF4-FFF2-40B4-BE49-F238E27FC236}">
                <a16:creationId xmlns:a16="http://schemas.microsoft.com/office/drawing/2014/main" id="{7C0CE128-758A-4FB6-9C55-D7B6D8A4C04F}"/>
              </a:ext>
            </a:extLst>
          </p:cNvPr>
          <p:cNvSpPr>
            <a:spLocks noGrp="1"/>
          </p:cNvSpPr>
          <p:nvPr>
            <p:ph idx="1"/>
          </p:nvPr>
        </p:nvSpPr>
        <p:spPr>
          <a:xfrm>
            <a:off x="1141412" y="2249487"/>
            <a:ext cx="9905999" cy="3780252"/>
          </a:xfrm>
        </p:spPr>
        <p:txBody>
          <a:bodyPr>
            <a:normAutofit fontScale="70000" lnSpcReduction="20000"/>
          </a:bodyPr>
          <a:lstStyle/>
          <a:p>
            <a:pPr marL="0" indent="0" algn="l">
              <a:buNone/>
            </a:pPr>
            <a:r>
              <a:rPr lang="fr-FR" sz="3400" b="0" i="0" u="sng" dirty="0">
                <a:solidFill>
                  <a:schemeClr val="accent1"/>
                </a:solidFill>
                <a:effectLst/>
                <a:latin typeface="Source Sans Pro" panose="020B0503030403020204" pitchFamily="34" charset="0"/>
              </a:rPr>
              <a:t>1.SpeechRecognition</a:t>
            </a:r>
          </a:p>
          <a:p>
            <a:pPr marL="0" indent="0" algn="l">
              <a:buNone/>
            </a:pPr>
            <a:r>
              <a:rPr lang="fr-FR" sz="2800" u="sng" dirty="0">
                <a:latin typeface="Source Sans Pro" panose="020B0503030403020204" pitchFamily="34" charset="0"/>
              </a:rPr>
              <a:t>Définition</a:t>
            </a:r>
          </a:p>
          <a:p>
            <a:pPr marL="0" indent="0" algn="l">
              <a:buNone/>
            </a:pPr>
            <a:r>
              <a:rPr lang="fr-FR" sz="2800" dirty="0">
                <a:latin typeface="Source Sans Pro" panose="020B0503030403020204" pitchFamily="34" charset="0"/>
              </a:rPr>
              <a:t>C’est une b</a:t>
            </a:r>
            <a:r>
              <a:rPr lang="fr-FR" sz="2800" b="0" i="0" dirty="0">
                <a:effectLst/>
                <a:latin typeface="Source Sans Pro" panose="020B0503030403020204" pitchFamily="34" charset="0"/>
              </a:rPr>
              <a:t>ibliothèque pour effectuer la reconnaissance vocale, avec prise en charge de plusieurs moteurs et API, en ligne et hors ligne.</a:t>
            </a:r>
            <a:endParaRPr lang="en-US" sz="2800" b="0" i="0" dirty="0">
              <a:effectLst/>
              <a:latin typeface="Source Sans Pro" panose="020B0604020202020204" pitchFamily="34" charset="0"/>
            </a:endParaRPr>
          </a:p>
          <a:p>
            <a:pPr marL="0" indent="0" algn="l">
              <a:buNone/>
            </a:pPr>
            <a:r>
              <a:rPr lang="fr-FR" sz="2800" b="0" i="0" u="sng" dirty="0">
                <a:effectLst/>
                <a:latin typeface="Source Sans Pro" panose="020B0503030403020204" pitchFamily="34" charset="0"/>
              </a:rPr>
              <a:t>Prise en charge du moteur de reconnaissance vocale / API :</a:t>
            </a:r>
          </a:p>
          <a:p>
            <a:pPr marL="0" indent="0" algn="l">
              <a:buNone/>
            </a:pPr>
            <a:r>
              <a:rPr lang="en-US" sz="2800" u="sng" dirty="0">
                <a:latin typeface="Source Sans Pro" panose="020B0604020202020204" pitchFamily="34" charset="0"/>
              </a:rPr>
              <a:t>I</a:t>
            </a:r>
            <a:r>
              <a:rPr lang="en-US" sz="2800" dirty="0">
                <a:latin typeface="Source Sans Pro" panose="020B0604020202020204" pitchFamily="34" charset="0"/>
              </a:rPr>
              <a:t>l </a:t>
            </a:r>
            <a:r>
              <a:rPr lang="en-US" sz="2800" dirty="0" err="1">
                <a:latin typeface="Source Sans Pro" panose="020B0604020202020204" pitchFamily="34" charset="0"/>
              </a:rPr>
              <a:t>en</a:t>
            </a:r>
            <a:r>
              <a:rPr lang="en-US" sz="2800" dirty="0">
                <a:latin typeface="Source Sans Pro" panose="020B0604020202020204" pitchFamily="34" charset="0"/>
              </a:rPr>
              <a:t> </a:t>
            </a:r>
            <a:r>
              <a:rPr lang="en-US" sz="2800" dirty="0" err="1">
                <a:latin typeface="Source Sans Pro" panose="020B0604020202020204" pitchFamily="34" charset="0"/>
              </a:rPr>
              <a:t>existe</a:t>
            </a:r>
            <a:r>
              <a:rPr lang="en-US" sz="2800" dirty="0">
                <a:latin typeface="Source Sans Pro" panose="020B0604020202020204" pitchFamily="34" charset="0"/>
              </a:rPr>
              <a:t> </a:t>
            </a:r>
            <a:r>
              <a:rPr lang="en-US" sz="2800" dirty="0" err="1">
                <a:latin typeface="Source Sans Pro" panose="020B0604020202020204" pitchFamily="34" charset="0"/>
              </a:rPr>
              <a:t>plusieurs</a:t>
            </a:r>
            <a:r>
              <a:rPr lang="en-US" sz="2800" dirty="0">
                <a:latin typeface="Source Sans Pro" panose="020B0604020202020204" pitchFamily="34" charset="0"/>
              </a:rPr>
              <a:t> </a:t>
            </a:r>
            <a:r>
              <a:rPr lang="en-US" sz="2800" dirty="0" err="1">
                <a:latin typeface="Source Sans Pro" panose="020B0604020202020204" pitchFamily="34" charset="0"/>
              </a:rPr>
              <a:t>mais</a:t>
            </a:r>
            <a:r>
              <a:rPr lang="en-US" sz="2800" dirty="0">
                <a:latin typeface="Source Sans Pro" panose="020B0604020202020204" pitchFamily="34" charset="0"/>
              </a:rPr>
              <a:t> nous </a:t>
            </a:r>
            <a:r>
              <a:rPr lang="en-US" sz="2800" dirty="0" err="1">
                <a:latin typeface="Source Sans Pro" panose="020B0604020202020204" pitchFamily="34" charset="0"/>
              </a:rPr>
              <a:t>utilisons</a:t>
            </a:r>
            <a:r>
              <a:rPr lang="en-US" sz="2800" dirty="0">
                <a:latin typeface="Source Sans Pro" panose="020B0604020202020204" pitchFamily="34" charset="0"/>
              </a:rPr>
              <a:t> pour </a:t>
            </a:r>
            <a:r>
              <a:rPr lang="en-US" sz="2800" dirty="0" err="1">
                <a:latin typeface="Source Sans Pro" panose="020B0604020202020204" pitchFamily="34" charset="0"/>
              </a:rPr>
              <a:t>notre</a:t>
            </a:r>
            <a:r>
              <a:rPr lang="en-US" sz="2800" dirty="0">
                <a:latin typeface="Source Sans Pro" panose="020B0604020202020204" pitchFamily="34" charset="0"/>
              </a:rPr>
              <a:t> application les deux plus </a:t>
            </a:r>
            <a:r>
              <a:rPr lang="en-US" sz="2800" dirty="0" err="1">
                <a:latin typeface="Source Sans Pro" panose="020B0604020202020204" pitchFamily="34" charset="0"/>
              </a:rPr>
              <a:t>connus</a:t>
            </a:r>
            <a:r>
              <a:rPr lang="en-US" sz="2800" dirty="0">
                <a:latin typeface="Source Sans Pro" panose="020B0604020202020204" pitchFamily="34" charset="0"/>
              </a:rPr>
              <a:t>: </a:t>
            </a:r>
            <a:endParaRPr lang="en-US" sz="2800" b="0" i="0" dirty="0">
              <a:effectLst/>
              <a:latin typeface="Source Sans Pro" panose="020B0604020202020204" pitchFamily="34" charset="0"/>
            </a:endParaRPr>
          </a:p>
          <a:p>
            <a:pPr marL="0" indent="0" algn="l">
              <a:buNone/>
            </a:pPr>
            <a:r>
              <a:rPr lang="en-US" sz="2800" b="0" i="0" dirty="0">
                <a:effectLst/>
                <a:latin typeface="Source Sans Pro" panose="020B0604020202020204" pitchFamily="34" charset="0"/>
              </a:rPr>
              <a:t>	</a:t>
            </a:r>
            <a:r>
              <a:rPr lang="en-US" sz="2800" dirty="0">
                <a:latin typeface="Source Sans Pro" panose="020B0604020202020204" pitchFamily="34" charset="0"/>
              </a:rPr>
              <a:t>CMU Sphinx(fonctionne hors-</a:t>
            </a:r>
            <a:r>
              <a:rPr lang="en-US" sz="2800" dirty="0" err="1">
                <a:latin typeface="Source Sans Pro" panose="020B0604020202020204" pitchFamily="34" charset="0"/>
              </a:rPr>
              <a:t>connexion</a:t>
            </a:r>
            <a:r>
              <a:rPr lang="en-US" sz="2800" b="0" i="0" dirty="0">
                <a:effectLst/>
                <a:latin typeface="Source Sans Pro" panose="020B0604020202020204" pitchFamily="34" charset="0"/>
              </a:rPr>
              <a:t>)</a:t>
            </a:r>
          </a:p>
          <a:p>
            <a:pPr marL="0" indent="0" algn="l">
              <a:buNone/>
            </a:pPr>
            <a:r>
              <a:rPr lang="en-US" sz="2800" b="0" i="0" dirty="0">
                <a:effectLst/>
                <a:latin typeface="Source Sans Pro" panose="020B0604020202020204" pitchFamily="34" charset="0"/>
              </a:rPr>
              <a:t>	Google Speech Recognition</a:t>
            </a:r>
          </a:p>
          <a:p>
            <a:endParaRPr lang="fr-FR" dirty="0"/>
          </a:p>
        </p:txBody>
      </p:sp>
      <p:sp>
        <p:nvSpPr>
          <p:cNvPr id="4" name="Espace réservé du numéro de diapositive 3">
            <a:extLst>
              <a:ext uri="{FF2B5EF4-FFF2-40B4-BE49-F238E27FC236}">
                <a16:creationId xmlns:a16="http://schemas.microsoft.com/office/drawing/2014/main" id="{330AD82F-8D16-4A9F-81C9-496661C13224}"/>
              </a:ext>
            </a:extLst>
          </p:cNvPr>
          <p:cNvSpPr>
            <a:spLocks noGrp="1"/>
          </p:cNvSpPr>
          <p:nvPr>
            <p:ph type="sldNum" sz="quarter" idx="12"/>
          </p:nvPr>
        </p:nvSpPr>
        <p:spPr/>
        <p:txBody>
          <a:bodyPr/>
          <a:lstStyle/>
          <a:p>
            <a:fld id="{08ABCD1E-1935-4551-971D-ACAC75823E20}" type="slidenum">
              <a:rPr lang="fr-FR" smtClean="0"/>
              <a:t>6</a:t>
            </a:fld>
            <a:endParaRPr lang="fr-FR"/>
          </a:p>
        </p:txBody>
      </p:sp>
    </p:spTree>
    <p:extLst>
      <p:ext uri="{BB962C8B-B14F-4D97-AF65-F5344CB8AC3E}">
        <p14:creationId xmlns:p14="http://schemas.microsoft.com/office/powerpoint/2010/main" val="133633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A1FE5-8F68-42ED-B6F9-61CDC00F8002}"/>
              </a:ext>
            </a:extLst>
          </p:cNvPr>
          <p:cNvSpPr>
            <a:spLocks noGrp="1"/>
          </p:cNvSpPr>
          <p:nvPr>
            <p:ph type="title"/>
          </p:nvPr>
        </p:nvSpPr>
        <p:spPr/>
        <p:txBody>
          <a:bodyPr/>
          <a:lstStyle/>
          <a:p>
            <a:r>
              <a:rPr lang="fr-FR" dirty="0">
                <a:solidFill>
                  <a:schemeClr val="accent1"/>
                </a:solidFill>
              </a:rPr>
              <a:t>Packages python utilisés pour l’implémentation</a:t>
            </a:r>
          </a:p>
        </p:txBody>
      </p:sp>
      <p:sp>
        <p:nvSpPr>
          <p:cNvPr id="3" name="Espace réservé du contenu 2">
            <a:extLst>
              <a:ext uri="{FF2B5EF4-FFF2-40B4-BE49-F238E27FC236}">
                <a16:creationId xmlns:a16="http://schemas.microsoft.com/office/drawing/2014/main" id="{7C0CE128-758A-4FB6-9C55-D7B6D8A4C04F}"/>
              </a:ext>
            </a:extLst>
          </p:cNvPr>
          <p:cNvSpPr>
            <a:spLocks noGrp="1"/>
          </p:cNvSpPr>
          <p:nvPr>
            <p:ph idx="1"/>
          </p:nvPr>
        </p:nvSpPr>
        <p:spPr>
          <a:xfrm>
            <a:off x="1141412" y="2249487"/>
            <a:ext cx="9905999" cy="3780252"/>
          </a:xfrm>
        </p:spPr>
        <p:txBody>
          <a:bodyPr>
            <a:normAutofit/>
          </a:bodyPr>
          <a:lstStyle/>
          <a:p>
            <a:pPr marL="0" indent="0" algn="l">
              <a:buNone/>
            </a:pPr>
            <a:r>
              <a:rPr lang="fr-FR" u="sng" dirty="0">
                <a:solidFill>
                  <a:schemeClr val="accent1"/>
                </a:solidFill>
                <a:latin typeface="Source Sans Pro" panose="020B0503030403020204" pitchFamily="34" charset="0"/>
              </a:rPr>
              <a:t>2.Urrlib3</a:t>
            </a:r>
            <a:endParaRPr lang="fr-FR" b="0" i="0" u="sng" dirty="0">
              <a:solidFill>
                <a:schemeClr val="accent1"/>
              </a:solidFill>
              <a:effectLst/>
              <a:latin typeface="Source Sans Pro" panose="020B0503030403020204" pitchFamily="34" charset="0"/>
            </a:endParaRPr>
          </a:p>
          <a:p>
            <a:pPr marL="0" indent="0" algn="l">
              <a:buNone/>
            </a:pPr>
            <a:r>
              <a:rPr lang="fr-FR" u="sng" dirty="0">
                <a:latin typeface="Source Sans Pro" panose="020B0503030403020204" pitchFamily="34" charset="0"/>
              </a:rPr>
              <a:t>Définition</a:t>
            </a:r>
          </a:p>
          <a:p>
            <a:pPr marL="0" indent="0" algn="l">
              <a:buNone/>
            </a:pPr>
            <a:r>
              <a:rPr lang="fr-FR" b="0" i="0" dirty="0">
                <a:solidFill>
                  <a:srgbClr val="464646"/>
                </a:solidFill>
                <a:effectLst/>
                <a:latin typeface="Source Sans Pro" panose="020B0503030403020204" pitchFamily="34" charset="0"/>
              </a:rPr>
              <a:t> </a:t>
            </a:r>
            <a:r>
              <a:rPr lang="fr-FR" b="0" i="0" dirty="0">
                <a:effectLst/>
                <a:latin typeface="Source Sans Pro" panose="020B0503030403020204" pitchFamily="34" charset="0"/>
              </a:rPr>
              <a:t>C’est un client HTTP puissant et </a:t>
            </a:r>
            <a:r>
              <a:rPr lang="fr-FR" b="0" dirty="0">
                <a:effectLst/>
                <a:latin typeface="Source Sans Pro" panose="020B0503030403020204" pitchFamily="34" charset="0"/>
              </a:rPr>
              <a:t>convivial</a:t>
            </a:r>
            <a:r>
              <a:rPr lang="fr-FR" b="0" i="0" dirty="0">
                <a:effectLst/>
                <a:latin typeface="Source Sans Pro" panose="020B0503030403020204" pitchFamily="34" charset="0"/>
              </a:rPr>
              <a:t> pour Python.</a:t>
            </a:r>
          </a:p>
          <a:p>
            <a:pPr marL="0" indent="0" algn="l">
              <a:buNone/>
            </a:pPr>
            <a:r>
              <a:rPr lang="fr-FR" b="0" i="0" dirty="0">
                <a:effectLst/>
                <a:latin typeface="Source Sans Pro" panose="020B0503030403020204" pitchFamily="34" charset="0"/>
              </a:rPr>
              <a:t> </a:t>
            </a:r>
            <a:endParaRPr lang="en-US" b="0" i="0" dirty="0">
              <a:effectLst/>
              <a:latin typeface="Source Sans Pro" panose="020B0604020202020204" pitchFamily="34" charset="0"/>
            </a:endParaRPr>
          </a:p>
          <a:p>
            <a:pPr marL="0" indent="0">
              <a:buNone/>
            </a:pPr>
            <a:endParaRPr lang="fr-FR" dirty="0"/>
          </a:p>
        </p:txBody>
      </p:sp>
      <p:sp>
        <p:nvSpPr>
          <p:cNvPr id="6" name="Espace réservé du numéro de diapositive 5">
            <a:extLst>
              <a:ext uri="{FF2B5EF4-FFF2-40B4-BE49-F238E27FC236}">
                <a16:creationId xmlns:a16="http://schemas.microsoft.com/office/drawing/2014/main" id="{235B1B34-5B9D-4250-985B-79D26AD09B1B}"/>
              </a:ext>
            </a:extLst>
          </p:cNvPr>
          <p:cNvSpPr>
            <a:spLocks noGrp="1"/>
          </p:cNvSpPr>
          <p:nvPr>
            <p:ph type="sldNum" sz="quarter" idx="12"/>
          </p:nvPr>
        </p:nvSpPr>
        <p:spPr/>
        <p:txBody>
          <a:bodyPr/>
          <a:lstStyle/>
          <a:p>
            <a:fld id="{08ABCD1E-1935-4551-971D-ACAC75823E20}" type="slidenum">
              <a:rPr lang="fr-FR" smtClean="0"/>
              <a:t>7</a:t>
            </a:fld>
            <a:endParaRPr lang="fr-FR"/>
          </a:p>
        </p:txBody>
      </p:sp>
    </p:spTree>
    <p:extLst>
      <p:ext uri="{BB962C8B-B14F-4D97-AF65-F5344CB8AC3E}">
        <p14:creationId xmlns:p14="http://schemas.microsoft.com/office/powerpoint/2010/main" val="359518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A1FE5-8F68-42ED-B6F9-61CDC00F8002}"/>
              </a:ext>
            </a:extLst>
          </p:cNvPr>
          <p:cNvSpPr>
            <a:spLocks noGrp="1"/>
          </p:cNvSpPr>
          <p:nvPr>
            <p:ph type="title"/>
          </p:nvPr>
        </p:nvSpPr>
        <p:spPr/>
        <p:txBody>
          <a:bodyPr/>
          <a:lstStyle/>
          <a:p>
            <a:r>
              <a:rPr lang="fr-FR" dirty="0">
                <a:solidFill>
                  <a:schemeClr val="accent1"/>
                </a:solidFill>
              </a:rPr>
              <a:t>Packages python utilisés pour l’implémentation</a:t>
            </a:r>
          </a:p>
        </p:txBody>
      </p:sp>
      <p:sp>
        <p:nvSpPr>
          <p:cNvPr id="3" name="Espace réservé du contenu 2">
            <a:extLst>
              <a:ext uri="{FF2B5EF4-FFF2-40B4-BE49-F238E27FC236}">
                <a16:creationId xmlns:a16="http://schemas.microsoft.com/office/drawing/2014/main" id="{7C0CE128-758A-4FB6-9C55-D7B6D8A4C04F}"/>
              </a:ext>
            </a:extLst>
          </p:cNvPr>
          <p:cNvSpPr>
            <a:spLocks noGrp="1"/>
          </p:cNvSpPr>
          <p:nvPr>
            <p:ph idx="1"/>
          </p:nvPr>
        </p:nvSpPr>
        <p:spPr>
          <a:xfrm>
            <a:off x="1141412" y="2249487"/>
            <a:ext cx="9905999" cy="3780252"/>
          </a:xfrm>
        </p:spPr>
        <p:txBody>
          <a:bodyPr>
            <a:normAutofit/>
          </a:bodyPr>
          <a:lstStyle/>
          <a:p>
            <a:pPr marL="0" indent="0" algn="l">
              <a:buNone/>
            </a:pPr>
            <a:r>
              <a:rPr lang="fr-FR" u="sng" dirty="0">
                <a:solidFill>
                  <a:schemeClr val="accent1"/>
                </a:solidFill>
                <a:latin typeface="Source Sans Pro" panose="020B0503030403020204" pitchFamily="34" charset="0"/>
              </a:rPr>
              <a:t>3.PyAudio</a:t>
            </a:r>
            <a:endParaRPr lang="fr-FR" b="0" i="0" u="sng" dirty="0">
              <a:solidFill>
                <a:schemeClr val="accent1"/>
              </a:solidFill>
              <a:effectLst/>
              <a:latin typeface="Source Sans Pro" panose="020B0503030403020204" pitchFamily="34" charset="0"/>
            </a:endParaRPr>
          </a:p>
          <a:p>
            <a:pPr marL="0" indent="0" algn="l">
              <a:buNone/>
            </a:pPr>
            <a:r>
              <a:rPr lang="fr-FR" u="sng" dirty="0">
                <a:latin typeface="Source Sans Pro" panose="020B0503030403020204" pitchFamily="34" charset="0"/>
              </a:rPr>
              <a:t>Définition</a:t>
            </a:r>
          </a:p>
          <a:p>
            <a:pPr marL="0" indent="0" algn="l">
              <a:buNone/>
            </a:pPr>
            <a:r>
              <a:rPr lang="fr-FR" b="0" i="0" dirty="0">
                <a:effectLst/>
                <a:latin typeface="Source Sans Pro" panose="020B0503030403020204" pitchFamily="34" charset="0"/>
              </a:rPr>
              <a:t> </a:t>
            </a:r>
            <a:r>
              <a:rPr lang="fr-FR" b="0" i="0" dirty="0">
                <a:effectLst/>
                <a:latin typeface="+mj-lt"/>
              </a:rPr>
              <a:t>PyAudio v0.2.11: liaisons Python pour PortAudio.</a:t>
            </a:r>
            <a:endParaRPr lang="fr-FR" dirty="0">
              <a:latin typeface="+mj-lt"/>
            </a:endParaRPr>
          </a:p>
          <a:p>
            <a:pPr marL="0" indent="0" algn="l">
              <a:buNone/>
            </a:pPr>
            <a:r>
              <a:rPr lang="fr-FR" i="0" dirty="0">
                <a:effectLst/>
              </a:rPr>
              <a:t>PortAudio</a:t>
            </a:r>
            <a:r>
              <a:rPr lang="fr-FR" b="0" i="0" dirty="0">
                <a:effectLst/>
              </a:rPr>
              <a:t> est une </a:t>
            </a:r>
            <a:r>
              <a:rPr lang="fr-FR" dirty="0"/>
              <a:t>bibliothèque</a:t>
            </a:r>
            <a:r>
              <a:rPr lang="fr-FR" b="0" i="0" dirty="0">
                <a:effectLst/>
              </a:rPr>
              <a:t> </a:t>
            </a:r>
            <a:r>
              <a:rPr lang="fr-FR" dirty="0"/>
              <a:t>open-source</a:t>
            </a:r>
            <a:r>
              <a:rPr lang="fr-FR" b="0" i="0" dirty="0">
                <a:effectLst/>
              </a:rPr>
              <a:t> et </a:t>
            </a:r>
            <a:r>
              <a:rPr lang="fr-FR" dirty="0"/>
              <a:t>multi-plateformes</a:t>
            </a:r>
            <a:r>
              <a:rPr lang="fr-FR" b="0" i="0" dirty="0">
                <a:effectLst/>
              </a:rPr>
              <a:t> permettant de gérer les </a:t>
            </a:r>
            <a:r>
              <a:rPr lang="fr-FR" dirty="0"/>
              <a:t>entrées et sorties</a:t>
            </a:r>
            <a:r>
              <a:rPr lang="fr-FR" b="0" i="0" dirty="0">
                <a:effectLst/>
              </a:rPr>
              <a:t> audios.</a:t>
            </a:r>
          </a:p>
          <a:p>
            <a:pPr marL="0" indent="0" algn="l">
              <a:buNone/>
            </a:pPr>
            <a:r>
              <a:rPr lang="fr-FR" b="0" i="0" dirty="0">
                <a:effectLst/>
                <a:latin typeface="Source Sans Pro" panose="020B0503030403020204" pitchFamily="34" charset="0"/>
              </a:rPr>
              <a:t> </a:t>
            </a:r>
            <a:endParaRPr lang="en-US" b="0" i="0" dirty="0">
              <a:effectLst/>
              <a:latin typeface="Source Sans Pro" panose="020B0604020202020204" pitchFamily="34" charset="0"/>
            </a:endParaRPr>
          </a:p>
          <a:p>
            <a:pPr marL="0" indent="0">
              <a:buNone/>
            </a:pPr>
            <a:endParaRPr lang="fr-FR" dirty="0"/>
          </a:p>
        </p:txBody>
      </p:sp>
      <p:sp>
        <p:nvSpPr>
          <p:cNvPr id="4" name="Espace réservé du numéro de diapositive 3">
            <a:extLst>
              <a:ext uri="{FF2B5EF4-FFF2-40B4-BE49-F238E27FC236}">
                <a16:creationId xmlns:a16="http://schemas.microsoft.com/office/drawing/2014/main" id="{B123DFDC-E11B-46E2-9801-152A7573212C}"/>
              </a:ext>
            </a:extLst>
          </p:cNvPr>
          <p:cNvSpPr>
            <a:spLocks noGrp="1"/>
          </p:cNvSpPr>
          <p:nvPr>
            <p:ph type="sldNum" sz="quarter" idx="12"/>
          </p:nvPr>
        </p:nvSpPr>
        <p:spPr/>
        <p:txBody>
          <a:bodyPr/>
          <a:lstStyle/>
          <a:p>
            <a:fld id="{08ABCD1E-1935-4551-971D-ACAC75823E20}" type="slidenum">
              <a:rPr lang="fr-FR" smtClean="0"/>
              <a:t>8</a:t>
            </a:fld>
            <a:endParaRPr lang="fr-FR"/>
          </a:p>
        </p:txBody>
      </p:sp>
    </p:spTree>
    <p:extLst>
      <p:ext uri="{BB962C8B-B14F-4D97-AF65-F5344CB8AC3E}">
        <p14:creationId xmlns:p14="http://schemas.microsoft.com/office/powerpoint/2010/main" val="260556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A1FE5-8F68-42ED-B6F9-61CDC00F8002}"/>
              </a:ext>
            </a:extLst>
          </p:cNvPr>
          <p:cNvSpPr>
            <a:spLocks noGrp="1"/>
          </p:cNvSpPr>
          <p:nvPr>
            <p:ph type="title"/>
          </p:nvPr>
        </p:nvSpPr>
        <p:spPr/>
        <p:txBody>
          <a:bodyPr/>
          <a:lstStyle/>
          <a:p>
            <a:r>
              <a:rPr lang="fr-FR" dirty="0">
                <a:solidFill>
                  <a:schemeClr val="accent1"/>
                </a:solidFill>
              </a:rPr>
              <a:t>Packages python utilisés pour l’implémentation</a:t>
            </a:r>
          </a:p>
        </p:txBody>
      </p:sp>
      <p:sp>
        <p:nvSpPr>
          <p:cNvPr id="3" name="Espace réservé du contenu 2">
            <a:extLst>
              <a:ext uri="{FF2B5EF4-FFF2-40B4-BE49-F238E27FC236}">
                <a16:creationId xmlns:a16="http://schemas.microsoft.com/office/drawing/2014/main" id="{7C0CE128-758A-4FB6-9C55-D7B6D8A4C04F}"/>
              </a:ext>
            </a:extLst>
          </p:cNvPr>
          <p:cNvSpPr>
            <a:spLocks noGrp="1"/>
          </p:cNvSpPr>
          <p:nvPr>
            <p:ph idx="1"/>
          </p:nvPr>
        </p:nvSpPr>
        <p:spPr>
          <a:xfrm>
            <a:off x="1141412" y="2249487"/>
            <a:ext cx="9905999" cy="3780252"/>
          </a:xfrm>
        </p:spPr>
        <p:txBody>
          <a:bodyPr>
            <a:normAutofit/>
          </a:bodyPr>
          <a:lstStyle/>
          <a:p>
            <a:pPr marL="0" indent="0" algn="l">
              <a:buNone/>
            </a:pPr>
            <a:r>
              <a:rPr lang="fr-FR" u="sng" dirty="0">
                <a:solidFill>
                  <a:schemeClr val="accent1"/>
                </a:solidFill>
                <a:latin typeface="Source Sans Pro" panose="020B0503030403020204" pitchFamily="34" charset="0"/>
              </a:rPr>
              <a:t>4.pyttsx3</a:t>
            </a:r>
            <a:endParaRPr lang="fr-FR" b="0" i="0" u="sng" dirty="0">
              <a:solidFill>
                <a:schemeClr val="accent1"/>
              </a:solidFill>
              <a:effectLst/>
              <a:latin typeface="Source Sans Pro" panose="020B0503030403020204" pitchFamily="34" charset="0"/>
            </a:endParaRPr>
          </a:p>
          <a:p>
            <a:pPr marL="0" indent="0" algn="l">
              <a:buNone/>
            </a:pPr>
            <a:r>
              <a:rPr lang="fr-FR" u="sng" dirty="0">
                <a:latin typeface="Source Sans Pro" panose="020B0503030403020204" pitchFamily="34" charset="0"/>
              </a:rPr>
              <a:t>Définition</a:t>
            </a:r>
          </a:p>
          <a:p>
            <a:pPr marL="0" indent="0" algn="l">
              <a:buNone/>
            </a:pPr>
            <a:r>
              <a:rPr lang="fr-FR" b="0" i="0" dirty="0">
                <a:effectLst/>
                <a:latin typeface="Source Sans Pro" panose="020B0503030403020204" pitchFamily="34" charset="0"/>
              </a:rPr>
              <a:t> </a:t>
            </a:r>
            <a:r>
              <a:rPr lang="fr-FR" b="0" i="0" dirty="0">
                <a:solidFill>
                  <a:srgbClr val="464646"/>
                </a:solidFill>
                <a:effectLst/>
                <a:latin typeface="Source Sans Pro" panose="020B0503030403020204" pitchFamily="34" charset="0"/>
              </a:rPr>
              <a:t> </a:t>
            </a:r>
            <a:r>
              <a:rPr lang="fr-FR" b="0" i="0" dirty="0">
                <a:effectLst/>
                <a:latin typeface="Source Sans Pro" panose="020B0503030403020204" pitchFamily="34" charset="0"/>
              </a:rPr>
              <a:t>C’est une bibliothèque de conversion de texte en parole en Python. Contrairement aux bibliothèques alternatives, il fonctionne hors ligne et est compatible avec Python 2 et 3. </a:t>
            </a:r>
            <a:endParaRPr lang="en-US" b="0" i="0" dirty="0">
              <a:effectLst/>
              <a:latin typeface="Source Sans Pro" panose="020B0604020202020204" pitchFamily="34" charset="0"/>
            </a:endParaRPr>
          </a:p>
          <a:p>
            <a:pPr marL="0" indent="0">
              <a:buNone/>
            </a:pPr>
            <a:endParaRPr lang="fr-FR" dirty="0"/>
          </a:p>
        </p:txBody>
      </p:sp>
      <p:sp>
        <p:nvSpPr>
          <p:cNvPr id="4" name="Espace réservé du numéro de diapositive 3">
            <a:extLst>
              <a:ext uri="{FF2B5EF4-FFF2-40B4-BE49-F238E27FC236}">
                <a16:creationId xmlns:a16="http://schemas.microsoft.com/office/drawing/2014/main" id="{ADB45860-761F-4DAE-A555-4162B99253B0}"/>
              </a:ext>
            </a:extLst>
          </p:cNvPr>
          <p:cNvSpPr>
            <a:spLocks noGrp="1"/>
          </p:cNvSpPr>
          <p:nvPr>
            <p:ph type="sldNum" sz="quarter" idx="12"/>
          </p:nvPr>
        </p:nvSpPr>
        <p:spPr/>
        <p:txBody>
          <a:bodyPr/>
          <a:lstStyle/>
          <a:p>
            <a:fld id="{08ABCD1E-1935-4551-971D-ACAC75823E20}" type="slidenum">
              <a:rPr lang="fr-FR" smtClean="0"/>
              <a:t>9</a:t>
            </a:fld>
            <a:endParaRPr lang="fr-FR"/>
          </a:p>
        </p:txBody>
      </p:sp>
    </p:spTree>
    <p:extLst>
      <p:ext uri="{BB962C8B-B14F-4D97-AF65-F5344CB8AC3E}">
        <p14:creationId xmlns:p14="http://schemas.microsoft.com/office/powerpoint/2010/main" val="436551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119</TotalTime>
  <Words>792</Words>
  <Application>Microsoft Office PowerPoint</Application>
  <PresentationFormat>Grand écran</PresentationFormat>
  <Paragraphs>69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Georgia</vt:lpstr>
      <vt:lpstr>Helvetica</vt:lpstr>
      <vt:lpstr>Karla</vt:lpstr>
      <vt:lpstr>Source Sans Pro</vt:lpstr>
      <vt:lpstr>Circuit</vt:lpstr>
      <vt:lpstr>introduction du modèle de reconnaissance vocale Mona</vt:lpstr>
      <vt:lpstr>Introduction à Mona</vt:lpstr>
      <vt:lpstr>Définition du Principe Speech-to-text</vt:lpstr>
      <vt:lpstr>Avantages du Principe Speech-to-text</vt:lpstr>
      <vt:lpstr>Speech-to-text comment ça fonctionne ? </vt:lpstr>
      <vt:lpstr>Packages python utilisés pour l’implémentation</vt:lpstr>
      <vt:lpstr>Packages python utilisés pour l’implémentation</vt:lpstr>
      <vt:lpstr>Packages python utilisés pour l’implémentation</vt:lpstr>
      <vt:lpstr>Packages python utilisés pour l’implémentation</vt:lpstr>
      <vt:lpstr>Implémentation de mona</vt:lpstr>
      <vt:lpstr>Exemples populaires</vt:lpstr>
      <vt:lpstr>Exemples populaires</vt:lpstr>
      <vt:lpstr>exemples populaires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YIBOE Charlesia</dc:creator>
  <cp:lastModifiedBy>YIBOE Charlesia</cp:lastModifiedBy>
  <cp:revision>10</cp:revision>
  <dcterms:created xsi:type="dcterms:W3CDTF">2021-03-08T18:02:45Z</dcterms:created>
  <dcterms:modified xsi:type="dcterms:W3CDTF">2021-03-08T20:01:51Z</dcterms:modified>
</cp:coreProperties>
</file>