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9" r:id="rId2"/>
    <p:sldId id="257" r:id="rId3"/>
    <p:sldId id="291" r:id="rId4"/>
    <p:sldId id="271" r:id="rId5"/>
    <p:sldId id="278" r:id="rId6"/>
    <p:sldId id="272" r:id="rId7"/>
    <p:sldId id="277" r:id="rId8"/>
    <p:sldId id="273" r:id="rId9"/>
    <p:sldId id="274" r:id="rId10"/>
    <p:sldId id="275" r:id="rId11"/>
    <p:sldId id="279" r:id="rId12"/>
    <p:sldId id="280" r:id="rId13"/>
    <p:sldId id="287" r:id="rId14"/>
    <p:sldId id="286" r:id="rId15"/>
    <p:sldId id="281" r:id="rId16"/>
    <p:sldId id="282" r:id="rId17"/>
    <p:sldId id="285" r:id="rId18"/>
    <p:sldId id="283" r:id="rId19"/>
    <p:sldId id="284" r:id="rId20"/>
    <p:sldId id="290" r:id="rId21"/>
    <p:sldId id="288" r:id="rId22"/>
    <p:sldId id="276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421863-5326-4890-9267-8743A192B57B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D25F4-1488-4C8B-A596-77439576B70A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09BB1-5661-4BFC-B0AB-C18FA5336C70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7BB93-B216-4C70-B034-C837A81884F1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981D-6D0B-47B2-BF40-C3EB6708B669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705F1-3107-4196-AC41-28491744A9AF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7126-5A68-44FA-A607-BA700A30DFDA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384E5A2-D3F4-4973-86BC-2B0E4BE85F75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C9FEF6D9-49B7-4460-BEA3-F6C7936D9DEC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bitmain.com/product/detail?pid=00020180612110232223Y3T9dchY0685" TargetMode="External"/><Relationship Id="rId2" Type="http://schemas.openxmlformats.org/officeDocument/2006/relationships/hyperlink" Target="https://github.com/ossel/master-thesis/blob/master/Thesis/Thesi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thereum.org/images/logos/ETHEREUM-ICON_Black_small.png" TargetMode="External"/><Relationship Id="rId4" Type="http://schemas.openxmlformats.org/officeDocument/2006/relationships/hyperlink" Target="https://coindoo.com/wp-content/uploads/2018/01/bitcoin-mining-55745096-1024x740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58CB0C9-B7BF-4FF6-AA0D-DDB99C56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Einsatz und Vergleich verschiedener</a:t>
            </a:r>
            <a:br>
              <a:rPr lang="de-DE" dirty="0"/>
            </a:br>
            <a:r>
              <a:rPr lang="de-DE" dirty="0"/>
              <a:t>Blockchain-Technologien am Beispiel einer</a:t>
            </a:r>
            <a:br>
              <a:rPr lang="de-DE" dirty="0"/>
            </a:br>
            <a:r>
              <a:rPr lang="de-DE" dirty="0"/>
              <a:t>Glücksspielanwendung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7639C3-B2D3-4CCF-9362-181757066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Masterarbeit von Dany </a:t>
            </a:r>
            <a:r>
              <a:rPr lang="de-DE" dirty="0" err="1"/>
              <a:t>Brossel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5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C92E1-EFD2-4BE6-BE01-5628201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Bitcoin - Glücksspielanwendung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A4B2EA-3CC3-4472-AB7F-0A7C5969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2112"/>
            <a:ext cx="7880059" cy="4345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D46B9-CD99-4DD2-92B6-55A2D706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32112"/>
            <a:ext cx="8171876" cy="4345480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F2078B3-2599-428D-926B-8F5198D2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FA290D-59C0-4D16-8654-C70CB7AD606D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4A3CE5-4497-4185-8572-03C2DE9F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6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D0523A0-5E12-4B84-A7DA-FC311975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CDD90A-B1DD-420D-8D51-6092FB087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BDC9C0-D1E5-4654-8AFE-0D4B8A36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89763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DA3B5-1BB7-4761-BB32-596C5CC9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 - Grundlagen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4F54D10-7854-4358-9BF4-F778F18A40E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Ethereum ist genau wie Bitcoin ein </a:t>
            </a:r>
            <a:r>
              <a:rPr lang="de-DE" b="1" dirty="0"/>
              <a:t>Peer-to-Peer Netzwerk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das eine öffentliche </a:t>
            </a:r>
            <a:r>
              <a:rPr lang="de-DE" b="1" dirty="0"/>
              <a:t>Blockchain</a:t>
            </a:r>
            <a:r>
              <a:rPr lang="de-DE" dirty="0"/>
              <a:t> besitzt und einen Systemzustand verwaltet. </a:t>
            </a:r>
          </a:p>
          <a:p>
            <a:r>
              <a:rPr lang="de-DE" dirty="0"/>
              <a:t>Dazu werden genau wie bei Bitcoin ein </a:t>
            </a:r>
            <a:r>
              <a:rPr lang="de-DE" b="1" dirty="0"/>
              <a:t>Proof-</a:t>
            </a:r>
            <a:r>
              <a:rPr lang="de-DE" b="1" dirty="0" err="1"/>
              <a:t>of</a:t>
            </a:r>
            <a:r>
              <a:rPr lang="de-DE" b="1" dirty="0"/>
              <a:t>-Work</a:t>
            </a:r>
            <a:r>
              <a:rPr lang="de-DE" dirty="0"/>
              <a:t> </a:t>
            </a:r>
            <a:r>
              <a:rPr lang="de-DE" b="1" dirty="0"/>
              <a:t>Algorithmus</a:t>
            </a:r>
            <a:r>
              <a:rPr lang="de-DE" dirty="0"/>
              <a:t> und </a:t>
            </a:r>
            <a:r>
              <a:rPr lang="de-DE" b="1" dirty="0"/>
              <a:t>Konsensregeln</a:t>
            </a:r>
            <a:r>
              <a:rPr lang="de-DE" dirty="0"/>
              <a:t> verwendet.</a:t>
            </a:r>
          </a:p>
          <a:p>
            <a:r>
              <a:rPr lang="de-DE" dirty="0"/>
              <a:t>Ethereum besitzt eine generalisierte Blockchain, die nicht nur Finanztransaktionen speichern kann, sondern auch </a:t>
            </a:r>
            <a:r>
              <a:rPr lang="de-DE" b="1" dirty="0"/>
              <a:t>Smart Contracts</a:t>
            </a:r>
            <a:r>
              <a:rPr lang="de-DE" dirty="0"/>
              <a:t>.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04CE0EC-AF09-4E47-8DFF-88D1D2E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F8FE29-C2AF-47BF-A159-056C6A91C7A1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EBB36-7338-43C9-B05C-146F85A5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D406CC-D4AE-4678-9DE5-239733B952BB}"/>
              </a:ext>
            </a:extLst>
          </p:cNvPr>
          <p:cNvSpPr txBox="1"/>
          <p:nvPr/>
        </p:nvSpPr>
        <p:spPr>
          <a:xfrm>
            <a:off x="7354764" y="3783544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Smart Contracts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D0E555-0FB3-4028-AF32-5767350F52F1}"/>
              </a:ext>
            </a:extLst>
          </p:cNvPr>
          <p:cNvSpPr txBox="1"/>
          <p:nvPr/>
        </p:nvSpPr>
        <p:spPr>
          <a:xfrm>
            <a:off x="7191747" y="2222571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Systemzustand</a:t>
            </a:r>
          </a:p>
        </p:txBody>
      </p:sp>
    </p:spTree>
    <p:extLst>
      <p:ext uri="{BB962C8B-B14F-4D97-AF65-F5344CB8AC3E}">
        <p14:creationId xmlns:p14="http://schemas.microsoft.com/office/powerpoint/2010/main" val="582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81A5B-7220-466A-8D09-C4A7A504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 – Accounts &amp; Smart Contracts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15393-28DF-43D7-BC64-3B58B859FD0E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Accounts:</a:t>
            </a:r>
          </a:p>
          <a:p>
            <a:pPr lvl="1"/>
            <a:r>
              <a:rPr lang="de-DE" dirty="0"/>
              <a:t>20 Byte lange Adresse</a:t>
            </a:r>
          </a:p>
          <a:p>
            <a:pPr lvl="1"/>
            <a:r>
              <a:rPr lang="de-DE" dirty="0"/>
              <a:t>Kontostand in Ether</a:t>
            </a:r>
          </a:p>
          <a:p>
            <a:pPr lvl="1"/>
            <a:r>
              <a:rPr lang="de-DE" dirty="0" err="1"/>
              <a:t>Nonce</a:t>
            </a:r>
            <a:r>
              <a:rPr lang="de-DE" dirty="0"/>
              <a:t>-Wert</a:t>
            </a:r>
            <a:endParaRPr lang="de-DE" sz="1200" dirty="0"/>
          </a:p>
          <a:p>
            <a:pPr lvl="1"/>
            <a:r>
              <a:rPr lang="de-DE" dirty="0"/>
              <a:t>Smart </a:t>
            </a:r>
            <a:r>
              <a:rPr lang="de-DE" dirty="0" err="1"/>
              <a:t>Contract</a:t>
            </a:r>
            <a:r>
              <a:rPr lang="de-DE" dirty="0"/>
              <a:t> Code (optional)</a:t>
            </a:r>
          </a:p>
          <a:p>
            <a:pPr lvl="1"/>
            <a:r>
              <a:rPr lang="de-DE" dirty="0"/>
              <a:t>Speicherplatz (optional)</a:t>
            </a:r>
          </a:p>
          <a:p>
            <a:r>
              <a:rPr lang="de-DE" dirty="0"/>
              <a:t>Smart Contracts:</a:t>
            </a:r>
          </a:p>
          <a:p>
            <a:pPr lvl="1"/>
            <a:r>
              <a:rPr lang="de-DE" dirty="0"/>
              <a:t>Programm Code in der Blockchain, der dezentral vom Netzwerk ausgeführt wird.</a:t>
            </a:r>
          </a:p>
          <a:p>
            <a:pPr lvl="1"/>
            <a:r>
              <a:rPr lang="de-DE" dirty="0"/>
              <a:t>Verwaltet Zustand des zugehörigen Ethereum Accounts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628BE-840F-4304-A3C3-E6B12ED4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E909E3-E26B-4B29-95B5-A8825C78E574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38E932-899A-4F12-AFAE-AC647E29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7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FC045-3968-4943-B891-2E7B770D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Bitcoin - Systemzustand (Wiederholung)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37F111-3407-4E43-9C8F-6AC929E0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89" y="3629295"/>
            <a:ext cx="7990476" cy="216190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640C1A-BE2A-49D1-9648-F8F3EE8E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de-DE" dirty="0"/>
              <a:t>Systemzustand = Kontobuch</a:t>
            </a:r>
          </a:p>
          <a:p>
            <a:r>
              <a:rPr lang="de-DE" dirty="0"/>
              <a:t>Wem (welcher Adresse) gehören wie viele Bitcoin?</a:t>
            </a:r>
          </a:p>
          <a:p>
            <a:r>
              <a:rPr lang="de-DE" dirty="0"/>
              <a:t>Systemzustand wird durch Transaktion verändert.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4C2445-34AA-469C-8211-F5B3B8CE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B0A9EA-B5A6-47B5-B0CE-801FEA115CEA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9F73D4-6693-4D03-8F1E-8F4C39CD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3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DA3B5-1BB7-4761-BB32-596C5CC9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 - Systemzustand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3D8732F-43C3-439F-ADC9-D11751BD969F}"/>
              </a:ext>
            </a:extLst>
          </p:cNvPr>
          <p:cNvSpPr txBox="1">
            <a:spLocks/>
          </p:cNvSpPr>
          <p:nvPr/>
        </p:nvSpPr>
        <p:spPr>
          <a:xfrm>
            <a:off x="1295400" y="1880533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Systemzustand = Zustand aller Ethereum Accounts</a:t>
            </a:r>
          </a:p>
          <a:p>
            <a:r>
              <a:rPr lang="de-DE" dirty="0"/>
              <a:t>Systemzustand wird durch Transaktionen verändert.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E0D3EB-BB05-43CC-8039-503AD39F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34" y="2822169"/>
            <a:ext cx="6933690" cy="3276009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E51F5EC-079A-4B7E-8FC0-57FC372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104E71-C178-4D8D-896F-E202DC7E787F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4EF72-E931-4A26-B1F9-73852284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7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255EE-25CE-41F9-AF1F-6F422887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 - Konzept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2BCE99B-D0EC-4E8B-ADDB-3AA728362956}"/>
              </a:ext>
            </a:extLst>
          </p:cNvPr>
          <p:cNvSpPr/>
          <p:nvPr/>
        </p:nvSpPr>
        <p:spPr>
          <a:xfrm>
            <a:off x="887835" y="3217876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A618FE3-CB84-4604-A445-0B8DC5C22018}"/>
              </a:ext>
            </a:extLst>
          </p:cNvPr>
          <p:cNvSpPr/>
          <p:nvPr/>
        </p:nvSpPr>
        <p:spPr>
          <a:xfrm>
            <a:off x="2845267" y="2849460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4D176B-8A6E-4D9A-87BB-DE4E3C45AB9A}"/>
              </a:ext>
            </a:extLst>
          </p:cNvPr>
          <p:cNvSpPr/>
          <p:nvPr/>
        </p:nvSpPr>
        <p:spPr>
          <a:xfrm>
            <a:off x="5388530" y="2849460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16EAAFC-AFD7-4DDD-AC0F-0CF29D1ABF0C}"/>
              </a:ext>
            </a:extLst>
          </p:cNvPr>
          <p:cNvSpPr/>
          <p:nvPr/>
        </p:nvSpPr>
        <p:spPr>
          <a:xfrm>
            <a:off x="7227117" y="2849460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B35094-8235-4E1E-AF92-7FDE10642402}"/>
              </a:ext>
            </a:extLst>
          </p:cNvPr>
          <p:cNvSpPr/>
          <p:nvPr/>
        </p:nvSpPr>
        <p:spPr>
          <a:xfrm>
            <a:off x="10217909" y="2849460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FC4C4811-3B1D-4BDE-AB2E-5F4AFDF22CC0}"/>
              </a:ext>
            </a:extLst>
          </p:cNvPr>
          <p:cNvCxnSpPr>
            <a:cxnSpLocks/>
            <a:stCxn id="7" idx="4"/>
            <a:endCxn id="4" idx="4"/>
          </p:cNvCxnSpPr>
          <p:nvPr/>
        </p:nvCxnSpPr>
        <p:spPr>
          <a:xfrm rot="5400000">
            <a:off x="7101341" y="294255"/>
            <a:ext cx="12700" cy="7372642"/>
          </a:xfrm>
          <a:prstGeom prst="curvedConnector3">
            <a:avLst>
              <a:gd name="adj1" fmla="val 5631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6EBC2ED1-4502-4DF6-9F2D-BACA49918BC4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4686651" y="2146352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E3D953F3-D587-44B4-971E-5C14D0DD842D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6877576" y="2498690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6FABF71-3E46-44E3-B845-C12A8D68FF26}"/>
              </a:ext>
            </a:extLst>
          </p:cNvPr>
          <p:cNvCxnSpPr/>
          <p:nvPr/>
        </p:nvCxnSpPr>
        <p:spPr>
          <a:xfrm rot="5400000" flipH="1" flipV="1">
            <a:off x="8716163" y="2482442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F3F91D6-B635-4D9A-9B3F-ECEA11895098}"/>
              </a:ext>
            </a:extLst>
          </p:cNvPr>
          <p:cNvSpPr txBox="1"/>
          <p:nvPr/>
        </p:nvSpPr>
        <p:spPr>
          <a:xfrm>
            <a:off x="8933467" y="2987338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C6369B64-1A92-4FF5-8626-E9B7129AE370}"/>
              </a:ext>
            </a:extLst>
          </p:cNvPr>
          <p:cNvCxnSpPr/>
          <p:nvPr/>
        </p:nvCxnSpPr>
        <p:spPr>
          <a:xfrm rot="5400000" flipH="1" flipV="1">
            <a:off x="9862019" y="2464570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99973BA-3AF2-4AA1-A383-50C6ECA6EA39}"/>
              </a:ext>
            </a:extLst>
          </p:cNvPr>
          <p:cNvSpPr txBox="1"/>
          <p:nvPr/>
        </p:nvSpPr>
        <p:spPr>
          <a:xfrm>
            <a:off x="4169460" y="2294391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406E49B-D1D7-4407-95BB-58691F52BC1B}"/>
              </a:ext>
            </a:extLst>
          </p:cNvPr>
          <p:cNvSpPr txBox="1"/>
          <p:nvPr/>
        </p:nvSpPr>
        <p:spPr>
          <a:xfrm>
            <a:off x="6408128" y="2294391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38480FF-2482-4123-9762-62EBE89FFA1F}"/>
              </a:ext>
            </a:extLst>
          </p:cNvPr>
          <p:cNvSpPr txBox="1"/>
          <p:nvPr/>
        </p:nvSpPr>
        <p:spPr>
          <a:xfrm>
            <a:off x="8190438" y="2288656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FC2A89-94D6-429F-96EB-6954A029ECC8}"/>
              </a:ext>
            </a:extLst>
          </p:cNvPr>
          <p:cNvSpPr txBox="1"/>
          <p:nvPr/>
        </p:nvSpPr>
        <p:spPr>
          <a:xfrm>
            <a:off x="9302439" y="2298846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E03547-6B90-453C-A94E-A90042DDAA23}"/>
              </a:ext>
            </a:extLst>
          </p:cNvPr>
          <p:cNvSpPr txBox="1"/>
          <p:nvPr/>
        </p:nvSpPr>
        <p:spPr>
          <a:xfrm>
            <a:off x="6619704" y="4288946"/>
            <a:ext cx="975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59198AA-E7B5-4CC9-917B-FD150152B0C1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265340" y="3415018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092D004-0320-450E-A9C9-FA39B99FA64E}"/>
              </a:ext>
            </a:extLst>
          </p:cNvPr>
          <p:cNvSpPr txBox="1"/>
          <p:nvPr/>
        </p:nvSpPr>
        <p:spPr>
          <a:xfrm>
            <a:off x="1238405" y="3091851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37D049A1-51A9-4FB0-9367-1F9F68BF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CC0B58-B287-41AB-8AA7-06FBF4DA733A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4297A699-79BE-48F8-9358-1B1E9A31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4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A5489-8D3E-4B6A-BBAF-79E332CD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 - Smart </a:t>
            </a:r>
            <a:r>
              <a:rPr lang="de-DE" dirty="0" err="1"/>
              <a:t>Contract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EAB77F-3A65-4800-BCF3-CE71898A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45477"/>
            <a:ext cx="5313004" cy="426252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FDAD8B1-B484-41E5-9877-04CBA9CF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78901"/>
            <a:ext cx="6981825" cy="4229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73EB541-337A-43B4-8310-C25DD1F5E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839676"/>
            <a:ext cx="7051646" cy="426832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F950EED-583C-469A-A2FD-37E7259E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F437B-9B7A-459B-9127-7C48CA3C198C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01C767-2E80-4F4C-9BD1-3AE5B0EE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3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05133-0733-470A-9239-73DFE358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 - Umsetzung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02A642-5506-4D59-8640-7A39454C1739}"/>
              </a:ext>
            </a:extLst>
          </p:cNvPr>
          <p:cNvSpPr txBox="1"/>
          <p:nvPr/>
        </p:nvSpPr>
        <p:spPr>
          <a:xfrm>
            <a:off x="1977168" y="2400258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3ED626-7A9A-4E5F-937C-ADBDF9072136}"/>
              </a:ext>
            </a:extLst>
          </p:cNvPr>
          <p:cNvSpPr/>
          <p:nvPr/>
        </p:nvSpPr>
        <p:spPr>
          <a:xfrm>
            <a:off x="1295400" y="2835220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98AF6C8-A95C-495A-A654-EF0E4825260F}"/>
              </a:ext>
            </a:extLst>
          </p:cNvPr>
          <p:cNvCxnSpPr>
            <a:cxnSpLocks/>
          </p:cNvCxnSpPr>
          <p:nvPr/>
        </p:nvCxnSpPr>
        <p:spPr>
          <a:xfrm>
            <a:off x="1291669" y="3204552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5B22B54-2B8A-4AA0-BF61-0027CB015D14}"/>
              </a:ext>
            </a:extLst>
          </p:cNvPr>
          <p:cNvSpPr txBox="1"/>
          <p:nvPr/>
        </p:nvSpPr>
        <p:spPr>
          <a:xfrm>
            <a:off x="1379446" y="2842220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FE5FC6-5043-4D2A-A1A0-74D53DEDDD3A}"/>
              </a:ext>
            </a:extLst>
          </p:cNvPr>
          <p:cNvSpPr/>
          <p:nvPr/>
        </p:nvSpPr>
        <p:spPr>
          <a:xfrm>
            <a:off x="1405319" y="3266494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258969F-FBEA-4E1A-9A82-31ED438D74D4}"/>
              </a:ext>
            </a:extLst>
          </p:cNvPr>
          <p:cNvCxnSpPr>
            <a:cxnSpLocks/>
          </p:cNvCxnSpPr>
          <p:nvPr/>
        </p:nvCxnSpPr>
        <p:spPr>
          <a:xfrm>
            <a:off x="1397979" y="3624015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1BAD6D5-AD21-458D-AAC4-2415D91E0EAB}"/>
              </a:ext>
            </a:extLst>
          </p:cNvPr>
          <p:cNvSpPr/>
          <p:nvPr/>
        </p:nvSpPr>
        <p:spPr>
          <a:xfrm>
            <a:off x="1583584" y="3992728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B715220-35F2-4405-BD74-35674F08EB88}"/>
              </a:ext>
            </a:extLst>
          </p:cNvPr>
          <p:cNvCxnSpPr>
            <a:cxnSpLocks/>
          </p:cNvCxnSpPr>
          <p:nvPr/>
        </p:nvCxnSpPr>
        <p:spPr>
          <a:xfrm>
            <a:off x="1590457" y="4470768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F5F72C0-01D4-454E-8E32-3382A1759890}"/>
              </a:ext>
            </a:extLst>
          </p:cNvPr>
          <p:cNvSpPr txBox="1"/>
          <p:nvPr/>
        </p:nvSpPr>
        <p:spPr>
          <a:xfrm>
            <a:off x="2201300" y="40621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E851D0-95FB-4CF9-AE30-CCB2F1C9B5E5}"/>
              </a:ext>
            </a:extLst>
          </p:cNvPr>
          <p:cNvSpPr txBox="1"/>
          <p:nvPr/>
        </p:nvSpPr>
        <p:spPr>
          <a:xfrm>
            <a:off x="2505358" y="4957986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Web3J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8EF07A-A7DD-45DC-935A-3C75BB1E39D3}"/>
              </a:ext>
            </a:extLst>
          </p:cNvPr>
          <p:cNvSpPr txBox="1"/>
          <p:nvPr/>
        </p:nvSpPr>
        <p:spPr>
          <a:xfrm>
            <a:off x="1958874" y="3669792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96EB4C-B145-4B9F-ACA5-78AB5B3A1111}"/>
              </a:ext>
            </a:extLst>
          </p:cNvPr>
          <p:cNvCxnSpPr>
            <a:cxnSpLocks/>
          </p:cNvCxnSpPr>
          <p:nvPr/>
        </p:nvCxnSpPr>
        <p:spPr>
          <a:xfrm>
            <a:off x="1583584" y="492517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D706C40-625B-44F9-9B38-6CA9666298C4}"/>
              </a:ext>
            </a:extLst>
          </p:cNvPr>
          <p:cNvSpPr txBox="1"/>
          <p:nvPr/>
        </p:nvSpPr>
        <p:spPr>
          <a:xfrm>
            <a:off x="1717952" y="453229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771C2BC-AEA2-4237-8C95-CFE9FF5AFC8C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2523151" y="4925172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F1D361D-BFD2-4FF5-AB13-03CB58D31214}"/>
              </a:ext>
            </a:extLst>
          </p:cNvPr>
          <p:cNvSpPr txBox="1"/>
          <p:nvPr/>
        </p:nvSpPr>
        <p:spPr>
          <a:xfrm>
            <a:off x="1745189" y="49579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6A6167-A00D-447D-929B-57F58C32BD8C}"/>
              </a:ext>
            </a:extLst>
          </p:cNvPr>
          <p:cNvSpPr txBox="1"/>
          <p:nvPr/>
        </p:nvSpPr>
        <p:spPr>
          <a:xfrm>
            <a:off x="1512174" y="3277386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sp>
        <p:nvSpPr>
          <p:cNvPr id="19" name="Wolke 18">
            <a:extLst>
              <a:ext uri="{FF2B5EF4-FFF2-40B4-BE49-F238E27FC236}">
                <a16:creationId xmlns:a16="http://schemas.microsoft.com/office/drawing/2014/main" id="{4F3CB822-42A3-4B80-97A5-E845DC3D1DD1}"/>
              </a:ext>
            </a:extLst>
          </p:cNvPr>
          <p:cNvSpPr/>
          <p:nvPr/>
        </p:nvSpPr>
        <p:spPr>
          <a:xfrm>
            <a:off x="5755574" y="3890008"/>
            <a:ext cx="2327330" cy="171676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EEE620-202D-4EEF-9E03-D65B9B437734}"/>
              </a:ext>
            </a:extLst>
          </p:cNvPr>
          <p:cNvCxnSpPr>
            <a:cxnSpLocks/>
          </p:cNvCxnSpPr>
          <p:nvPr/>
        </p:nvCxnSpPr>
        <p:spPr>
          <a:xfrm flipV="1">
            <a:off x="3485460" y="3446745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3DB7272-5F31-4BDA-BBCD-2BECBE155664}"/>
              </a:ext>
            </a:extLst>
          </p:cNvPr>
          <p:cNvSpPr/>
          <p:nvPr/>
        </p:nvSpPr>
        <p:spPr>
          <a:xfrm>
            <a:off x="4545434" y="2578649"/>
            <a:ext cx="350704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F59B88E-726F-4DAA-AC4C-E0C4609B92D5}"/>
              </a:ext>
            </a:extLst>
          </p:cNvPr>
          <p:cNvSpPr/>
          <p:nvPr/>
        </p:nvSpPr>
        <p:spPr>
          <a:xfrm>
            <a:off x="5488475" y="2624503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554E64F-3BE4-46EE-B6D1-B9D0A33BC9DF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4545434" y="3003825"/>
            <a:ext cx="3507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5CC870D-05BA-4896-9FA1-1050CE7F5FE0}"/>
              </a:ext>
            </a:extLst>
          </p:cNvPr>
          <p:cNvSpPr txBox="1"/>
          <p:nvPr/>
        </p:nvSpPr>
        <p:spPr>
          <a:xfrm>
            <a:off x="4837402" y="3044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C965AB-AFC3-41DA-B625-D2CF9EC90F9C}"/>
              </a:ext>
            </a:extLst>
          </p:cNvPr>
          <p:cNvSpPr txBox="1"/>
          <p:nvPr/>
        </p:nvSpPr>
        <p:spPr>
          <a:xfrm>
            <a:off x="6298954" y="3024133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Ethereum Client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4839359-85D9-4C9C-BF14-96D65AAF371C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flipV="1">
            <a:off x="6298954" y="2993835"/>
            <a:ext cx="0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9171702-C287-4300-90B0-93D55734360E}"/>
              </a:ext>
            </a:extLst>
          </p:cNvPr>
          <p:cNvCxnSpPr>
            <a:cxnSpLocks/>
          </p:cNvCxnSpPr>
          <p:nvPr/>
        </p:nvCxnSpPr>
        <p:spPr>
          <a:xfrm flipV="1">
            <a:off x="6618710" y="3462214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903AC7-CA49-455D-BE3E-E1BD8A122EDB}"/>
              </a:ext>
            </a:extLst>
          </p:cNvPr>
          <p:cNvCxnSpPr>
            <a:cxnSpLocks/>
          </p:cNvCxnSpPr>
          <p:nvPr/>
        </p:nvCxnSpPr>
        <p:spPr>
          <a:xfrm flipV="1">
            <a:off x="7106217" y="3466100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715087-2E1C-475E-8D76-45D86FE9C425}"/>
              </a:ext>
            </a:extLst>
          </p:cNvPr>
          <p:cNvCxnSpPr>
            <a:cxnSpLocks/>
          </p:cNvCxnSpPr>
          <p:nvPr/>
        </p:nvCxnSpPr>
        <p:spPr>
          <a:xfrm flipH="1" flipV="1">
            <a:off x="7157132" y="3462052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DAD45A63-9E0F-4350-BA2E-273B323362DE}"/>
              </a:ext>
            </a:extLst>
          </p:cNvPr>
          <p:cNvSpPr/>
          <p:nvPr/>
        </p:nvSpPr>
        <p:spPr>
          <a:xfrm>
            <a:off x="4209330" y="4761058"/>
            <a:ext cx="887935" cy="75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Node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15A9258-FB66-412E-9574-7CA137AED24A}"/>
              </a:ext>
            </a:extLst>
          </p:cNvPr>
          <p:cNvCxnSpPr>
            <a:cxnSpLocks/>
          </p:cNvCxnSpPr>
          <p:nvPr/>
        </p:nvCxnSpPr>
        <p:spPr>
          <a:xfrm>
            <a:off x="5117391" y="5140365"/>
            <a:ext cx="6707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EFF84C1-0266-4943-B8B1-CF3BC56C066A}"/>
              </a:ext>
            </a:extLst>
          </p:cNvPr>
          <p:cNvCxnSpPr>
            <a:cxnSpLocks/>
          </p:cNvCxnSpPr>
          <p:nvPr/>
        </p:nvCxnSpPr>
        <p:spPr>
          <a:xfrm>
            <a:off x="3480511" y="5142652"/>
            <a:ext cx="71483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36AEF15-8B5A-4BF5-A767-D36B674CD6F5}"/>
              </a:ext>
            </a:extLst>
          </p:cNvPr>
          <p:cNvCxnSpPr>
            <a:cxnSpLocks/>
          </p:cNvCxnSpPr>
          <p:nvPr/>
        </p:nvCxnSpPr>
        <p:spPr>
          <a:xfrm>
            <a:off x="5117391" y="5213205"/>
            <a:ext cx="751062" cy="141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4B483B0-5E76-4599-82D4-3754D0B60459}"/>
              </a:ext>
            </a:extLst>
          </p:cNvPr>
          <p:cNvCxnSpPr>
            <a:cxnSpLocks/>
          </p:cNvCxnSpPr>
          <p:nvPr/>
        </p:nvCxnSpPr>
        <p:spPr>
          <a:xfrm flipV="1">
            <a:off x="5108754" y="4844166"/>
            <a:ext cx="626052" cy="2154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umsplatzhalter 34">
            <a:extLst>
              <a:ext uri="{FF2B5EF4-FFF2-40B4-BE49-F238E27FC236}">
                <a16:creationId xmlns:a16="http://schemas.microsoft.com/office/drawing/2014/main" id="{F6DC6851-4FAA-4398-B86C-B0504C61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554253-100F-4544-80F0-92041F8A899F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36" name="Foliennummernplatzhalter 35">
            <a:extLst>
              <a:ext uri="{FF2B5EF4-FFF2-40B4-BE49-F238E27FC236}">
                <a16:creationId xmlns:a16="http://schemas.microsoft.com/office/drawing/2014/main" id="{019EB774-84A9-425C-9369-58772FA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2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9" grpId="0" animBg="1"/>
      <p:bldP spid="11" grpId="0"/>
      <p:bldP spid="12" grpId="0"/>
      <p:bldP spid="13" grpId="0"/>
      <p:bldP spid="15" grpId="0"/>
      <p:bldP spid="17" grpId="0"/>
      <p:bldP spid="18" grpId="0"/>
      <p:bldP spid="19" grpId="0" animBg="1"/>
      <p:bldP spid="21" grpId="0" animBg="1"/>
      <p:bldP spid="22" grpId="0"/>
      <p:bldP spid="24" grpId="0"/>
      <p:bldP spid="25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436D0-743A-4C75-A50D-9CD6CEA0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Ethereum - Glücksspielanwendung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A1041-1BF1-4963-AE86-C129365F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0654"/>
            <a:ext cx="8828015" cy="44140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99B6CD-3926-4A90-BC38-6A564EBC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13183"/>
            <a:ext cx="8536497" cy="441147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3CBF18-2E25-4534-B308-4323CD0B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8905E3-5161-438E-B4A2-B9B110F2BE79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4B1DA6-6154-4FC7-BBB2-A9D2934D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8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e-DE" dirty="0"/>
              <a:t>Projektidee</a:t>
            </a:r>
          </a:p>
          <a:p>
            <a:pPr rtl="0"/>
            <a:r>
              <a:rPr lang="de-DE" dirty="0"/>
              <a:t>Bitcoin</a:t>
            </a:r>
          </a:p>
          <a:p>
            <a:pPr lvl="1"/>
            <a:r>
              <a:rPr lang="de-DE" dirty="0"/>
              <a:t>Grundlagen</a:t>
            </a:r>
          </a:p>
          <a:p>
            <a:pPr lvl="1"/>
            <a:r>
              <a:rPr lang="de-DE" dirty="0"/>
              <a:t>Konzept</a:t>
            </a:r>
          </a:p>
          <a:p>
            <a:pPr lvl="1"/>
            <a:r>
              <a:rPr lang="de-DE" dirty="0"/>
              <a:t>Umsetzung</a:t>
            </a:r>
          </a:p>
          <a:p>
            <a:pPr rtl="0"/>
            <a:r>
              <a:rPr lang="de-DE" dirty="0"/>
              <a:t>Ethereum</a:t>
            </a:r>
          </a:p>
          <a:p>
            <a:pPr lvl="1"/>
            <a:r>
              <a:rPr lang="de-DE" dirty="0"/>
              <a:t>Grundlagen</a:t>
            </a:r>
          </a:p>
          <a:p>
            <a:pPr lvl="1"/>
            <a:r>
              <a:rPr lang="de-DE" dirty="0"/>
              <a:t>Konzept</a:t>
            </a:r>
          </a:p>
          <a:p>
            <a:pPr lvl="1"/>
            <a:r>
              <a:rPr lang="de-DE" dirty="0"/>
              <a:t>Umsetzung</a:t>
            </a:r>
          </a:p>
          <a:p>
            <a:r>
              <a:rPr lang="de-DE" dirty="0"/>
              <a:t>Fazit</a:t>
            </a:r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E3AA8-FE3B-4467-A80A-44CC561E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234F6A-61AB-472D-9694-F4DFFC3FD9C4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F450AF-1710-446E-85B3-E34485A3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A5A462-1673-4424-BF01-DE31C0AE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7CE20B-C47E-436A-8905-8C1A6DCCE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42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349A3-6A12-4B5D-9CC5-0B29592E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48C28-0EF9-4A89-A432-2DC1AF87B88E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Durch Ethereum vollständig auf </a:t>
            </a:r>
            <a:r>
              <a:rPr lang="de-DE" dirty="0" err="1"/>
              <a:t>Trusted</a:t>
            </a:r>
            <a:r>
              <a:rPr lang="de-DE" dirty="0"/>
              <a:t> Third Party verzichtet</a:t>
            </a:r>
          </a:p>
          <a:p>
            <a:r>
              <a:rPr lang="de-DE" dirty="0"/>
              <a:t>Einsatz von Blockchain: </a:t>
            </a:r>
          </a:p>
          <a:p>
            <a:pPr lvl="1"/>
            <a:r>
              <a:rPr lang="de-DE" dirty="0"/>
              <a:t>Nur für wenige Anwendungsfälle sinnvoll</a:t>
            </a:r>
          </a:p>
          <a:p>
            <a:pPr lvl="1"/>
            <a:r>
              <a:rPr lang="de-DE" dirty="0"/>
              <a:t>Bringt viele Nachteile mit</a:t>
            </a:r>
          </a:p>
          <a:p>
            <a:r>
              <a:rPr lang="de-DE" dirty="0"/>
              <a:t>Zukunft ungewiss</a:t>
            </a:r>
          </a:p>
          <a:p>
            <a:r>
              <a:rPr lang="de-DE" dirty="0"/>
              <a:t>Sehr viel Innovation auf dem Gebiet</a:t>
            </a:r>
          </a:p>
          <a:p>
            <a:pPr lvl="1"/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-Stake</a:t>
            </a:r>
          </a:p>
          <a:p>
            <a:pPr lvl="1"/>
            <a:r>
              <a:rPr lang="de-DE" dirty="0"/>
              <a:t>Second Layer Solutions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EB620D-F219-49AC-88D8-59E92FE4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189C5FC-60F6-48F4-B084-98DC01B9856D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55F4C9-13E8-4ED5-9C2E-10A7419D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3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A8477-F9B1-4755-B34B-34D39D6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F246-3540-4A0B-8867-A576C808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6368" cy="3809999"/>
          </a:xfrm>
        </p:spPr>
        <p:txBody>
          <a:bodyPr>
            <a:normAutofit/>
          </a:bodyPr>
          <a:lstStyle/>
          <a:p>
            <a:r>
              <a:rPr lang="de-DE" dirty="0"/>
              <a:t>Alle nicht auf dieser Folie angegebenen Abbildungen entstammen der Ausarbeitung: </a:t>
            </a:r>
            <a:r>
              <a:rPr lang="de-DE" sz="1200" dirty="0">
                <a:hlinkClick r:id="rId2"/>
              </a:rPr>
              <a:t>https://github.com/ossel/master-thesis/blob/master/Thesis/Thesis.pdf</a:t>
            </a:r>
            <a:endParaRPr lang="de-DE" sz="1200" dirty="0"/>
          </a:p>
          <a:p>
            <a:r>
              <a:rPr lang="de-DE" dirty="0"/>
              <a:t>Bitcoin Logo:</a:t>
            </a:r>
            <a:br>
              <a:rPr lang="de-DE" dirty="0"/>
            </a:br>
            <a:r>
              <a:rPr lang="de-DE" sz="1200" dirty="0"/>
              <a:t>https://upload.wikimedia.org/wikipedia/commons/thumb/4/46/Bitcoin.svg/1000px-Bitcoin.svg.png</a:t>
            </a:r>
          </a:p>
          <a:p>
            <a:r>
              <a:rPr lang="de-DE" dirty="0" err="1"/>
              <a:t>Antminer</a:t>
            </a:r>
            <a:r>
              <a:rPr lang="de-DE" dirty="0"/>
              <a:t> S9i:</a:t>
            </a:r>
            <a:br>
              <a:rPr lang="de-DE" dirty="0"/>
            </a:br>
            <a:r>
              <a:rPr lang="de-DE" sz="1200" dirty="0">
                <a:hlinkClick r:id="rId3"/>
              </a:rPr>
              <a:t>https://shop.bitmain.com/product/detail?pid=00020180612110232223Y3T9dchY0685</a:t>
            </a:r>
            <a:endParaRPr lang="de-DE" sz="1200" dirty="0"/>
          </a:p>
          <a:p>
            <a:r>
              <a:rPr lang="de-DE" dirty="0"/>
              <a:t>BTC Mining:</a:t>
            </a:r>
            <a:br>
              <a:rPr lang="de-DE" dirty="0"/>
            </a:br>
            <a:r>
              <a:rPr lang="de-DE" sz="1200" dirty="0">
                <a:hlinkClick r:id="rId4"/>
              </a:rPr>
              <a:t>https://coindoo.com/wp-content/uploads/2018/01/bitcoin-mining-55745096-1024x740.jpg</a:t>
            </a:r>
            <a:endParaRPr lang="de-DE" sz="1200" dirty="0"/>
          </a:p>
          <a:p>
            <a:r>
              <a:rPr lang="de-DE" dirty="0"/>
              <a:t>Ethereum Logo:</a:t>
            </a:r>
            <a:br>
              <a:rPr lang="de-DE" dirty="0"/>
            </a:br>
            <a:r>
              <a:rPr lang="de-DE" sz="1200" dirty="0">
                <a:hlinkClick r:id="rId5"/>
              </a:rPr>
              <a:t>https://www.ethereum.org/images/logos/ETHEREUM-ICON_Black_small.png</a:t>
            </a:r>
            <a:endParaRPr lang="de-DE" sz="1200" dirty="0"/>
          </a:p>
          <a:p>
            <a:endParaRPr lang="de-DE" sz="12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62BB3E4-344E-4747-8FAA-DC6EE80E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72F49F-1BFE-4027-A46C-0F0AD6BFDF3D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D77C84E-408B-455D-A39F-E75504D1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3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F7D13A-BFEA-4F34-9254-2352936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CA594F-F94B-4638-9C91-B7366F939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AD358-AAED-40DF-BABD-4BABE9C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 - Glücksspielanwendung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5CB60-9547-4FC2-87C4-43084D22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Durch Einsatz von Blockchain-Technologie benötigtes Vertrauen reduzieren</a:t>
            </a:r>
          </a:p>
          <a:p>
            <a:r>
              <a:rPr lang="de-DE" dirty="0"/>
              <a:t>Ziel: Auf </a:t>
            </a:r>
            <a:r>
              <a:rPr lang="de-DE" dirty="0" err="1"/>
              <a:t>Trusted</a:t>
            </a:r>
            <a:r>
              <a:rPr lang="de-DE" dirty="0"/>
              <a:t> Third Party verzichten</a:t>
            </a:r>
          </a:p>
          <a:p>
            <a:r>
              <a:rPr lang="de-DE" dirty="0"/>
              <a:t>Glücksspielanwendung:</a:t>
            </a:r>
          </a:p>
          <a:p>
            <a:pPr lvl="1"/>
            <a:r>
              <a:rPr lang="de-DE" dirty="0"/>
              <a:t>N Teilnehmer zahlen gleichen Betrag in Topf ein</a:t>
            </a:r>
          </a:p>
          <a:p>
            <a:pPr lvl="1"/>
            <a:r>
              <a:rPr lang="de-DE" dirty="0"/>
              <a:t>1 Teilnehmer wird zufällig ausgewählt und gewinnt</a:t>
            </a:r>
          </a:p>
          <a:p>
            <a:r>
              <a:rPr lang="de-DE" dirty="0"/>
              <a:t>Anforderungen:</a:t>
            </a:r>
          </a:p>
          <a:p>
            <a:pPr lvl="1"/>
            <a:r>
              <a:rPr lang="de-DE" dirty="0"/>
              <a:t>Transparente Ein- und Auszahlungen</a:t>
            </a:r>
          </a:p>
          <a:p>
            <a:pPr lvl="1"/>
            <a:r>
              <a:rPr lang="de-DE" dirty="0"/>
              <a:t>Gewinnerauswahl durch nachprüfbaren Zufallsfaktor</a:t>
            </a:r>
          </a:p>
          <a:p>
            <a:pPr lvl="1"/>
            <a:r>
              <a:rPr lang="de-DE" dirty="0"/>
              <a:t>Faires Spiel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925B48-59CB-4260-95A4-91C3F025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7AB454-6A7A-40EA-BC86-D58AA654D91C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D63D90-E0C7-4D33-81A4-187DFA51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5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EA0E9B-6069-412D-A0C9-19E8FC7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Bitcoin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A5FFEC-371F-4F81-86BC-A3CCCC791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EF75AE-A0FF-4255-960D-714362B7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13" y="2038525"/>
            <a:ext cx="2780950" cy="27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A8477-F9B1-4755-B34B-34D39D6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Bitcoin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F246-3540-4A0B-8867-A576C808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Bitcoin ist die erste digitale, dezentral organisierte Währung</a:t>
            </a:r>
          </a:p>
          <a:p>
            <a:endParaRPr lang="de-DE" dirty="0"/>
          </a:p>
          <a:p>
            <a:r>
              <a:rPr lang="de-DE" dirty="0"/>
              <a:t>Bitcoin besteht aus:</a:t>
            </a:r>
          </a:p>
          <a:p>
            <a:pPr lvl="1"/>
            <a:r>
              <a:rPr lang="de-DE" dirty="0"/>
              <a:t>Peer-to-Peer Netzwerk</a:t>
            </a:r>
          </a:p>
          <a:p>
            <a:pPr lvl="1"/>
            <a:r>
              <a:rPr lang="de-DE" dirty="0"/>
              <a:t>Blockchain</a:t>
            </a:r>
          </a:p>
          <a:p>
            <a:pPr lvl="1"/>
            <a:r>
              <a:rPr lang="de-DE" dirty="0"/>
              <a:t>Konsensregeln</a:t>
            </a:r>
          </a:p>
          <a:p>
            <a:pPr lvl="1"/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-Work Algorithmus (Mining)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FC0817-1BDE-4932-A0C8-CD2E9860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1" y="2559663"/>
            <a:ext cx="5867400" cy="29051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BE9EF8-19DD-4DB9-B175-DFA4BB02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17" y="2709510"/>
            <a:ext cx="7522407" cy="2353379"/>
          </a:xfrm>
          <a:prstGeom prst="rect">
            <a:avLst/>
          </a:prstGeom>
        </p:spPr>
      </p:pic>
      <p:sp>
        <p:nvSpPr>
          <p:cNvPr id="14" name="Scrollen: vertikal 13">
            <a:extLst>
              <a:ext uri="{FF2B5EF4-FFF2-40B4-BE49-F238E27FC236}">
                <a16:creationId xmlns:a16="http://schemas.microsoft.com/office/drawing/2014/main" id="{A3E5D278-D754-4F94-8C83-301F98B27130}"/>
              </a:ext>
            </a:extLst>
          </p:cNvPr>
          <p:cNvSpPr/>
          <p:nvPr/>
        </p:nvSpPr>
        <p:spPr>
          <a:xfrm>
            <a:off x="5646821" y="2612239"/>
            <a:ext cx="3022301" cy="285254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Konsensregeln:</a:t>
            </a:r>
            <a:br>
              <a:rPr lang="de-DE" dirty="0"/>
            </a:br>
            <a:br>
              <a:rPr lang="de-DE" dirty="0"/>
            </a:br>
            <a:r>
              <a:rPr lang="de-DE" sz="1400" dirty="0" err="1"/>
              <a:t>Blockreward</a:t>
            </a:r>
            <a:endParaRPr lang="de-DE" sz="1400" dirty="0"/>
          </a:p>
          <a:p>
            <a:pPr algn="ctr"/>
            <a:r>
              <a:rPr lang="de-DE" sz="1400" dirty="0"/>
              <a:t>TXNs OK</a:t>
            </a:r>
            <a:br>
              <a:rPr lang="de-DE" sz="1400" dirty="0"/>
            </a:br>
            <a:r>
              <a:rPr lang="de-DE" sz="1400" dirty="0"/>
              <a:t>Blockgröße</a:t>
            </a:r>
          </a:p>
          <a:p>
            <a:pPr algn="ctr"/>
            <a:r>
              <a:rPr lang="de-DE" sz="1400" dirty="0"/>
              <a:t>Blockzeit</a:t>
            </a:r>
            <a:br>
              <a:rPr lang="de-DE" sz="1400" dirty="0"/>
            </a:br>
            <a:r>
              <a:rPr lang="de-DE" sz="1400" dirty="0"/>
              <a:t>Blockhash &lt; </a:t>
            </a:r>
            <a:r>
              <a:rPr lang="de-DE" sz="1400" dirty="0" err="1"/>
              <a:t>target</a:t>
            </a:r>
            <a:endParaRPr lang="de-DE" sz="1400" dirty="0"/>
          </a:p>
          <a:p>
            <a:pPr algn="ctr"/>
            <a:r>
              <a:rPr lang="de-DE" sz="1400" b="1" dirty="0"/>
              <a:t>. . .</a:t>
            </a:r>
            <a:br>
              <a:rPr lang="de-DE" sz="1400" dirty="0"/>
            </a:br>
            <a:endParaRPr lang="de-DE" sz="1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E98B41-84CE-4C6C-9364-CBF3A89BB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561" y="3271481"/>
            <a:ext cx="1485900" cy="170497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F19C3FA-1A96-4A91-ADA0-2BA5FFBD3CBA}"/>
              </a:ext>
            </a:extLst>
          </p:cNvPr>
          <p:cNvSpPr txBox="1"/>
          <p:nvPr/>
        </p:nvSpPr>
        <p:spPr>
          <a:xfrm>
            <a:off x="9280929" y="38861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92D050"/>
                </a:solidFill>
              </a:rPr>
              <a:t>OK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EA1BBCC-4F14-481D-9446-DB0930C3C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546" y="3629535"/>
            <a:ext cx="2499099" cy="180599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69FF6C6-7E11-483F-8C3C-F32B32CEB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645" y="3494135"/>
            <a:ext cx="2620250" cy="2076791"/>
          </a:xfrm>
          <a:prstGeom prst="rect">
            <a:avLst/>
          </a:prstGeom>
        </p:spPr>
      </p:pic>
      <p:sp>
        <p:nvSpPr>
          <p:cNvPr id="19" name="Datumsplatzhalter 18">
            <a:extLst>
              <a:ext uri="{FF2B5EF4-FFF2-40B4-BE49-F238E27FC236}">
                <a16:creationId xmlns:a16="http://schemas.microsoft.com/office/drawing/2014/main" id="{449DDC81-DBE6-41DF-81CA-6F80FC6A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A5E405-7BE1-408F-AE99-43950AB0A7F1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7186575A-91EC-45A0-AF0C-D2CFF849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1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FC045-3968-4943-B891-2E7B770D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Bitcoin - Systemzustand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37F111-3407-4E43-9C8F-6AC929E0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89" y="3629295"/>
            <a:ext cx="7990476" cy="216190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640C1A-BE2A-49D1-9648-F8F3EE8E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de-DE" dirty="0"/>
              <a:t>Systemzustand = Kontobuch</a:t>
            </a:r>
          </a:p>
          <a:p>
            <a:r>
              <a:rPr lang="de-DE" dirty="0"/>
              <a:t>Wem (welcher Adresse) gehören wie viele Bitcoin?</a:t>
            </a:r>
          </a:p>
          <a:p>
            <a:r>
              <a:rPr lang="de-DE" dirty="0"/>
              <a:t>Systemzustand wird durch Transaktionen angepasst.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20AD23-53EF-4746-BFFE-73ECFC96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5F9D5C-0F88-4AD8-BDD8-039F7A4F229F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CA6D27-8429-456D-8EED-1BB95EC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2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A8477-F9B1-4755-B34B-34D39D6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de-DE" dirty="0"/>
              <a:t>Bitcoin - Konzept der Glücksspielanwendung</a:t>
            </a:r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101DEFB0-1EC7-4DEC-84E9-06B25F09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25" y="1934579"/>
            <a:ext cx="6615404" cy="4025291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DD2611BE-3DCE-43AB-936F-2D1C4B9C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356" y="1934579"/>
            <a:ext cx="5355772" cy="4116751"/>
          </a:xfrm>
          <a:prstGeom prst="rect">
            <a:avLst/>
          </a:prstGeom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34979980-917E-47C0-919B-67AC5241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356" y="1934579"/>
            <a:ext cx="5607810" cy="4116751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ED054BB4-1455-4760-BA29-1D12F079B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125" y="1854374"/>
            <a:ext cx="8240186" cy="4185699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CD6671A7-830E-481B-A849-3B3324B08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125" y="1872525"/>
            <a:ext cx="6714690" cy="4240857"/>
          </a:xfrm>
          <a:prstGeom prst="rect">
            <a:avLst/>
          </a:prstGeom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8BC28A0D-89C7-4F4B-8C8F-E954E23DA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125" y="1817351"/>
            <a:ext cx="5400778" cy="4233979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FAF703B8-2680-4805-A69B-4F123C62CA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0891" y="1707661"/>
            <a:ext cx="7691535" cy="439446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FB4BC4E1-CDFD-4F83-A00E-DEF989A06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5911" y="1707660"/>
            <a:ext cx="7292622" cy="4380367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EB647B05-DC30-436D-9D49-D636EA8418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0311" y="1707659"/>
            <a:ext cx="6167899" cy="4297924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F609592C-035F-48AE-A08C-1E73E384A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0891" y="1752940"/>
            <a:ext cx="4676517" cy="4303908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id="{81B68F41-B55C-4B67-8502-E5E75C158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5125" y="1702146"/>
            <a:ext cx="6371826" cy="4337927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73642B4E-16E6-46E2-84EB-3B1AF2FECD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7637" y="1646238"/>
            <a:ext cx="5894571" cy="4395629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DEF42A-7234-4C05-B8C7-B1E046F0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55F7FA-1820-4E34-8954-889CE1B821CA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E7FF-D768-4086-93BA-FA9CA449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1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A8477-F9B1-4755-B34B-34D39D6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Bitcoin - Umsetzung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ABCD362-D9D7-4AA8-8A60-9A2011EBC0E8}"/>
              </a:ext>
            </a:extLst>
          </p:cNvPr>
          <p:cNvSpPr txBox="1"/>
          <p:nvPr/>
        </p:nvSpPr>
        <p:spPr>
          <a:xfrm>
            <a:off x="2061865" y="192305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3746B70-E417-4A5D-8885-C7FAA6441CF5}"/>
              </a:ext>
            </a:extLst>
          </p:cNvPr>
          <p:cNvSpPr/>
          <p:nvPr/>
        </p:nvSpPr>
        <p:spPr>
          <a:xfrm>
            <a:off x="1380097" y="2358013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B682DE-F2E0-4D0C-8122-CB26FA54F135}"/>
              </a:ext>
            </a:extLst>
          </p:cNvPr>
          <p:cNvCxnSpPr>
            <a:cxnSpLocks/>
          </p:cNvCxnSpPr>
          <p:nvPr/>
        </p:nvCxnSpPr>
        <p:spPr>
          <a:xfrm>
            <a:off x="1376366" y="2727345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FB15C753-8330-4A33-B10B-C6C2790D3473}"/>
              </a:ext>
            </a:extLst>
          </p:cNvPr>
          <p:cNvSpPr txBox="1"/>
          <p:nvPr/>
        </p:nvSpPr>
        <p:spPr>
          <a:xfrm>
            <a:off x="1464143" y="2365013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836D244-3E82-495B-B9AB-607D193FE293}"/>
              </a:ext>
            </a:extLst>
          </p:cNvPr>
          <p:cNvSpPr/>
          <p:nvPr/>
        </p:nvSpPr>
        <p:spPr>
          <a:xfrm>
            <a:off x="1490016" y="2789287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069422B-BD60-42C5-A894-B6CC56B7D15C}"/>
              </a:ext>
            </a:extLst>
          </p:cNvPr>
          <p:cNvCxnSpPr>
            <a:cxnSpLocks/>
          </p:cNvCxnSpPr>
          <p:nvPr/>
        </p:nvCxnSpPr>
        <p:spPr>
          <a:xfrm>
            <a:off x="1482676" y="3146808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B0DAECB0-06A8-41D7-BD7C-40349B4FCB78}"/>
              </a:ext>
            </a:extLst>
          </p:cNvPr>
          <p:cNvSpPr/>
          <p:nvPr/>
        </p:nvSpPr>
        <p:spPr>
          <a:xfrm>
            <a:off x="1668281" y="3515521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5F62386-4E29-49CB-A23C-7F060C02C23D}"/>
              </a:ext>
            </a:extLst>
          </p:cNvPr>
          <p:cNvCxnSpPr>
            <a:cxnSpLocks/>
          </p:cNvCxnSpPr>
          <p:nvPr/>
        </p:nvCxnSpPr>
        <p:spPr>
          <a:xfrm>
            <a:off x="1675154" y="3993561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8769E48E-227F-4E16-AA6A-FE9E40F10E54}"/>
              </a:ext>
            </a:extLst>
          </p:cNvPr>
          <p:cNvSpPr txBox="1"/>
          <p:nvPr/>
        </p:nvSpPr>
        <p:spPr>
          <a:xfrm>
            <a:off x="2285997" y="358499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AAF4B6E-B608-4BC1-8ABB-B899291D07EA}"/>
              </a:ext>
            </a:extLst>
          </p:cNvPr>
          <p:cNvSpPr txBox="1"/>
          <p:nvPr/>
        </p:nvSpPr>
        <p:spPr>
          <a:xfrm>
            <a:off x="2590055" y="44807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BitcoinJ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FB084E13-FBD1-4243-8141-2DE04ED1A0B8}"/>
              </a:ext>
            </a:extLst>
          </p:cNvPr>
          <p:cNvSpPr txBox="1"/>
          <p:nvPr/>
        </p:nvSpPr>
        <p:spPr>
          <a:xfrm>
            <a:off x="2043571" y="3192585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55CA10C-0C76-4D61-865D-2C85253B7D4A}"/>
              </a:ext>
            </a:extLst>
          </p:cNvPr>
          <p:cNvCxnSpPr>
            <a:cxnSpLocks/>
          </p:cNvCxnSpPr>
          <p:nvPr/>
        </p:nvCxnSpPr>
        <p:spPr>
          <a:xfrm>
            <a:off x="1668281" y="4447965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04EE52CA-9878-48DB-A980-C689339F1622}"/>
              </a:ext>
            </a:extLst>
          </p:cNvPr>
          <p:cNvSpPr txBox="1"/>
          <p:nvPr/>
        </p:nvSpPr>
        <p:spPr>
          <a:xfrm>
            <a:off x="1802649" y="405508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31E54E97-3ECF-41D7-A6D4-5CD4B9B209FE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2607848" y="4447965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ACA2AEB9-55D1-4497-866D-8832AB1F6D47}"/>
              </a:ext>
            </a:extLst>
          </p:cNvPr>
          <p:cNvSpPr txBox="1"/>
          <p:nvPr/>
        </p:nvSpPr>
        <p:spPr>
          <a:xfrm>
            <a:off x="1829886" y="448077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Flussdiagramm: Magnetplattenspeicher 92">
            <a:extLst>
              <a:ext uri="{FF2B5EF4-FFF2-40B4-BE49-F238E27FC236}">
                <a16:creationId xmlns:a16="http://schemas.microsoft.com/office/drawing/2014/main" id="{23F91A75-23F8-482C-8CDB-4E67A6C13B9B}"/>
              </a:ext>
            </a:extLst>
          </p:cNvPr>
          <p:cNvSpPr/>
          <p:nvPr/>
        </p:nvSpPr>
        <p:spPr>
          <a:xfrm>
            <a:off x="1295400" y="5211933"/>
            <a:ext cx="1245098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7DFEFD-EDC1-4280-90F9-1A884D54C385}"/>
              </a:ext>
            </a:extLst>
          </p:cNvPr>
          <p:cNvCxnSpPr>
            <a:cxnSpLocks/>
          </p:cNvCxnSpPr>
          <p:nvPr/>
        </p:nvCxnSpPr>
        <p:spPr>
          <a:xfrm flipH="1">
            <a:off x="1853556" y="4918200"/>
            <a:ext cx="237813" cy="4427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Magnetplattenspeicher 94">
            <a:extLst>
              <a:ext uri="{FF2B5EF4-FFF2-40B4-BE49-F238E27FC236}">
                <a16:creationId xmlns:a16="http://schemas.microsoft.com/office/drawing/2014/main" id="{D9CB355A-21B0-40A1-AE62-32C4F0C32E1B}"/>
              </a:ext>
            </a:extLst>
          </p:cNvPr>
          <p:cNvSpPr/>
          <p:nvPr/>
        </p:nvSpPr>
        <p:spPr>
          <a:xfrm>
            <a:off x="2666031" y="5205682"/>
            <a:ext cx="1228829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20D8D7A2-81D9-40AB-AF97-35A650E80130}"/>
              </a:ext>
            </a:extLst>
          </p:cNvPr>
          <p:cNvCxnSpPr>
            <a:cxnSpLocks/>
          </p:cNvCxnSpPr>
          <p:nvPr/>
        </p:nvCxnSpPr>
        <p:spPr>
          <a:xfrm>
            <a:off x="3087319" y="4899454"/>
            <a:ext cx="260720" cy="4721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B407D077-202E-4B25-9D61-B9524C56C19F}"/>
              </a:ext>
            </a:extLst>
          </p:cNvPr>
          <p:cNvSpPr txBox="1"/>
          <p:nvPr/>
        </p:nvSpPr>
        <p:spPr>
          <a:xfrm>
            <a:off x="1330288" y="5382200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EA8D0F2-8258-4264-B9AF-61FF6998449B}"/>
              </a:ext>
            </a:extLst>
          </p:cNvPr>
          <p:cNvSpPr txBox="1"/>
          <p:nvPr/>
        </p:nvSpPr>
        <p:spPr>
          <a:xfrm>
            <a:off x="2629901" y="5372935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Dateisystem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50E9CC9-4B3E-461B-9DD3-9437C3BBE601}"/>
              </a:ext>
            </a:extLst>
          </p:cNvPr>
          <p:cNvSpPr txBox="1"/>
          <p:nvPr/>
        </p:nvSpPr>
        <p:spPr>
          <a:xfrm>
            <a:off x="1596871" y="2800179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BFC4E5A-C57E-4E68-B857-516AD2DEAA55}"/>
              </a:ext>
            </a:extLst>
          </p:cNvPr>
          <p:cNvCxnSpPr>
            <a:cxnSpLocks/>
          </p:cNvCxnSpPr>
          <p:nvPr/>
        </p:nvCxnSpPr>
        <p:spPr>
          <a:xfrm flipV="1">
            <a:off x="3570157" y="4343391"/>
            <a:ext cx="771797" cy="2663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Wolke 100">
            <a:extLst>
              <a:ext uri="{FF2B5EF4-FFF2-40B4-BE49-F238E27FC236}">
                <a16:creationId xmlns:a16="http://schemas.microsoft.com/office/drawing/2014/main" id="{6C870F50-1BD0-4E80-9BE9-B6B3A29FF74B}"/>
              </a:ext>
            </a:extLst>
          </p:cNvPr>
          <p:cNvSpPr/>
          <p:nvPr/>
        </p:nvSpPr>
        <p:spPr>
          <a:xfrm>
            <a:off x="4343989" y="3369168"/>
            <a:ext cx="4010318" cy="22747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0A21D07-B3BC-441B-BFAA-37FAB28B1130}"/>
              </a:ext>
            </a:extLst>
          </p:cNvPr>
          <p:cNvCxnSpPr>
            <a:cxnSpLocks/>
          </p:cNvCxnSpPr>
          <p:nvPr/>
        </p:nvCxnSpPr>
        <p:spPr>
          <a:xfrm flipV="1">
            <a:off x="3579682" y="4676443"/>
            <a:ext cx="821532" cy="47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E025F8A-5BC4-47BA-832E-03CA43E19C15}"/>
              </a:ext>
            </a:extLst>
          </p:cNvPr>
          <p:cNvCxnSpPr>
            <a:cxnSpLocks/>
          </p:cNvCxnSpPr>
          <p:nvPr/>
        </p:nvCxnSpPr>
        <p:spPr>
          <a:xfrm>
            <a:off x="3574920" y="4759787"/>
            <a:ext cx="836051" cy="2117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B719BBD-F5BD-43F8-B9A2-DB617190B2AE}"/>
              </a:ext>
            </a:extLst>
          </p:cNvPr>
          <p:cNvCxnSpPr>
            <a:cxnSpLocks/>
          </p:cNvCxnSpPr>
          <p:nvPr/>
        </p:nvCxnSpPr>
        <p:spPr>
          <a:xfrm flipV="1">
            <a:off x="3570157" y="2969538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E4EB1132-D367-4A1F-9D4E-316F8D8B221A}"/>
              </a:ext>
            </a:extLst>
          </p:cNvPr>
          <p:cNvSpPr/>
          <p:nvPr/>
        </p:nvSpPr>
        <p:spPr>
          <a:xfrm>
            <a:off x="4630131" y="2101442"/>
            <a:ext cx="304800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D5F991F-9894-40EF-B4BC-21320ECA42AC}"/>
              </a:ext>
            </a:extLst>
          </p:cNvPr>
          <p:cNvSpPr/>
          <p:nvPr/>
        </p:nvSpPr>
        <p:spPr>
          <a:xfrm>
            <a:off x="5343653" y="2147296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6A2BE63-B447-4BBF-BA72-0085BFDC535A}"/>
              </a:ext>
            </a:extLst>
          </p:cNvPr>
          <p:cNvCxnSpPr>
            <a:cxnSpLocks/>
            <a:stCxn id="105" idx="1"/>
            <a:endCxn id="105" idx="3"/>
          </p:cNvCxnSpPr>
          <p:nvPr/>
        </p:nvCxnSpPr>
        <p:spPr>
          <a:xfrm>
            <a:off x="4630131" y="2526618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93071377-8F87-4B4B-A74E-7E4F263A92BC}"/>
              </a:ext>
            </a:extLst>
          </p:cNvPr>
          <p:cNvSpPr txBox="1"/>
          <p:nvPr/>
        </p:nvSpPr>
        <p:spPr>
          <a:xfrm>
            <a:off x="4922099" y="256739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BE136DEC-D43B-4145-8D64-2308B250FA1D}"/>
              </a:ext>
            </a:extLst>
          </p:cNvPr>
          <p:cNvSpPr txBox="1"/>
          <p:nvPr/>
        </p:nvSpPr>
        <p:spPr>
          <a:xfrm>
            <a:off x="6220881" y="2556390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Bitcoin Client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0F872053-C379-4981-A8F6-B35A19226FAF}"/>
              </a:ext>
            </a:extLst>
          </p:cNvPr>
          <p:cNvCxnSpPr>
            <a:cxnSpLocks/>
            <a:stCxn id="105" idx="2"/>
            <a:endCxn id="106" idx="2"/>
          </p:cNvCxnSpPr>
          <p:nvPr/>
        </p:nvCxnSpPr>
        <p:spPr>
          <a:xfrm flipV="1">
            <a:off x="6154131" y="2516628"/>
            <a:ext cx="1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E4D10348-BD4D-47A0-AE11-D6F261012635}"/>
              </a:ext>
            </a:extLst>
          </p:cNvPr>
          <p:cNvCxnSpPr>
            <a:cxnSpLocks/>
          </p:cNvCxnSpPr>
          <p:nvPr/>
        </p:nvCxnSpPr>
        <p:spPr>
          <a:xfrm flipV="1">
            <a:off x="6388818" y="2976025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64E9E9D-8357-4D8A-913D-8000EC8B2683}"/>
              </a:ext>
            </a:extLst>
          </p:cNvPr>
          <p:cNvCxnSpPr>
            <a:cxnSpLocks/>
          </p:cNvCxnSpPr>
          <p:nvPr/>
        </p:nvCxnSpPr>
        <p:spPr>
          <a:xfrm flipV="1">
            <a:off x="6911027" y="2968135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721A8CEA-6144-44E4-8AE8-C089BCA984BE}"/>
              </a:ext>
            </a:extLst>
          </p:cNvPr>
          <p:cNvCxnSpPr>
            <a:cxnSpLocks/>
          </p:cNvCxnSpPr>
          <p:nvPr/>
        </p:nvCxnSpPr>
        <p:spPr>
          <a:xfrm flipH="1" flipV="1">
            <a:off x="7020583" y="2979200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umsplatzhalter 113">
            <a:extLst>
              <a:ext uri="{FF2B5EF4-FFF2-40B4-BE49-F238E27FC236}">
                <a16:creationId xmlns:a16="http://schemas.microsoft.com/office/drawing/2014/main" id="{CCFA3607-26AC-46C8-B580-FF798D05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E67BBB-D917-4619-BB37-8E02721CDD07}" type="datetime1">
              <a:rPr lang="de-DE" smtClean="0"/>
              <a:t>19.06.2018</a:t>
            </a:fld>
            <a:endParaRPr lang="de-DE" dirty="0"/>
          </a:p>
        </p:txBody>
      </p:sp>
      <p:sp>
        <p:nvSpPr>
          <p:cNvPr id="115" name="Foliennummernplatzhalter 114">
            <a:extLst>
              <a:ext uri="{FF2B5EF4-FFF2-40B4-BE49-F238E27FC236}">
                <a16:creationId xmlns:a16="http://schemas.microsoft.com/office/drawing/2014/main" id="{C3A3EC98-D8AF-43EA-B10F-D5D037F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7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 animBg="1"/>
      <p:bldP spid="81" grpId="0"/>
      <p:bldP spid="82" grpId="0" animBg="1"/>
      <p:bldP spid="84" grpId="0" animBg="1"/>
      <p:bldP spid="86" grpId="0"/>
      <p:bldP spid="87" grpId="0"/>
      <p:bldP spid="88" grpId="0"/>
      <p:bldP spid="90" grpId="0"/>
      <p:bldP spid="92" grpId="0"/>
      <p:bldP spid="93" grpId="0" animBg="1"/>
      <p:bldP spid="95" grpId="0" animBg="1"/>
      <p:bldP spid="97" grpId="0"/>
      <p:bldP spid="98" grpId="0"/>
      <p:bldP spid="99" grpId="0"/>
      <p:bldP spid="101" grpId="0" animBg="1"/>
      <p:bldP spid="105" grpId="0" animBg="1"/>
      <p:bldP spid="106" grpId="0"/>
      <p:bldP spid="108" grpId="0"/>
      <p:bldP spid="109" grpId="0"/>
    </p:bldLst>
  </p:timing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421</Words>
  <Application>Microsoft Office PowerPoint</Application>
  <PresentationFormat>Breitbild</PresentationFormat>
  <Paragraphs>166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Arial</vt:lpstr>
      <vt:lpstr>Rautenraster 16x9</vt:lpstr>
      <vt:lpstr>Einsatz und Vergleich verschiedener Blockchain-Technologien am Beispiel einer Glücksspielanwendung</vt:lpstr>
      <vt:lpstr>Übersicht</vt:lpstr>
      <vt:lpstr>Projektidee</vt:lpstr>
      <vt:lpstr>Projektidee - Glücksspielanwendung</vt:lpstr>
      <vt:lpstr>Bitcoin</vt:lpstr>
      <vt:lpstr>Bitcoin - Grundlagen</vt:lpstr>
      <vt:lpstr>Bitcoin - Systemzustand </vt:lpstr>
      <vt:lpstr>Bitcoin - Konzept der Glücksspielanwendung</vt:lpstr>
      <vt:lpstr>Bitcoin - Umsetzung</vt:lpstr>
      <vt:lpstr>Bitcoin - Glücksspielanwendung</vt:lpstr>
      <vt:lpstr>Ethereum</vt:lpstr>
      <vt:lpstr>Ethereum - Grundlagen</vt:lpstr>
      <vt:lpstr>Ethereum – Accounts &amp; Smart Contracts</vt:lpstr>
      <vt:lpstr>Bitcoin - Systemzustand (Wiederholung)</vt:lpstr>
      <vt:lpstr>Ethereum - Systemzustand</vt:lpstr>
      <vt:lpstr>Ethereum - Konzept</vt:lpstr>
      <vt:lpstr>Ethereum - Smart Contract</vt:lpstr>
      <vt:lpstr>Ethereum - Umsetzung</vt:lpstr>
      <vt:lpstr>Ethereum - Glücksspielanwendung</vt:lpstr>
      <vt:lpstr>Fazit</vt:lpstr>
      <vt:lpstr>Fazit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Dany</dc:creator>
  <cp:lastModifiedBy>Dany</cp:lastModifiedBy>
  <cp:revision>31</cp:revision>
  <dcterms:created xsi:type="dcterms:W3CDTF">2018-06-16T14:50:11Z</dcterms:created>
  <dcterms:modified xsi:type="dcterms:W3CDTF">2018-06-19T12:36:36Z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