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22"/>
  </p:normalViewPr>
  <p:slideViewPr>
    <p:cSldViewPr snapToGrid="0" snapToObjects="1">
      <p:cViewPr varScale="1">
        <p:scale>
          <a:sx n="113" d="100"/>
          <a:sy n="113" d="100"/>
        </p:scale>
        <p:origin x="176"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11/15/20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9037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11/15/20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575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11/15/20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91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11/15/20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454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11/15/20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639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11/15/20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98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11/15/20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07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11/15/20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08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11/15/20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320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11/15/20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4828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11/15/20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947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11/15/20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6254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2F77D75-069A-AD44-9DDC-1D5F06024A37}"/>
              </a:ext>
            </a:extLst>
          </p:cNvPr>
          <p:cNvSpPr>
            <a:spLocks noGrp="1"/>
          </p:cNvSpPr>
          <p:nvPr>
            <p:ph type="ctrTitle"/>
          </p:nvPr>
        </p:nvSpPr>
        <p:spPr>
          <a:xfrm>
            <a:off x="484814" y="640080"/>
            <a:ext cx="3659246" cy="2850319"/>
          </a:xfrm>
        </p:spPr>
        <p:txBody>
          <a:bodyPr>
            <a:normAutofit/>
          </a:bodyPr>
          <a:lstStyle/>
          <a:p>
            <a:r>
              <a:rPr lang="en-US" sz="3800">
                <a:solidFill>
                  <a:srgbClr val="FFFFFF"/>
                </a:solidFill>
              </a:rPr>
              <a:t>Market Perception of Banks in New York</a:t>
            </a:r>
            <a:br>
              <a:rPr lang="en-NL" sz="3800">
                <a:solidFill>
                  <a:srgbClr val="FFFFFF"/>
                </a:solidFill>
              </a:rPr>
            </a:br>
            <a:endParaRPr lang="en-NL" sz="3800">
              <a:solidFill>
                <a:srgbClr val="FFFFFF"/>
              </a:solidFill>
            </a:endParaRPr>
          </a:p>
        </p:txBody>
      </p:sp>
      <p:sp>
        <p:nvSpPr>
          <p:cNvPr id="3" name="Subtitle 2">
            <a:extLst>
              <a:ext uri="{FF2B5EF4-FFF2-40B4-BE49-F238E27FC236}">
                <a16:creationId xmlns:a16="http://schemas.microsoft.com/office/drawing/2014/main" id="{03325814-5B5A-0A4F-95C5-EBBC8A39C20F}"/>
              </a:ext>
            </a:extLst>
          </p:cNvPr>
          <p:cNvSpPr>
            <a:spLocks noGrp="1"/>
          </p:cNvSpPr>
          <p:nvPr>
            <p:ph type="subTitle" idx="1"/>
          </p:nvPr>
        </p:nvSpPr>
        <p:spPr>
          <a:xfrm>
            <a:off x="484814" y="3812134"/>
            <a:ext cx="3659246" cy="2349823"/>
          </a:xfrm>
        </p:spPr>
        <p:txBody>
          <a:bodyPr>
            <a:normAutofit/>
          </a:bodyPr>
          <a:lstStyle/>
          <a:p>
            <a:r>
              <a:rPr lang="en-US" sz="1800">
                <a:solidFill>
                  <a:srgbClr val="FFFFFF"/>
                </a:solidFill>
              </a:rPr>
              <a:t>Oscar J. Urizar</a:t>
            </a:r>
            <a:br>
              <a:rPr lang="en-NL" sz="1800">
                <a:solidFill>
                  <a:srgbClr val="FFFFFF"/>
                </a:solidFill>
              </a:rPr>
            </a:br>
            <a:r>
              <a:rPr lang="en-US" sz="1800">
                <a:solidFill>
                  <a:srgbClr val="FFFFFF"/>
                </a:solidFill>
              </a:rPr>
              <a:t>November 1, 2020</a:t>
            </a:r>
            <a:endParaRPr lang="en-NL" sz="1800">
              <a:solidFill>
                <a:srgbClr val="FFFFFF"/>
              </a:solidFill>
            </a:endParaRPr>
          </a:p>
        </p:txBody>
      </p:sp>
      <p:cxnSp>
        <p:nvCxnSpPr>
          <p:cNvPr id="18" name="Straight Connector 17">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7662052-6DAD-415E-83B6-CD1E0546A849}"/>
              </a:ext>
            </a:extLst>
          </p:cNvPr>
          <p:cNvPicPr>
            <a:picLocks noChangeAspect="1"/>
          </p:cNvPicPr>
          <p:nvPr/>
        </p:nvPicPr>
        <p:blipFill rotWithShape="1">
          <a:blip r:embed="rId2"/>
          <a:srcRect t="8620" r="1" b="18552"/>
          <a:stretch/>
        </p:blipFill>
        <p:spPr>
          <a:xfrm>
            <a:off x="4635095" y="10"/>
            <a:ext cx="7556889" cy="6857990"/>
          </a:xfrm>
          <a:prstGeom prst="rect">
            <a:avLst/>
          </a:prstGeom>
        </p:spPr>
      </p:pic>
    </p:spTree>
    <p:extLst>
      <p:ext uri="{BB962C8B-B14F-4D97-AF65-F5344CB8AC3E}">
        <p14:creationId xmlns:p14="http://schemas.microsoft.com/office/powerpoint/2010/main" val="20843116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2459F5-F15E-F746-89F0-CD38DC6E44D6}"/>
              </a:ext>
            </a:extLst>
          </p:cNvPr>
          <p:cNvSpPr>
            <a:spLocks noGrp="1"/>
          </p:cNvSpPr>
          <p:nvPr>
            <p:ph type="title"/>
          </p:nvPr>
        </p:nvSpPr>
        <p:spPr>
          <a:xfrm>
            <a:off x="492370" y="516836"/>
            <a:ext cx="3084844" cy="1961086"/>
          </a:xfrm>
        </p:spPr>
        <p:txBody>
          <a:bodyPr>
            <a:normAutofit/>
          </a:bodyPr>
          <a:lstStyle/>
          <a:p>
            <a:r>
              <a:rPr lang="en-NL" sz="4000">
                <a:solidFill>
                  <a:srgbClr val="FFFFFF"/>
                </a:solidFill>
              </a:rPr>
              <a:t>Results</a:t>
            </a:r>
          </a:p>
        </p:txBody>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236C98-C052-1A4A-8C3E-C5763B34554D}"/>
              </a:ext>
            </a:extLst>
          </p:cNvPr>
          <p:cNvSpPr>
            <a:spLocks noGrp="1"/>
          </p:cNvSpPr>
          <p:nvPr>
            <p:ph idx="1"/>
          </p:nvPr>
        </p:nvSpPr>
        <p:spPr>
          <a:xfrm>
            <a:off x="571752" y="2799654"/>
            <a:ext cx="3005462" cy="3189665"/>
          </a:xfrm>
        </p:spPr>
        <p:txBody>
          <a:bodyPr>
            <a:normAutofit/>
          </a:bodyPr>
          <a:lstStyle/>
          <a:p>
            <a:pPr>
              <a:lnSpc>
                <a:spcPct val="100000"/>
              </a:lnSpc>
            </a:pPr>
            <a:r>
              <a:rPr lang="en-GB" sz="1000">
                <a:solidFill>
                  <a:srgbClr val="FFFFFF"/>
                </a:solidFill>
              </a:rPr>
              <a:t>Based on the collected data, Bank of America has a mean sentiment score of 1, placing it as the bank with best market perception in New York. This comes with the caveat that Bank of America is at the bottom half in number of venues and number of tips provided by customers. In short the reported market perception for Bank of America is positve but very representative due to the low amount of data available for this bank</a:t>
            </a:r>
          </a:p>
          <a:p>
            <a:pPr>
              <a:lnSpc>
                <a:spcPct val="100000"/>
              </a:lnSpc>
            </a:pPr>
            <a:r>
              <a:rPr lang="en-GB" sz="1000">
                <a:solidFill>
                  <a:srgbClr val="FFFFFF"/>
                </a:solidFill>
              </a:rPr>
              <a:t>Chase Bank has the most venues and tips, making its sentiment score the most significant to report. Their sentiment score is at 0.23, a score slighly above neutral. </a:t>
            </a:r>
          </a:p>
          <a:p>
            <a:pPr>
              <a:lnSpc>
                <a:spcPct val="100000"/>
              </a:lnSpc>
            </a:pPr>
            <a:r>
              <a:rPr lang="en-GB" sz="1000">
                <a:solidFill>
                  <a:srgbClr val="FFFFFF"/>
                </a:solidFill>
              </a:rPr>
              <a:t>None of the evaluated banks report a negative market perception. However the results are not statistically significant due to the modest volume of data available.</a:t>
            </a:r>
            <a:endParaRPr lang="en-NL" sz="1000">
              <a:solidFill>
                <a:srgbClr val="FFFFFF"/>
              </a:solidFill>
            </a:endParaRPr>
          </a:p>
        </p:txBody>
      </p:sp>
      <p:pic>
        <p:nvPicPr>
          <p:cNvPr id="4" name="Picture 3" descr="Chart, scatter chart&#10;&#10;Description automatically generated">
            <a:extLst>
              <a:ext uri="{FF2B5EF4-FFF2-40B4-BE49-F238E27FC236}">
                <a16:creationId xmlns:a16="http://schemas.microsoft.com/office/drawing/2014/main" id="{E787DE43-8031-4D46-836B-22A85331E51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742017" y="1686991"/>
            <a:ext cx="6798082" cy="3484017"/>
          </a:xfrm>
          <a:prstGeom prst="rect">
            <a:avLst/>
          </a:prstGeom>
        </p:spPr>
      </p:pic>
    </p:spTree>
    <p:extLst>
      <p:ext uri="{BB962C8B-B14F-4D97-AF65-F5344CB8AC3E}">
        <p14:creationId xmlns:p14="http://schemas.microsoft.com/office/powerpoint/2010/main" val="373989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BDF087-7AEC-754E-9F5F-8BEE7222DC1A}"/>
              </a:ext>
            </a:extLst>
          </p:cNvPr>
          <p:cNvSpPr>
            <a:spLocks noGrp="1"/>
          </p:cNvSpPr>
          <p:nvPr>
            <p:ph type="title"/>
          </p:nvPr>
        </p:nvSpPr>
        <p:spPr>
          <a:xfrm>
            <a:off x="492370" y="516836"/>
            <a:ext cx="3084844" cy="1961086"/>
          </a:xfrm>
        </p:spPr>
        <p:txBody>
          <a:bodyPr>
            <a:normAutofit/>
          </a:bodyPr>
          <a:lstStyle/>
          <a:p>
            <a:r>
              <a:rPr lang="en-NL" sz="4000">
                <a:solidFill>
                  <a:srgbClr val="FFFFFF"/>
                </a:solidFill>
              </a:rPr>
              <a:t>Discussion</a:t>
            </a: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35FA07-D111-064A-9345-86CB58ADBD5B}"/>
              </a:ext>
            </a:extLst>
          </p:cNvPr>
          <p:cNvSpPr>
            <a:spLocks noGrp="1"/>
          </p:cNvSpPr>
          <p:nvPr>
            <p:ph idx="1"/>
          </p:nvPr>
        </p:nvSpPr>
        <p:spPr>
          <a:xfrm>
            <a:off x="571752" y="2799654"/>
            <a:ext cx="3005462" cy="3189665"/>
          </a:xfrm>
        </p:spPr>
        <p:txBody>
          <a:bodyPr>
            <a:normAutofit/>
          </a:bodyPr>
          <a:lstStyle/>
          <a:p>
            <a:pPr>
              <a:lnSpc>
                <a:spcPct val="100000"/>
              </a:lnSpc>
            </a:pPr>
            <a:r>
              <a:rPr lang="en-US" sz="1500">
                <a:solidFill>
                  <a:srgbClr val="FFFFFF"/>
                </a:solidFill>
              </a:rPr>
              <a:t>This approach is a viable way to gain insights into the market perception of banks in any given location, given that sufficient data is collected.</a:t>
            </a:r>
            <a:endParaRPr lang="en-NL" sz="1500">
              <a:solidFill>
                <a:srgbClr val="FFFFFF"/>
              </a:solidFill>
            </a:endParaRPr>
          </a:p>
          <a:p>
            <a:pPr>
              <a:lnSpc>
                <a:spcPct val="100000"/>
              </a:lnSpc>
            </a:pPr>
            <a:r>
              <a:rPr lang="en-NL" sz="1500">
                <a:solidFill>
                  <a:srgbClr val="FFFFFF"/>
                </a:solidFill>
              </a:rPr>
              <a:t>It is important to mention that financial services are increasingly been provided online, hence this project covers only the market perception of customers visiting physical locations. </a:t>
            </a:r>
          </a:p>
        </p:txBody>
      </p:sp>
      <p:pic>
        <p:nvPicPr>
          <p:cNvPr id="7" name="Graphic 6" descr="Bank">
            <a:extLst>
              <a:ext uri="{FF2B5EF4-FFF2-40B4-BE49-F238E27FC236}">
                <a16:creationId xmlns:a16="http://schemas.microsoft.com/office/drawing/2014/main" id="{B706C58A-D616-47B0-8371-287F742828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2138" y="640080"/>
            <a:ext cx="5577840" cy="5577840"/>
          </a:xfrm>
          <a:prstGeom prst="rect">
            <a:avLst/>
          </a:prstGeom>
        </p:spPr>
      </p:pic>
    </p:spTree>
    <p:extLst>
      <p:ext uri="{BB962C8B-B14F-4D97-AF65-F5344CB8AC3E}">
        <p14:creationId xmlns:p14="http://schemas.microsoft.com/office/powerpoint/2010/main" val="231456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D09A6A-B3AC-3943-BF08-797F788C14EF}"/>
              </a:ext>
            </a:extLst>
          </p:cNvPr>
          <p:cNvSpPr>
            <a:spLocks noGrp="1"/>
          </p:cNvSpPr>
          <p:nvPr>
            <p:ph type="title"/>
          </p:nvPr>
        </p:nvSpPr>
        <p:spPr>
          <a:xfrm>
            <a:off x="492369" y="605896"/>
            <a:ext cx="3642309" cy="5646208"/>
          </a:xfrm>
        </p:spPr>
        <p:txBody>
          <a:bodyPr anchor="ctr">
            <a:normAutofit/>
          </a:bodyPr>
          <a:lstStyle/>
          <a:p>
            <a:r>
              <a:rPr lang="en-NL" sz="4400">
                <a:solidFill>
                  <a:srgbClr val="FFFFFF"/>
                </a:solidFill>
              </a:rPr>
              <a:t>Conclusion</a:t>
            </a:r>
          </a:p>
        </p:txBody>
      </p:sp>
      <p:sp>
        <p:nvSpPr>
          <p:cNvPr id="3" name="Content Placeholder 2">
            <a:extLst>
              <a:ext uri="{FF2B5EF4-FFF2-40B4-BE49-F238E27FC236}">
                <a16:creationId xmlns:a16="http://schemas.microsoft.com/office/drawing/2014/main" id="{1DCBED35-BDB2-6944-987F-979EC2FC87B4}"/>
              </a:ext>
            </a:extLst>
          </p:cNvPr>
          <p:cNvSpPr>
            <a:spLocks noGrp="1"/>
          </p:cNvSpPr>
          <p:nvPr>
            <p:ph idx="1"/>
          </p:nvPr>
        </p:nvSpPr>
        <p:spPr>
          <a:xfrm>
            <a:off x="5231958" y="605896"/>
            <a:ext cx="5923721" cy="5646208"/>
          </a:xfrm>
        </p:spPr>
        <p:txBody>
          <a:bodyPr anchor="ctr">
            <a:normAutofit/>
          </a:bodyPr>
          <a:lstStyle/>
          <a:p>
            <a:r>
              <a:rPr lang="en-NL" sz="2400"/>
              <a:t>Provided the enough data with acceptable quality. </a:t>
            </a:r>
            <a:r>
              <a:rPr lang="en-GB" sz="2400"/>
              <a:t>A</a:t>
            </a:r>
            <a:r>
              <a:rPr lang="en-NL" sz="2400"/>
              <a:t>pproaches of this nature are a powerful way to obtain insights into market percetion of companies</a:t>
            </a:r>
          </a:p>
        </p:txBody>
      </p:sp>
      <p:sp>
        <p:nvSpPr>
          <p:cNvPr id="17"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749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B1DF5-B01B-7344-ACB0-3735B676A2EA}"/>
              </a:ext>
            </a:extLst>
          </p:cNvPr>
          <p:cNvSpPr>
            <a:spLocks noGrp="1"/>
          </p:cNvSpPr>
          <p:nvPr>
            <p:ph type="title"/>
          </p:nvPr>
        </p:nvSpPr>
        <p:spPr>
          <a:xfrm>
            <a:off x="1097280" y="286603"/>
            <a:ext cx="10058400" cy="1450757"/>
          </a:xfrm>
        </p:spPr>
        <p:txBody>
          <a:bodyPr>
            <a:normAutofit/>
          </a:bodyPr>
          <a:lstStyle/>
          <a:p>
            <a:r>
              <a:rPr lang="en-NL" dirty="0"/>
              <a:t>Introduction</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DDB5FF-C1D0-7F4E-91C3-1702A4D8E4FC}"/>
              </a:ext>
            </a:extLst>
          </p:cNvPr>
          <p:cNvSpPr>
            <a:spLocks noGrp="1"/>
          </p:cNvSpPr>
          <p:nvPr>
            <p:ph idx="1"/>
          </p:nvPr>
        </p:nvSpPr>
        <p:spPr>
          <a:xfrm>
            <a:off x="1097280" y="2108201"/>
            <a:ext cx="6437367" cy="3760891"/>
          </a:xfrm>
        </p:spPr>
        <p:txBody>
          <a:bodyPr>
            <a:normAutofit/>
          </a:bodyPr>
          <a:lstStyle/>
          <a:p>
            <a:pPr>
              <a:lnSpc>
                <a:spcPct val="100000"/>
              </a:lnSpc>
            </a:pPr>
            <a:r>
              <a:rPr lang="en-US" dirty="0"/>
              <a:t>Retail banking remains a highly competitive business, with banks aiming to gain any edge on the competition. Although several services are conducted online, many other services are provided to customers at office branches. The perception of customers towards their bank is highly important in assessing the performance of banks around cities where they operate in order to plan future improvements. We propose a project to gain insights in the market perception of major banks in New York by performing a sentiment analysis on the text feedback provided by customers visiting various banks of this branch.</a:t>
            </a:r>
            <a:r>
              <a:rPr lang="en-NL" dirty="0"/>
              <a:t> </a:t>
            </a:r>
          </a:p>
        </p:txBody>
      </p:sp>
      <p:pic>
        <p:nvPicPr>
          <p:cNvPr id="7" name="Graphic 6" descr="Bank">
            <a:extLst>
              <a:ext uri="{FF2B5EF4-FFF2-40B4-BE49-F238E27FC236}">
                <a16:creationId xmlns:a16="http://schemas.microsoft.com/office/drawing/2014/main" id="{1FB1661F-AC2D-4929-B6FC-51D78A11EB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6" y="2416624"/>
            <a:ext cx="3144043" cy="3144043"/>
          </a:xfrm>
          <a:prstGeom prst="rect">
            <a:avLst/>
          </a:prstGeom>
        </p:spPr>
      </p:pic>
      <p:sp>
        <p:nvSpPr>
          <p:cNvPr id="14" name="Rectangle 1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509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DA79F-6D05-CE40-9A2E-144F6F4DEDAF}"/>
              </a:ext>
            </a:extLst>
          </p:cNvPr>
          <p:cNvSpPr>
            <a:spLocks noGrp="1"/>
          </p:cNvSpPr>
          <p:nvPr>
            <p:ph type="title"/>
          </p:nvPr>
        </p:nvSpPr>
        <p:spPr>
          <a:xfrm>
            <a:off x="6411685" y="634946"/>
            <a:ext cx="5127171" cy="1450757"/>
          </a:xfrm>
        </p:spPr>
        <p:txBody>
          <a:bodyPr>
            <a:normAutofit/>
          </a:bodyPr>
          <a:lstStyle/>
          <a:p>
            <a:r>
              <a:rPr lang="en-US" b="1" dirty="0"/>
              <a:t>Data Acquisition and Preprocessing</a:t>
            </a:r>
            <a:r>
              <a:rPr lang="en-NL" dirty="0"/>
              <a:t> </a:t>
            </a:r>
          </a:p>
        </p:txBody>
      </p:sp>
      <p:pic>
        <p:nvPicPr>
          <p:cNvPr id="7" name="Graphic 6" descr="Phishing">
            <a:extLst>
              <a:ext uri="{FF2B5EF4-FFF2-40B4-BE49-F238E27FC236}">
                <a16:creationId xmlns:a16="http://schemas.microsoft.com/office/drawing/2014/main" id="{6D6B5AD2-D1B7-4C1F-A447-AE69E97B52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531829-8216-3046-8E05-814F3DC534FC}"/>
              </a:ext>
            </a:extLst>
          </p:cNvPr>
          <p:cNvSpPr>
            <a:spLocks noGrp="1"/>
          </p:cNvSpPr>
          <p:nvPr>
            <p:ph idx="1"/>
          </p:nvPr>
        </p:nvSpPr>
        <p:spPr>
          <a:xfrm>
            <a:off x="6411684" y="2407436"/>
            <a:ext cx="5127172" cy="3461658"/>
          </a:xfrm>
        </p:spPr>
        <p:txBody>
          <a:bodyPr>
            <a:normAutofit/>
          </a:bodyPr>
          <a:lstStyle/>
          <a:p>
            <a:pPr>
              <a:lnSpc>
                <a:spcPct val="100000"/>
              </a:lnSpc>
            </a:pPr>
            <a:r>
              <a:rPr lang="en-US" sz="1900" dirty="0"/>
              <a:t>For this project we are required to find the location of office branches of the various banks operating in New York. Furthermore, we need text feedback/reviews from people who have visited these venues. In summary we require two main data components:</a:t>
            </a:r>
            <a:endParaRPr lang="en-NL" sz="1900" dirty="0"/>
          </a:p>
          <a:p>
            <a:pPr>
              <a:lnSpc>
                <a:spcPct val="100000"/>
              </a:lnSpc>
            </a:pPr>
            <a:r>
              <a:rPr lang="en-US" sz="1900" dirty="0"/>
              <a:t> </a:t>
            </a:r>
            <a:endParaRPr lang="en-NL" sz="1900" dirty="0"/>
          </a:p>
          <a:p>
            <a:pPr lvl="0">
              <a:lnSpc>
                <a:spcPct val="100000"/>
              </a:lnSpc>
            </a:pPr>
            <a:r>
              <a:rPr lang="en-US" sz="1900" dirty="0"/>
              <a:t>Location of office branches</a:t>
            </a:r>
            <a:endParaRPr lang="en-NL" sz="1900" dirty="0"/>
          </a:p>
          <a:p>
            <a:pPr lvl="0">
              <a:lnSpc>
                <a:spcPct val="100000"/>
              </a:lnSpc>
            </a:pPr>
            <a:r>
              <a:rPr lang="en-US" sz="1900" dirty="0"/>
              <a:t>Text reviews from customers</a:t>
            </a:r>
            <a:endParaRPr lang="en-NL" sz="1900" dirty="0"/>
          </a:p>
          <a:p>
            <a:pPr marL="0" indent="0">
              <a:lnSpc>
                <a:spcPct val="100000"/>
              </a:lnSpc>
              <a:buNone/>
            </a:pPr>
            <a:endParaRPr lang="en-NL" sz="1900" dirty="0"/>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608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838A3-90F3-5C49-AB31-890402CADFCC}"/>
              </a:ext>
            </a:extLst>
          </p:cNvPr>
          <p:cNvSpPr>
            <a:spLocks noGrp="1"/>
          </p:cNvSpPr>
          <p:nvPr>
            <p:ph type="title"/>
          </p:nvPr>
        </p:nvSpPr>
        <p:spPr>
          <a:xfrm>
            <a:off x="1097280" y="286603"/>
            <a:ext cx="10058400" cy="1450757"/>
          </a:xfrm>
        </p:spPr>
        <p:txBody>
          <a:bodyPr>
            <a:normAutofit/>
          </a:bodyPr>
          <a:lstStyle/>
          <a:p>
            <a:r>
              <a:rPr lang="en-NL" dirty="0"/>
              <a:t>Data Source</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F09449-ABCB-5949-AB60-3F4BE1A8DFAA}"/>
              </a:ext>
            </a:extLst>
          </p:cNvPr>
          <p:cNvSpPr>
            <a:spLocks noGrp="1"/>
          </p:cNvSpPr>
          <p:nvPr>
            <p:ph idx="1"/>
          </p:nvPr>
        </p:nvSpPr>
        <p:spPr>
          <a:xfrm>
            <a:off x="1097280" y="2108201"/>
            <a:ext cx="6437367" cy="3760891"/>
          </a:xfrm>
        </p:spPr>
        <p:txBody>
          <a:bodyPr>
            <a:normAutofit/>
          </a:bodyPr>
          <a:lstStyle/>
          <a:p>
            <a:r>
              <a:rPr lang="en-US" dirty="0"/>
              <a:t>The data provider </a:t>
            </a:r>
            <a:r>
              <a:rPr lang="en-US" dirty="0" err="1"/>
              <a:t>FourSquare</a:t>
            </a:r>
            <a:r>
              <a:rPr lang="en-US" dirty="0"/>
              <a:t> contains a robust database covering the requirements for this project. Firstly, It provides data of multiple types of venues, including banks. Secondly, It also provides tips as plain text provided from people who have actually visited these venues.</a:t>
            </a:r>
            <a:r>
              <a:rPr lang="en-NL" dirty="0"/>
              <a:t> </a:t>
            </a:r>
          </a:p>
        </p:txBody>
      </p:sp>
      <p:pic>
        <p:nvPicPr>
          <p:cNvPr id="7" name="Graphic 6" descr="Table">
            <a:extLst>
              <a:ext uri="{FF2B5EF4-FFF2-40B4-BE49-F238E27FC236}">
                <a16:creationId xmlns:a16="http://schemas.microsoft.com/office/drawing/2014/main" id="{94BD273F-438F-4743-B058-ED8EF76616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6" y="2416624"/>
            <a:ext cx="3144043" cy="3144043"/>
          </a:xfrm>
          <a:prstGeom prst="rect">
            <a:avLst/>
          </a:prstGeom>
        </p:spPr>
      </p:pic>
      <p:sp>
        <p:nvSpPr>
          <p:cNvPr id="14" name="Rectangle 1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31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2" name="Rectangle 3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85EC6DA-0405-BF4F-BD16-D7EB680126FA}"/>
              </a:ext>
            </a:extLst>
          </p:cNvPr>
          <p:cNvSpPr>
            <a:spLocks noGrp="1"/>
          </p:cNvSpPr>
          <p:nvPr>
            <p:ph type="title"/>
          </p:nvPr>
        </p:nvSpPr>
        <p:spPr>
          <a:xfrm>
            <a:off x="492370" y="516836"/>
            <a:ext cx="3084844" cy="1961086"/>
          </a:xfrm>
        </p:spPr>
        <p:txBody>
          <a:bodyPr>
            <a:normAutofit/>
          </a:bodyPr>
          <a:lstStyle/>
          <a:p>
            <a:r>
              <a:rPr lang="en-US" sz="4000" b="1">
                <a:solidFill>
                  <a:srgbClr val="FFFFFF"/>
                </a:solidFill>
              </a:rPr>
              <a:t>Exploratory Analysis</a:t>
            </a:r>
            <a:r>
              <a:rPr lang="en-NL" sz="4000" b="1">
                <a:solidFill>
                  <a:srgbClr val="FFFFFF"/>
                </a:solidFill>
              </a:rPr>
              <a:t>	</a:t>
            </a:r>
            <a:endParaRPr lang="en-NL" sz="4000">
              <a:solidFill>
                <a:srgbClr val="FFFFFF"/>
              </a:solidFill>
            </a:endParaRPr>
          </a:p>
        </p:txBody>
      </p:sp>
      <p:cxnSp>
        <p:nvCxnSpPr>
          <p:cNvPr id="43" name="Straight Connector 3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FC51BA-CF68-4645-8186-64AFDC3EC56F}"/>
              </a:ext>
            </a:extLst>
          </p:cNvPr>
          <p:cNvSpPr>
            <a:spLocks noGrp="1"/>
          </p:cNvSpPr>
          <p:nvPr>
            <p:ph idx="1"/>
          </p:nvPr>
        </p:nvSpPr>
        <p:spPr>
          <a:xfrm>
            <a:off x="571752" y="2799654"/>
            <a:ext cx="3005462" cy="3189665"/>
          </a:xfrm>
        </p:spPr>
        <p:txBody>
          <a:bodyPr>
            <a:normAutofit/>
          </a:bodyPr>
          <a:lstStyle/>
          <a:p>
            <a:r>
              <a:rPr lang="en-US" sz="1800">
                <a:solidFill>
                  <a:srgbClr val="FFFFFF"/>
                </a:solidFill>
              </a:rPr>
              <a:t>From the data available, 6 major banks are identified, whereas other banks with minimum presence are grouped into a single category labeled ‘Others’. The predominant banks are Chase Bank, TD Bank, and Capital One Bank.</a:t>
            </a:r>
            <a:endParaRPr lang="en-NL" sz="1800">
              <a:solidFill>
                <a:srgbClr val="FFFFFF"/>
              </a:solidFill>
            </a:endParaRPr>
          </a:p>
          <a:p>
            <a:endParaRPr lang="en-NL" sz="1800">
              <a:solidFill>
                <a:srgbClr val="FFFFFF"/>
              </a:solidFill>
            </a:endParaRPr>
          </a:p>
        </p:txBody>
      </p:sp>
      <p:pic>
        <p:nvPicPr>
          <p:cNvPr id="4" name="Picture 3" descr="Chart&#10;&#10;Description automatically generated">
            <a:extLst>
              <a:ext uri="{FF2B5EF4-FFF2-40B4-BE49-F238E27FC236}">
                <a16:creationId xmlns:a16="http://schemas.microsoft.com/office/drawing/2014/main" id="{4FF78450-55E0-F049-90DD-F131BD85B05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742017" y="1695490"/>
            <a:ext cx="6798082" cy="3467020"/>
          </a:xfrm>
          <a:prstGeom prst="rect">
            <a:avLst/>
          </a:prstGeom>
        </p:spPr>
      </p:pic>
    </p:spTree>
    <p:extLst>
      <p:ext uri="{BB962C8B-B14F-4D97-AF65-F5344CB8AC3E}">
        <p14:creationId xmlns:p14="http://schemas.microsoft.com/office/powerpoint/2010/main" val="3916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30B549E-A7F2-7643-867C-AC09CB1A9EA5}"/>
              </a:ext>
            </a:extLst>
          </p:cNvPr>
          <p:cNvSpPr>
            <a:spLocks noGrp="1"/>
          </p:cNvSpPr>
          <p:nvPr>
            <p:ph type="title"/>
          </p:nvPr>
        </p:nvSpPr>
        <p:spPr>
          <a:xfrm>
            <a:off x="492370" y="516836"/>
            <a:ext cx="3084844" cy="1961086"/>
          </a:xfrm>
        </p:spPr>
        <p:txBody>
          <a:bodyPr>
            <a:normAutofit/>
          </a:bodyPr>
          <a:lstStyle/>
          <a:p>
            <a:r>
              <a:rPr lang="en-US" sz="4000" b="1">
                <a:solidFill>
                  <a:srgbClr val="FFFFFF"/>
                </a:solidFill>
              </a:rPr>
              <a:t>Exploratory Analysis</a:t>
            </a:r>
            <a:endParaRPr lang="en-NL" sz="4000">
              <a:solidFill>
                <a:srgbClr val="FFFFFF"/>
              </a:solidFill>
            </a:endParaRPr>
          </a:p>
        </p:txBody>
      </p:sp>
      <p:cxnSp>
        <p:nvCxnSpPr>
          <p:cNvPr id="22" name="Straight Connector 2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1E95AE-95B5-9146-A4B4-BEC2D8C4EE57}"/>
              </a:ext>
            </a:extLst>
          </p:cNvPr>
          <p:cNvSpPr>
            <a:spLocks noGrp="1"/>
          </p:cNvSpPr>
          <p:nvPr>
            <p:ph idx="1"/>
          </p:nvPr>
        </p:nvSpPr>
        <p:spPr>
          <a:xfrm>
            <a:off x="571752" y="2799654"/>
            <a:ext cx="3005462" cy="3189665"/>
          </a:xfrm>
        </p:spPr>
        <p:txBody>
          <a:bodyPr>
            <a:normAutofit/>
          </a:bodyPr>
          <a:lstStyle/>
          <a:p>
            <a:r>
              <a:rPr lang="en-US" sz="1800">
                <a:solidFill>
                  <a:srgbClr val="FFFFFF"/>
                </a:solidFill>
              </a:rPr>
              <a:t>The venues obtained for each bank appear to be reasonably spread across the city of New York, positively impacting the sample significance with relation to the territory covered. We can visually confirm this in the plot below</a:t>
            </a:r>
            <a:r>
              <a:rPr lang="en-NL" sz="1800">
                <a:solidFill>
                  <a:srgbClr val="FFFFFF"/>
                </a:solidFill>
              </a:rPr>
              <a:t> </a:t>
            </a:r>
          </a:p>
        </p:txBody>
      </p:sp>
      <p:pic>
        <p:nvPicPr>
          <p:cNvPr id="4" name="Picture 3" descr="Chart, map&#10;&#10;Description automatically generated">
            <a:extLst>
              <a:ext uri="{FF2B5EF4-FFF2-40B4-BE49-F238E27FC236}">
                <a16:creationId xmlns:a16="http://schemas.microsoft.com/office/drawing/2014/main" id="{7148D7D3-9877-394D-9DC3-0B5E7DA23249}"/>
              </a:ext>
            </a:extLst>
          </p:cNvPr>
          <p:cNvPicPr/>
          <p:nvPr/>
        </p:nvPicPr>
        <p:blipFill rotWithShape="1">
          <a:blip r:embed="rId2" cstate="print">
            <a:extLst>
              <a:ext uri="{28A0092B-C50C-407E-A947-70E740481C1C}">
                <a14:useLocalDpi xmlns:a14="http://schemas.microsoft.com/office/drawing/2010/main" val="0"/>
              </a:ext>
            </a:extLst>
          </a:blip>
          <a:srcRect l="21971" r="17436" b="-2"/>
          <a:stretch/>
        </p:blipFill>
        <p:spPr>
          <a:xfrm>
            <a:off x="5336316" y="640080"/>
            <a:ext cx="5609483" cy="5577840"/>
          </a:xfrm>
          <a:prstGeom prst="rect">
            <a:avLst/>
          </a:prstGeom>
        </p:spPr>
      </p:pic>
    </p:spTree>
    <p:extLst>
      <p:ext uri="{BB962C8B-B14F-4D97-AF65-F5344CB8AC3E}">
        <p14:creationId xmlns:p14="http://schemas.microsoft.com/office/powerpoint/2010/main" val="54168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421F03-AD2F-A949-A065-C23A8EED1B52}"/>
              </a:ext>
            </a:extLst>
          </p:cNvPr>
          <p:cNvSpPr>
            <a:spLocks noGrp="1"/>
          </p:cNvSpPr>
          <p:nvPr>
            <p:ph type="title"/>
          </p:nvPr>
        </p:nvSpPr>
        <p:spPr>
          <a:xfrm>
            <a:off x="492370" y="516836"/>
            <a:ext cx="3084844" cy="1961086"/>
          </a:xfrm>
        </p:spPr>
        <p:txBody>
          <a:bodyPr>
            <a:normAutofit/>
          </a:bodyPr>
          <a:lstStyle/>
          <a:p>
            <a:r>
              <a:rPr lang="en-US" sz="4000" b="1">
                <a:solidFill>
                  <a:srgbClr val="FFFFFF"/>
                </a:solidFill>
              </a:rPr>
              <a:t>Exploratory Analysis</a:t>
            </a:r>
            <a:endParaRPr lang="en-NL" sz="4000">
              <a:solidFill>
                <a:srgbClr val="FFFFFF"/>
              </a:solidFill>
            </a:endParaRPr>
          </a:p>
        </p:txBody>
      </p:sp>
      <p:cxnSp>
        <p:nvCxnSpPr>
          <p:cNvPr id="22" name="Straight Connector 2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13255E-1DDD-C64A-83DD-9CD9A05E6200}"/>
              </a:ext>
            </a:extLst>
          </p:cNvPr>
          <p:cNvSpPr>
            <a:spLocks noGrp="1"/>
          </p:cNvSpPr>
          <p:nvPr>
            <p:ph idx="1"/>
          </p:nvPr>
        </p:nvSpPr>
        <p:spPr>
          <a:xfrm>
            <a:off x="571752" y="2799654"/>
            <a:ext cx="3005462" cy="3189665"/>
          </a:xfrm>
        </p:spPr>
        <p:txBody>
          <a:bodyPr>
            <a:normAutofit/>
          </a:bodyPr>
          <a:lstStyle/>
          <a:p>
            <a:pPr>
              <a:lnSpc>
                <a:spcPct val="100000"/>
              </a:lnSpc>
            </a:pPr>
            <a:r>
              <a:rPr lang="en-US" sz="1300">
                <a:solidFill>
                  <a:srgbClr val="FFFFFF"/>
                </a:solidFill>
              </a:rPr>
              <a:t>The data collected for both venues and tips is limited, not necessarily due to unavailability but rather to the constrains of the FourSquare account type used for this project.</a:t>
            </a:r>
            <a:endParaRPr lang="en-NL" sz="1300">
              <a:solidFill>
                <a:srgbClr val="FFFFFF"/>
              </a:solidFill>
            </a:endParaRPr>
          </a:p>
          <a:p>
            <a:pPr>
              <a:lnSpc>
                <a:spcPct val="100000"/>
              </a:lnSpc>
            </a:pPr>
            <a:r>
              <a:rPr lang="en-US" sz="1300">
                <a:solidFill>
                  <a:srgbClr val="FFFFFF"/>
                </a:solidFill>
              </a:rPr>
              <a:t> </a:t>
            </a:r>
            <a:endParaRPr lang="en-NL" sz="1300">
              <a:solidFill>
                <a:srgbClr val="FFFFFF"/>
              </a:solidFill>
            </a:endParaRPr>
          </a:p>
          <a:p>
            <a:pPr>
              <a:lnSpc>
                <a:spcPct val="100000"/>
              </a:lnSpc>
            </a:pPr>
            <a:r>
              <a:rPr lang="en-US" sz="1300">
                <a:solidFill>
                  <a:srgbClr val="FFFFFF"/>
                </a:solidFill>
              </a:rPr>
              <a:t>From the data available, 6 major banks are identified, whereas other banks with minimum presence are grouped into a single category labeled ‘Others’. The predominant banks are Chase Bank, TD Bank, and Capital One Bank.</a:t>
            </a:r>
            <a:r>
              <a:rPr lang="en-NL" sz="1300">
                <a:solidFill>
                  <a:srgbClr val="FFFFFF"/>
                </a:solidFill>
              </a:rPr>
              <a:t> </a:t>
            </a:r>
          </a:p>
        </p:txBody>
      </p:sp>
      <p:pic>
        <p:nvPicPr>
          <p:cNvPr id="8" name="Picture 7" descr="Chart, bar chart&#10;&#10;Description automatically generated">
            <a:extLst>
              <a:ext uri="{FF2B5EF4-FFF2-40B4-BE49-F238E27FC236}">
                <a16:creationId xmlns:a16="http://schemas.microsoft.com/office/drawing/2014/main" id="{FA83B40B-1F47-CB45-8440-84BC9F84585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742017" y="1703988"/>
            <a:ext cx="6798082" cy="3450023"/>
          </a:xfrm>
          <a:prstGeom prst="rect">
            <a:avLst/>
          </a:prstGeom>
        </p:spPr>
      </p:pic>
    </p:spTree>
    <p:extLst>
      <p:ext uri="{BB962C8B-B14F-4D97-AF65-F5344CB8AC3E}">
        <p14:creationId xmlns:p14="http://schemas.microsoft.com/office/powerpoint/2010/main" val="114231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503A8E-7BD7-B143-965A-06D73740F9CE}"/>
              </a:ext>
            </a:extLst>
          </p:cNvPr>
          <p:cNvSpPr>
            <a:spLocks noGrp="1"/>
          </p:cNvSpPr>
          <p:nvPr>
            <p:ph type="title"/>
          </p:nvPr>
        </p:nvSpPr>
        <p:spPr>
          <a:xfrm>
            <a:off x="1097280" y="286603"/>
            <a:ext cx="10058400" cy="1450757"/>
          </a:xfrm>
        </p:spPr>
        <p:txBody>
          <a:bodyPr anchor="ctr">
            <a:normAutofit/>
          </a:bodyPr>
          <a:lstStyle/>
          <a:p>
            <a:r>
              <a:rPr lang="en-US" b="1" dirty="0">
                <a:solidFill>
                  <a:srgbClr val="FFFFFF"/>
                </a:solidFill>
              </a:rPr>
              <a:t>Sentiment Analysis</a:t>
            </a:r>
            <a:endParaRPr lang="en-NL" dirty="0">
              <a:solidFill>
                <a:srgbClr val="FFFFFF"/>
              </a:solidFill>
            </a:endParaRPr>
          </a:p>
        </p:txBody>
      </p:sp>
      <p:sp>
        <p:nvSpPr>
          <p:cNvPr id="3" name="Content Placeholder 2">
            <a:extLst>
              <a:ext uri="{FF2B5EF4-FFF2-40B4-BE49-F238E27FC236}">
                <a16:creationId xmlns:a16="http://schemas.microsoft.com/office/drawing/2014/main" id="{25C44129-90F7-BA45-AA0A-0D7AD609C3A6}"/>
              </a:ext>
            </a:extLst>
          </p:cNvPr>
          <p:cNvSpPr>
            <a:spLocks noGrp="1"/>
          </p:cNvSpPr>
          <p:nvPr>
            <p:ph idx="1"/>
          </p:nvPr>
        </p:nvSpPr>
        <p:spPr>
          <a:xfrm>
            <a:off x="1096963" y="2675694"/>
            <a:ext cx="10058400" cy="3193294"/>
          </a:xfrm>
        </p:spPr>
        <p:txBody>
          <a:bodyPr>
            <a:normAutofit/>
          </a:bodyPr>
          <a:lstStyle/>
          <a:p>
            <a:r>
              <a:rPr lang="en-US" dirty="0"/>
              <a:t>Sentiment analysis refers to the use of natural language processing, text analysis, computational linguistics, and biometrics to systematically identify, extract, quantify, and study affective states and subjective information.</a:t>
            </a:r>
            <a:endParaRPr lang="en-NL" dirty="0"/>
          </a:p>
          <a:p>
            <a:r>
              <a:rPr lang="en-US" dirty="0"/>
              <a:t> </a:t>
            </a:r>
            <a:endParaRPr lang="en-NL" dirty="0"/>
          </a:p>
          <a:p>
            <a:r>
              <a:rPr lang="en-US" dirty="0"/>
              <a:t>Applied to this project we make use of the customer’s feedback voiced via tips in the </a:t>
            </a:r>
            <a:r>
              <a:rPr lang="en-US" dirty="0" err="1"/>
              <a:t>FourSquare</a:t>
            </a:r>
            <a:r>
              <a:rPr lang="en-US" dirty="0"/>
              <a:t> database. A score is to be computed for each tip in order to asses the subjective affective impression of customers. </a:t>
            </a:r>
            <a:endParaRPr lang="en-NL" dirty="0"/>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690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503A8E-7BD7-B143-965A-06D73740F9CE}"/>
              </a:ext>
            </a:extLst>
          </p:cNvPr>
          <p:cNvSpPr>
            <a:spLocks noGrp="1"/>
          </p:cNvSpPr>
          <p:nvPr>
            <p:ph type="title"/>
          </p:nvPr>
        </p:nvSpPr>
        <p:spPr>
          <a:xfrm>
            <a:off x="1097280" y="286603"/>
            <a:ext cx="10058400" cy="1450757"/>
          </a:xfrm>
        </p:spPr>
        <p:txBody>
          <a:bodyPr anchor="ctr">
            <a:normAutofit/>
          </a:bodyPr>
          <a:lstStyle/>
          <a:p>
            <a:r>
              <a:rPr lang="en-US" b="1" dirty="0">
                <a:solidFill>
                  <a:srgbClr val="FFFFFF"/>
                </a:solidFill>
              </a:rPr>
              <a:t>Sentiment Analysis</a:t>
            </a:r>
            <a:endParaRPr lang="en-NL" dirty="0">
              <a:solidFill>
                <a:srgbClr val="FFFFFF"/>
              </a:solidFill>
            </a:endParaRPr>
          </a:p>
        </p:txBody>
      </p:sp>
      <p:sp>
        <p:nvSpPr>
          <p:cNvPr id="3" name="Content Placeholder 2">
            <a:extLst>
              <a:ext uri="{FF2B5EF4-FFF2-40B4-BE49-F238E27FC236}">
                <a16:creationId xmlns:a16="http://schemas.microsoft.com/office/drawing/2014/main" id="{25C44129-90F7-BA45-AA0A-0D7AD609C3A6}"/>
              </a:ext>
            </a:extLst>
          </p:cNvPr>
          <p:cNvSpPr>
            <a:spLocks noGrp="1"/>
          </p:cNvSpPr>
          <p:nvPr>
            <p:ph idx="1"/>
          </p:nvPr>
        </p:nvSpPr>
        <p:spPr>
          <a:xfrm>
            <a:off x="1096963" y="2675694"/>
            <a:ext cx="10058400" cy="3193294"/>
          </a:xfrm>
        </p:spPr>
        <p:txBody>
          <a:bodyPr>
            <a:normAutofit/>
          </a:bodyPr>
          <a:lstStyle/>
          <a:p>
            <a:r>
              <a:rPr lang="en-US" dirty="0"/>
              <a:t>Sentiment analysis refers to the use of natural language processing, text analysis, computational linguistics, and biometrics to systematically identify, extract, quantify, and study affective states and subjective information.</a:t>
            </a:r>
            <a:endParaRPr lang="en-NL" dirty="0"/>
          </a:p>
          <a:p>
            <a:r>
              <a:rPr lang="en-US" dirty="0"/>
              <a:t> </a:t>
            </a:r>
            <a:endParaRPr lang="en-NL" dirty="0"/>
          </a:p>
          <a:p>
            <a:r>
              <a:rPr lang="en-US" dirty="0"/>
              <a:t>Applied to this project we make use of the customer’s feedback voiced via tips in the </a:t>
            </a:r>
            <a:r>
              <a:rPr lang="en-US" dirty="0" err="1"/>
              <a:t>FourSquare</a:t>
            </a:r>
            <a:r>
              <a:rPr lang="en-US" dirty="0"/>
              <a:t> database. A score is to be computed for each tip in order to asses the subjective affective impression of customers. </a:t>
            </a:r>
            <a:endParaRPr lang="en-NL" dirty="0"/>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5461319"/>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301B27"/>
      </a:dk2>
      <a:lt2>
        <a:srgbClr val="F0F3F3"/>
      </a:lt2>
      <a:accent1>
        <a:srgbClr val="E72949"/>
      </a:accent1>
      <a:accent2>
        <a:srgbClr val="D51786"/>
      </a:accent2>
      <a:accent3>
        <a:srgbClr val="E629E7"/>
      </a:accent3>
      <a:accent4>
        <a:srgbClr val="8517D5"/>
      </a:accent4>
      <a:accent5>
        <a:srgbClr val="4829E7"/>
      </a:accent5>
      <a:accent6>
        <a:srgbClr val="1747D5"/>
      </a:accent6>
      <a:hlink>
        <a:srgbClr val="7B55C6"/>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769</Words>
  <Application>Microsoft Macintosh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Avenir Next LT Pro</vt:lpstr>
      <vt:lpstr>Avenir Next LT Pro Light</vt:lpstr>
      <vt:lpstr>Calibri</vt:lpstr>
      <vt:lpstr>RetrospectVTI</vt:lpstr>
      <vt:lpstr>Market Perception of Banks in New York </vt:lpstr>
      <vt:lpstr>Introduction</vt:lpstr>
      <vt:lpstr>Data Acquisition and Preprocessing </vt:lpstr>
      <vt:lpstr>Data Source</vt:lpstr>
      <vt:lpstr>Exploratory Analysis </vt:lpstr>
      <vt:lpstr>Exploratory Analysis</vt:lpstr>
      <vt:lpstr>Exploratory Analysis</vt:lpstr>
      <vt:lpstr>Sentiment Analysis</vt:lpstr>
      <vt:lpstr>Sentiment Analysis</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Perception of Banks in New York </dc:title>
  <dc:creator>Juarez Urizar, O.R. (Oscar Ricardo)</dc:creator>
  <cp:lastModifiedBy>Juarez Urizar, O.R. (Oscar Ricardo)</cp:lastModifiedBy>
  <cp:revision>1</cp:revision>
  <dcterms:created xsi:type="dcterms:W3CDTF">2020-11-15T21:14:12Z</dcterms:created>
  <dcterms:modified xsi:type="dcterms:W3CDTF">2020-11-15T21:14:28Z</dcterms:modified>
</cp:coreProperties>
</file>