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6"/>
    <p:restoredTop sz="94664"/>
  </p:normalViewPr>
  <p:slideViewPr>
    <p:cSldViewPr snapToGrid="0" snapToObjects="1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E2D2D-CB73-0A4D-BA0C-64DDB6356D6A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1FAA7-5318-D344-88B7-3997D44E1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6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  <a:ea typeface="宋体" charset="-122"/>
              </a:rPr>
              <a:pPr/>
              <a:t>2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12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  <a:ea typeface="宋体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9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  <a:ea typeface="宋体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66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用户踩赞事件 </a:t>
            </a:r>
            <a:r>
              <a:rPr lang="en-US" altLang="zh-CN" dirty="0" smtClean="0"/>
              <a:t>+</a:t>
            </a:r>
            <a:r>
              <a:rPr lang="zh-CN" altLang="en-US" dirty="0" smtClean="0"/>
              <a:t> 用户积分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  <a:ea typeface="宋体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90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用户踩赞事件 </a:t>
            </a:r>
            <a:r>
              <a:rPr lang="en-US" altLang="zh-CN" dirty="0" smtClean="0"/>
              <a:t>+</a:t>
            </a:r>
            <a:r>
              <a:rPr lang="zh-CN" altLang="en-US" dirty="0" smtClean="0"/>
              <a:t> 用户积分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  <a:ea typeface="宋体" charset="-122"/>
              </a:rPr>
              <a:pPr/>
              <a:t>7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67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  <a:ea typeface="宋体" charset="-122"/>
              </a:rPr>
              <a:pPr/>
              <a:t>10</a:t>
            </a:fld>
            <a:endParaRPr lang="zh-CN" altLang="en-US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55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fld id="{2EEF1883-7A0E-4F66-9932-E581691AD397}" type="slidenum">
              <a:rPr lang="zh-CN" altLang="en-US" sz="240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 defTabSz="1219170"/>
              <a:t>‹#›</a:t>
            </a:fld>
            <a:r>
              <a:rPr lang="zh-CN" altLang="en-US" sz="2400" dirty="0" smtClean="0">
                <a:solidFill>
                  <a:srgbClr val="005DA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400" dirty="0">
              <a:solidFill>
                <a:srgbClr val="005DA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5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3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3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7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5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9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7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A204B-922A-AC4D-B4FC-BAFA0990F07C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5CED-00E3-654C-86B8-851D992E5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2018/1/10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4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07018" y="3909060"/>
            <a:ext cx="5234012" cy="113157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Can 3"/>
          <p:cNvSpPr/>
          <p:nvPr/>
        </p:nvSpPr>
        <p:spPr>
          <a:xfrm>
            <a:off x="4487257" y="5497828"/>
            <a:ext cx="2273533" cy="573416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horz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Git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Repository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96935" y="4183379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dev|test|staging|prod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749635" y="4183378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</a:p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dev|test|staging|prod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8" name="Straight Arrow Connector 7"/>
          <p:cNvCxnSpPr>
            <a:stCxn id="7" idx="2"/>
            <a:endCxn id="4" idx="1"/>
          </p:cNvCxnSpPr>
          <p:nvPr/>
        </p:nvCxnSpPr>
        <p:spPr>
          <a:xfrm>
            <a:off x="5624024" y="5040630"/>
            <a:ext cx="0" cy="457198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 flipV="1">
            <a:off x="1571625" y="4451292"/>
            <a:ext cx="1625310" cy="2355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463869" y="4072116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1.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/bus/refresh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93369" y="231306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73803" y="3677780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Load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Balancer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54594" y="231306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828558" y="2298084"/>
            <a:ext cx="1677093" cy="48728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34" name="Straight Arrow Connector 33"/>
          <p:cNvCxnSpPr>
            <a:stCxn id="21" idx="2"/>
            <a:endCxn id="7" idx="0"/>
          </p:cNvCxnSpPr>
          <p:nvPr/>
        </p:nvCxnSpPr>
        <p:spPr>
          <a:xfrm>
            <a:off x="3631916" y="2800350"/>
            <a:ext cx="1992108" cy="110871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8" name="Straight Arrow Connector 37"/>
          <p:cNvCxnSpPr>
            <a:stCxn id="23" idx="2"/>
            <a:endCxn id="7" idx="0"/>
          </p:cNvCxnSpPr>
          <p:nvPr/>
        </p:nvCxnSpPr>
        <p:spPr>
          <a:xfrm>
            <a:off x="5593141" y="2800350"/>
            <a:ext cx="30883" cy="110871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1" name="Straight Arrow Connector 40"/>
          <p:cNvCxnSpPr>
            <a:stCxn id="24" idx="2"/>
            <a:endCxn id="7" idx="0"/>
          </p:cNvCxnSpPr>
          <p:nvPr/>
        </p:nvCxnSpPr>
        <p:spPr>
          <a:xfrm flipH="1">
            <a:off x="5624024" y="2785370"/>
            <a:ext cx="2043081" cy="112369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46" name="Rounded Rectangle 45"/>
          <p:cNvSpPr/>
          <p:nvPr/>
        </p:nvSpPr>
        <p:spPr>
          <a:xfrm>
            <a:off x="4487257" y="638569"/>
            <a:ext cx="2273532" cy="535825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Spring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Cloud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Bus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H="1">
            <a:off x="4338631" y="906482"/>
            <a:ext cx="2422158" cy="3812721"/>
          </a:xfrm>
          <a:prstGeom prst="bentConnector4">
            <a:avLst>
              <a:gd name="adj1" fmla="val -130243"/>
              <a:gd name="adj2" fmla="val 105976"/>
            </a:avLst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triangle"/>
            <a:tailEnd type="none"/>
          </a:ln>
          <a:effectLst/>
        </p:spPr>
      </p:cxnSp>
      <p:cxnSp>
        <p:nvCxnSpPr>
          <p:cNvPr id="51" name="Straight Arrow Connector 46"/>
          <p:cNvCxnSpPr>
            <a:stCxn id="46" idx="2"/>
            <a:endCxn id="21" idx="0"/>
          </p:cNvCxnSpPr>
          <p:nvPr/>
        </p:nvCxnSpPr>
        <p:spPr>
          <a:xfrm flipH="1">
            <a:off x="3631916" y="1174394"/>
            <a:ext cx="1992107" cy="11386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54" name="Straight Arrow Connector 46"/>
          <p:cNvCxnSpPr>
            <a:stCxn id="46" idx="2"/>
            <a:endCxn id="23" idx="0"/>
          </p:cNvCxnSpPr>
          <p:nvPr/>
        </p:nvCxnSpPr>
        <p:spPr>
          <a:xfrm flipH="1">
            <a:off x="5593141" y="1174394"/>
            <a:ext cx="30882" cy="113867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57" name="Straight Arrow Connector 46"/>
          <p:cNvCxnSpPr>
            <a:stCxn id="46" idx="2"/>
            <a:endCxn id="24" idx="0"/>
          </p:cNvCxnSpPr>
          <p:nvPr/>
        </p:nvCxnSpPr>
        <p:spPr>
          <a:xfrm>
            <a:off x="5624023" y="1174394"/>
            <a:ext cx="2043082" cy="112369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3594838" y="1447560"/>
            <a:ext cx="3996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3.Subscribe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RefreshRemoteApplicationEvent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67" name="Straight Arrow Connector 46"/>
          <p:cNvCxnSpPr>
            <a:stCxn id="4" idx="2"/>
          </p:cNvCxnSpPr>
          <p:nvPr/>
        </p:nvCxnSpPr>
        <p:spPr>
          <a:xfrm flipH="1" flipV="1">
            <a:off x="2202873" y="4719203"/>
            <a:ext cx="2284384" cy="106533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7875332" y="3400781"/>
            <a:ext cx="3810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2.Publish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RefreshRemoteApplicationEvent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66030" y="3215737"/>
            <a:ext cx="241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4.Fetch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Refreshed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73802" y="5130729"/>
            <a:ext cx="21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5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.Fetch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Remote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Config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1109" y="3816279"/>
            <a:ext cx="3996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3.Subscribe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RefreshRemoteApplicationEvent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31" name="Straight Arrow Connector 46"/>
          <p:cNvCxnSpPr>
            <a:stCxn id="46" idx="2"/>
            <a:endCxn id="6" idx="0"/>
          </p:cNvCxnSpPr>
          <p:nvPr/>
        </p:nvCxnSpPr>
        <p:spPr>
          <a:xfrm>
            <a:off x="5624023" y="1174394"/>
            <a:ext cx="1262378" cy="3008984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35" name="Rectangle 34"/>
          <p:cNvSpPr/>
          <p:nvPr/>
        </p:nvSpPr>
        <p:spPr>
          <a:xfrm>
            <a:off x="3042307" y="5317291"/>
            <a:ext cx="8354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err="1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webhook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>
            <a:spLocks/>
          </p:cNvSpPr>
          <p:nvPr/>
        </p:nvSpPr>
        <p:spPr>
          <a:xfrm>
            <a:off x="1103446" y="260649"/>
            <a:ext cx="9985109" cy="124331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 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mr-IN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银行夜间批处理服务、交通事件数据接入、归档定时处理服务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42398" y="3138475"/>
            <a:ext cx="1344149" cy="39375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高可用服务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42398" y="3860950"/>
            <a:ext cx="1344149" cy="39375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高可用服务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2398" y="4583425"/>
            <a:ext cx="1344149" cy="393751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高可用服务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754632" y="3724214"/>
            <a:ext cx="768085" cy="667278"/>
            <a:chOff x="2408577" y="1426903"/>
            <a:chExt cx="576064" cy="500458"/>
          </a:xfrm>
        </p:grpSpPr>
        <p:sp>
          <p:nvSpPr>
            <p:cNvPr id="53" name="Freeform 4"/>
            <p:cNvSpPr>
              <a:spLocks/>
            </p:cNvSpPr>
            <p:nvPr/>
          </p:nvSpPr>
          <p:spPr bwMode="auto">
            <a:xfrm>
              <a:off x="2408577" y="1426903"/>
              <a:ext cx="576064" cy="500416"/>
            </a:xfrm>
            <a:custGeom>
              <a:avLst/>
              <a:gdLst/>
              <a:ahLst/>
              <a:cxnLst/>
              <a:rect l="l" t="t" r="r" b="b"/>
              <a:pathLst>
                <a:path w="2628619" h="2628031">
                  <a:moveTo>
                    <a:pt x="1316980" y="400615"/>
                  </a:moveTo>
                  <a:cubicBezTo>
                    <a:pt x="813885" y="400615"/>
                    <a:pt x="406046" y="809559"/>
                    <a:pt x="406046" y="1314016"/>
                  </a:cubicBezTo>
                  <a:cubicBezTo>
                    <a:pt x="406046" y="1818473"/>
                    <a:pt x="813885" y="2227417"/>
                    <a:pt x="1316980" y="2227417"/>
                  </a:cubicBezTo>
                  <a:cubicBezTo>
                    <a:pt x="1820075" y="2227417"/>
                    <a:pt x="2227914" y="1818473"/>
                    <a:pt x="2227914" y="1314016"/>
                  </a:cubicBezTo>
                  <a:cubicBezTo>
                    <a:pt x="2227914" y="809559"/>
                    <a:pt x="1820075" y="400615"/>
                    <a:pt x="1316980" y="400615"/>
                  </a:cubicBezTo>
                  <a:close/>
                  <a:moveTo>
                    <a:pt x="1151586" y="0"/>
                  </a:moveTo>
                  <a:lnTo>
                    <a:pt x="1254227" y="145306"/>
                  </a:lnTo>
                  <a:lnTo>
                    <a:pt x="1316813" y="142801"/>
                  </a:lnTo>
                  <a:lnTo>
                    <a:pt x="1379399" y="145306"/>
                  </a:lnTo>
                  <a:lnTo>
                    <a:pt x="1482041" y="0"/>
                  </a:lnTo>
                  <a:lnTo>
                    <a:pt x="1522096" y="5011"/>
                  </a:lnTo>
                  <a:lnTo>
                    <a:pt x="1564654" y="12526"/>
                  </a:lnTo>
                  <a:lnTo>
                    <a:pt x="1617227" y="182885"/>
                  </a:lnTo>
                  <a:lnTo>
                    <a:pt x="1679813" y="200422"/>
                  </a:lnTo>
                  <a:lnTo>
                    <a:pt x="1707351" y="210443"/>
                  </a:lnTo>
                  <a:lnTo>
                    <a:pt x="1737392" y="220464"/>
                  </a:lnTo>
                  <a:lnTo>
                    <a:pt x="1880089" y="115243"/>
                  </a:lnTo>
                  <a:lnTo>
                    <a:pt x="1917640" y="132780"/>
                  </a:lnTo>
                  <a:lnTo>
                    <a:pt x="1955192" y="152822"/>
                  </a:lnTo>
                  <a:lnTo>
                    <a:pt x="1952689" y="333201"/>
                  </a:lnTo>
                  <a:lnTo>
                    <a:pt x="2002758" y="368275"/>
                  </a:lnTo>
                  <a:lnTo>
                    <a:pt x="2027792" y="388317"/>
                  </a:lnTo>
                  <a:lnTo>
                    <a:pt x="2052827" y="405854"/>
                  </a:lnTo>
                  <a:lnTo>
                    <a:pt x="2223061" y="348233"/>
                  </a:lnTo>
                  <a:lnTo>
                    <a:pt x="2253102" y="378296"/>
                  </a:lnTo>
                  <a:lnTo>
                    <a:pt x="2283144" y="408360"/>
                  </a:lnTo>
                  <a:lnTo>
                    <a:pt x="2225564" y="578718"/>
                  </a:lnTo>
                  <a:lnTo>
                    <a:pt x="2263116" y="626318"/>
                  </a:lnTo>
                  <a:lnTo>
                    <a:pt x="2298164" y="678929"/>
                  </a:lnTo>
                  <a:lnTo>
                    <a:pt x="2475909" y="676424"/>
                  </a:lnTo>
                  <a:lnTo>
                    <a:pt x="2495937" y="711498"/>
                  </a:lnTo>
                  <a:lnTo>
                    <a:pt x="2515964" y="749077"/>
                  </a:lnTo>
                  <a:lnTo>
                    <a:pt x="2408316" y="891877"/>
                  </a:lnTo>
                  <a:lnTo>
                    <a:pt x="2428343" y="952004"/>
                  </a:lnTo>
                  <a:lnTo>
                    <a:pt x="2438357" y="984572"/>
                  </a:lnTo>
                  <a:lnTo>
                    <a:pt x="2445868" y="1014636"/>
                  </a:lnTo>
                  <a:lnTo>
                    <a:pt x="2616102" y="1067246"/>
                  </a:lnTo>
                  <a:lnTo>
                    <a:pt x="2628619" y="1149920"/>
                  </a:lnTo>
                  <a:lnTo>
                    <a:pt x="2483419" y="1252637"/>
                  </a:lnTo>
                  <a:lnTo>
                    <a:pt x="2485923" y="1312763"/>
                  </a:lnTo>
                  <a:lnTo>
                    <a:pt x="2483419" y="1375395"/>
                  </a:lnTo>
                  <a:lnTo>
                    <a:pt x="2628619" y="1478111"/>
                  </a:lnTo>
                  <a:lnTo>
                    <a:pt x="2623612" y="1520701"/>
                  </a:lnTo>
                  <a:lnTo>
                    <a:pt x="2616102" y="1560785"/>
                  </a:lnTo>
                  <a:lnTo>
                    <a:pt x="2445868" y="1615901"/>
                  </a:lnTo>
                  <a:lnTo>
                    <a:pt x="2428343" y="1676028"/>
                  </a:lnTo>
                  <a:lnTo>
                    <a:pt x="2418330" y="1706091"/>
                  </a:lnTo>
                  <a:lnTo>
                    <a:pt x="2408316" y="1736154"/>
                  </a:lnTo>
                  <a:lnTo>
                    <a:pt x="2515964" y="1878955"/>
                  </a:lnTo>
                  <a:lnTo>
                    <a:pt x="2495937" y="1916534"/>
                  </a:lnTo>
                  <a:lnTo>
                    <a:pt x="2475909" y="1951608"/>
                  </a:lnTo>
                  <a:lnTo>
                    <a:pt x="2298164" y="1949102"/>
                  </a:lnTo>
                  <a:lnTo>
                    <a:pt x="2263116" y="2001713"/>
                  </a:lnTo>
                  <a:lnTo>
                    <a:pt x="2245592" y="2026766"/>
                  </a:lnTo>
                  <a:lnTo>
                    <a:pt x="2225564" y="2049313"/>
                  </a:lnTo>
                  <a:lnTo>
                    <a:pt x="2283144" y="2219672"/>
                  </a:lnTo>
                  <a:lnTo>
                    <a:pt x="2253102" y="2252240"/>
                  </a:lnTo>
                  <a:lnTo>
                    <a:pt x="2223061" y="2282304"/>
                  </a:lnTo>
                  <a:lnTo>
                    <a:pt x="2052827" y="2224682"/>
                  </a:lnTo>
                  <a:lnTo>
                    <a:pt x="2002758" y="2262261"/>
                  </a:lnTo>
                  <a:lnTo>
                    <a:pt x="1952689" y="2297335"/>
                  </a:lnTo>
                  <a:lnTo>
                    <a:pt x="1955192" y="2475210"/>
                  </a:lnTo>
                  <a:lnTo>
                    <a:pt x="1917640" y="2495252"/>
                  </a:lnTo>
                  <a:lnTo>
                    <a:pt x="1880089" y="2512789"/>
                  </a:lnTo>
                  <a:lnTo>
                    <a:pt x="1737392" y="2407567"/>
                  </a:lnTo>
                  <a:lnTo>
                    <a:pt x="1679813" y="2427609"/>
                  </a:lnTo>
                  <a:lnTo>
                    <a:pt x="1647268" y="2435125"/>
                  </a:lnTo>
                  <a:lnTo>
                    <a:pt x="1617227" y="2445146"/>
                  </a:lnTo>
                  <a:lnTo>
                    <a:pt x="1564654" y="2615505"/>
                  </a:lnTo>
                  <a:lnTo>
                    <a:pt x="1482041" y="2628031"/>
                  </a:lnTo>
                  <a:lnTo>
                    <a:pt x="1379399" y="2482725"/>
                  </a:lnTo>
                  <a:lnTo>
                    <a:pt x="1316813" y="2482725"/>
                  </a:lnTo>
                  <a:lnTo>
                    <a:pt x="1254227" y="2482725"/>
                  </a:lnTo>
                  <a:lnTo>
                    <a:pt x="1151586" y="2628031"/>
                  </a:lnTo>
                  <a:lnTo>
                    <a:pt x="1109027" y="2623021"/>
                  </a:lnTo>
                  <a:lnTo>
                    <a:pt x="1066469" y="2615505"/>
                  </a:lnTo>
                  <a:lnTo>
                    <a:pt x="1013896" y="2445146"/>
                  </a:lnTo>
                  <a:lnTo>
                    <a:pt x="953813" y="2427609"/>
                  </a:lnTo>
                  <a:lnTo>
                    <a:pt x="923772" y="2417588"/>
                  </a:lnTo>
                  <a:lnTo>
                    <a:pt x="896234" y="2407567"/>
                  </a:lnTo>
                  <a:lnTo>
                    <a:pt x="753538" y="2512789"/>
                  </a:lnTo>
                  <a:lnTo>
                    <a:pt x="715986" y="2495252"/>
                  </a:lnTo>
                  <a:lnTo>
                    <a:pt x="678434" y="2475210"/>
                  </a:lnTo>
                  <a:lnTo>
                    <a:pt x="680938" y="2297335"/>
                  </a:lnTo>
                  <a:lnTo>
                    <a:pt x="630869" y="2262261"/>
                  </a:lnTo>
                  <a:lnTo>
                    <a:pt x="605834" y="2242219"/>
                  </a:lnTo>
                  <a:lnTo>
                    <a:pt x="580800" y="2224682"/>
                  </a:lnTo>
                  <a:lnTo>
                    <a:pt x="410566" y="2282304"/>
                  </a:lnTo>
                  <a:lnTo>
                    <a:pt x="380524" y="2252240"/>
                  </a:lnTo>
                  <a:lnTo>
                    <a:pt x="350483" y="2219672"/>
                  </a:lnTo>
                  <a:lnTo>
                    <a:pt x="408062" y="2049313"/>
                  </a:lnTo>
                  <a:lnTo>
                    <a:pt x="370510" y="2001713"/>
                  </a:lnTo>
                  <a:lnTo>
                    <a:pt x="335462" y="1949102"/>
                  </a:lnTo>
                  <a:lnTo>
                    <a:pt x="157717" y="1951608"/>
                  </a:lnTo>
                  <a:lnTo>
                    <a:pt x="137690" y="1916534"/>
                  </a:lnTo>
                  <a:lnTo>
                    <a:pt x="117662" y="1878955"/>
                  </a:lnTo>
                  <a:lnTo>
                    <a:pt x="225310" y="1736154"/>
                  </a:lnTo>
                  <a:lnTo>
                    <a:pt x="205283" y="1676028"/>
                  </a:lnTo>
                  <a:lnTo>
                    <a:pt x="195269" y="1645964"/>
                  </a:lnTo>
                  <a:lnTo>
                    <a:pt x="187759" y="1615901"/>
                  </a:lnTo>
                  <a:lnTo>
                    <a:pt x="15021" y="1560785"/>
                  </a:lnTo>
                  <a:lnTo>
                    <a:pt x="0" y="1478111"/>
                  </a:lnTo>
                  <a:lnTo>
                    <a:pt x="150207" y="1375395"/>
                  </a:lnTo>
                  <a:lnTo>
                    <a:pt x="147703" y="1312763"/>
                  </a:lnTo>
                  <a:lnTo>
                    <a:pt x="150207" y="1252637"/>
                  </a:lnTo>
                  <a:lnTo>
                    <a:pt x="0" y="1149920"/>
                  </a:lnTo>
                  <a:lnTo>
                    <a:pt x="7510" y="1107331"/>
                  </a:lnTo>
                  <a:lnTo>
                    <a:pt x="15021" y="1067246"/>
                  </a:lnTo>
                  <a:lnTo>
                    <a:pt x="187759" y="1014636"/>
                  </a:lnTo>
                  <a:lnTo>
                    <a:pt x="205283" y="952004"/>
                  </a:lnTo>
                  <a:lnTo>
                    <a:pt x="215297" y="921941"/>
                  </a:lnTo>
                  <a:lnTo>
                    <a:pt x="225310" y="891877"/>
                  </a:lnTo>
                  <a:lnTo>
                    <a:pt x="117662" y="749077"/>
                  </a:lnTo>
                  <a:lnTo>
                    <a:pt x="137690" y="711498"/>
                  </a:lnTo>
                  <a:lnTo>
                    <a:pt x="157717" y="676424"/>
                  </a:lnTo>
                  <a:lnTo>
                    <a:pt x="335462" y="678929"/>
                  </a:lnTo>
                  <a:lnTo>
                    <a:pt x="370510" y="626318"/>
                  </a:lnTo>
                  <a:lnTo>
                    <a:pt x="388034" y="601266"/>
                  </a:lnTo>
                  <a:lnTo>
                    <a:pt x="408062" y="578718"/>
                  </a:lnTo>
                  <a:lnTo>
                    <a:pt x="350483" y="408360"/>
                  </a:lnTo>
                  <a:lnTo>
                    <a:pt x="380524" y="378296"/>
                  </a:lnTo>
                  <a:lnTo>
                    <a:pt x="410566" y="348233"/>
                  </a:lnTo>
                  <a:lnTo>
                    <a:pt x="580800" y="405854"/>
                  </a:lnTo>
                  <a:lnTo>
                    <a:pt x="630869" y="368275"/>
                  </a:lnTo>
                  <a:lnTo>
                    <a:pt x="680938" y="333201"/>
                  </a:lnTo>
                  <a:lnTo>
                    <a:pt x="678434" y="152822"/>
                  </a:lnTo>
                  <a:lnTo>
                    <a:pt x="715986" y="132780"/>
                  </a:lnTo>
                  <a:lnTo>
                    <a:pt x="753538" y="115243"/>
                  </a:lnTo>
                  <a:lnTo>
                    <a:pt x="896234" y="220464"/>
                  </a:lnTo>
                  <a:lnTo>
                    <a:pt x="953813" y="200422"/>
                  </a:lnTo>
                  <a:lnTo>
                    <a:pt x="983855" y="190401"/>
                  </a:lnTo>
                  <a:lnTo>
                    <a:pt x="1013896" y="182885"/>
                  </a:lnTo>
                  <a:lnTo>
                    <a:pt x="1066469" y="12526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  <a:extLst/>
          </p:spPr>
          <p:txBody>
            <a:bodyPr lIns="0" tIns="45696" rIns="0" bIns="45696" anchor="ctr"/>
            <a:lstStyle/>
            <a:p>
              <a:pPr algn="ctr" defTabSz="913889" fontAlgn="base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28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3768" y="1488780"/>
              <a:ext cx="425683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54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3200" dirty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锁</a:t>
              </a:r>
              <a:endParaRPr lang="en-US" sz="3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endParaRPr>
            </a:p>
          </p:txBody>
        </p:sp>
      </p:grpSp>
      <p:cxnSp>
        <p:nvCxnSpPr>
          <p:cNvPr id="54" name="Straight Connector 53"/>
          <p:cNvCxnSpPr>
            <a:stCxn id="48" idx="3"/>
          </p:cNvCxnSpPr>
          <p:nvPr/>
        </p:nvCxnSpPr>
        <p:spPr>
          <a:xfrm>
            <a:off x="1986547" y="3335351"/>
            <a:ext cx="768085" cy="525599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57" name="Straight Connector 56"/>
          <p:cNvCxnSpPr>
            <a:stCxn id="51" idx="3"/>
          </p:cNvCxnSpPr>
          <p:nvPr/>
        </p:nvCxnSpPr>
        <p:spPr>
          <a:xfrm>
            <a:off x="1986547" y="4057826"/>
            <a:ext cx="868340" cy="40756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60" name="Straight Connector 59"/>
          <p:cNvCxnSpPr>
            <a:stCxn id="52" idx="3"/>
          </p:cNvCxnSpPr>
          <p:nvPr/>
        </p:nvCxnSpPr>
        <p:spPr>
          <a:xfrm flipV="1">
            <a:off x="1986547" y="4299159"/>
            <a:ext cx="868340" cy="481141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sp>
        <p:nvSpPr>
          <p:cNvPr id="63" name="矩形 27"/>
          <p:cNvSpPr/>
          <p:nvPr/>
        </p:nvSpPr>
        <p:spPr>
          <a:xfrm>
            <a:off x="4463819" y="2000414"/>
            <a:ext cx="6803600" cy="111884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28"/>
          <p:cNvSpPr/>
          <p:nvPr/>
        </p:nvSpPr>
        <p:spPr>
          <a:xfrm>
            <a:off x="5539147" y="1782878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基于数据库实现分布式锁</a:t>
            </a:r>
          </a:p>
        </p:txBody>
      </p:sp>
      <p:cxnSp>
        <p:nvCxnSpPr>
          <p:cNvPr id="65" name="直接箭头连接符 30"/>
          <p:cNvCxnSpPr/>
          <p:nvPr/>
        </p:nvCxnSpPr>
        <p:spPr>
          <a:xfrm flipV="1">
            <a:off x="3330696" y="2559838"/>
            <a:ext cx="1133123" cy="12437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31"/>
          <p:cNvCxnSpPr/>
          <p:nvPr/>
        </p:nvCxnSpPr>
        <p:spPr>
          <a:xfrm>
            <a:off x="3485775" y="4106431"/>
            <a:ext cx="978044" cy="178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32"/>
          <p:cNvCxnSpPr/>
          <p:nvPr/>
        </p:nvCxnSpPr>
        <p:spPr>
          <a:xfrm>
            <a:off x="3394007" y="4302287"/>
            <a:ext cx="1069812" cy="141432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74845" y="2336521"/>
            <a:ext cx="3465379" cy="625686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要锁住某个资源时，就在表中增加一</a:t>
            </a:r>
            <a:r>
              <a:rPr lang="zh-CN" altLang="en-US" sz="1333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条记录；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要释放锁的时候就删除这条记录。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34"/>
          <p:cNvSpPr/>
          <p:nvPr/>
        </p:nvSpPr>
        <p:spPr>
          <a:xfrm>
            <a:off x="4463819" y="3564843"/>
            <a:ext cx="6803600" cy="111884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35"/>
          <p:cNvSpPr/>
          <p:nvPr/>
        </p:nvSpPr>
        <p:spPr>
          <a:xfrm>
            <a:off x="5539147" y="3357550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基于缓存实现分布式锁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57874" y="3951178"/>
            <a:ext cx="2985325" cy="625686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通过设置</a:t>
            </a:r>
            <a:r>
              <a:rPr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key+expire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实现锁机制；性能好；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37"/>
          <p:cNvSpPr/>
          <p:nvPr/>
        </p:nvSpPr>
        <p:spPr>
          <a:xfrm>
            <a:off x="4463819" y="5157192"/>
            <a:ext cx="6803600" cy="1118845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endParaRPr lang="zh-CN" altLang="en-US" sz="3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38"/>
          <p:cNvSpPr/>
          <p:nvPr/>
        </p:nvSpPr>
        <p:spPr>
          <a:xfrm>
            <a:off x="5539147" y="4949900"/>
            <a:ext cx="468691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67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lang="zh-CN" altLang="en-US" sz="1867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实现分布式锁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57873" y="5543527"/>
            <a:ext cx="3282352" cy="359011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en-US" sz="1333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通过创建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和销毁有序临时节点</a:t>
            </a:r>
            <a:r>
              <a:rPr lang="zh-CN" altLang="en-US" sz="1333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实现锁机制；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351251" y="2347889"/>
            <a:ext cx="2916168" cy="625686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问题：数据库可用性，失效时间，可重入性等需要自己实现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779113" y="3926847"/>
            <a:ext cx="3552393" cy="625686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问题： 失效时间设置多长时间为好？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过长，等待时间变长；过短，产生并发问题；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207510" y="5413748"/>
            <a:ext cx="2992625" cy="89236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defTabSz="1219170">
              <a:lnSpc>
                <a:spcPct val="130000"/>
              </a:lnSpc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注意由于网络抖动引起可能的并发问题，一般会使用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curator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客户端进行重试连接</a:t>
            </a:r>
            <a:r>
              <a:rPr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anose="020B0503020204020204" pitchFamily="34" charset="-122"/>
              </a:rPr>
              <a:t>zk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1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5578921" y="2034395"/>
            <a:ext cx="876191" cy="1133812"/>
            <a:chOff x="6078950" y="2211813"/>
            <a:chExt cx="876190" cy="1133812"/>
          </a:xfrm>
        </p:grpSpPr>
        <p:sp>
          <p:nvSpPr>
            <p:cNvPr id="3" name="Shape 1585"/>
            <p:cNvSpPr/>
            <p:nvPr/>
          </p:nvSpPr>
          <p:spPr>
            <a:xfrm>
              <a:off x="6227601" y="2211813"/>
              <a:ext cx="617337" cy="106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118"/>
                  </a:moveTo>
                  <a:lnTo>
                    <a:pt x="9697" y="5751"/>
                  </a:lnTo>
                  <a:lnTo>
                    <a:pt x="7758" y="5277"/>
                  </a:lnTo>
                  <a:lnTo>
                    <a:pt x="19720" y="0"/>
                  </a:lnTo>
                  <a:lnTo>
                    <a:pt x="21600" y="8660"/>
                  </a:lnTo>
                  <a:lnTo>
                    <a:pt x="19824" y="8226"/>
                  </a:lnTo>
                  <a:lnTo>
                    <a:pt x="10122" y="21600"/>
                  </a:lnTo>
                  <a:cubicBezTo>
                    <a:pt x="10122" y="21600"/>
                    <a:pt x="0" y="19118"/>
                    <a:pt x="0" y="1911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4" name="Shape 1593"/>
            <p:cNvSpPr/>
            <p:nvPr/>
          </p:nvSpPr>
          <p:spPr>
            <a:xfrm>
              <a:off x="6078950" y="2588395"/>
              <a:ext cx="876190" cy="757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0" y="21600"/>
                  </a:moveTo>
                  <a:lnTo>
                    <a:pt x="21600" y="10353"/>
                  </a:lnTo>
                  <a:cubicBezTo>
                    <a:pt x="16072" y="3956"/>
                    <a:pt x="8435" y="0"/>
                    <a:pt x="0" y="0"/>
                  </a:cubicBezTo>
                  <a:lnTo>
                    <a:pt x="0" y="15906"/>
                  </a:lnTo>
                  <a:cubicBezTo>
                    <a:pt x="4639" y="15906"/>
                    <a:pt x="8839" y="18082"/>
                    <a:pt x="11880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64513" y="2777648"/>
            <a:ext cx="1182095" cy="876195"/>
            <a:chOff x="6564542" y="2955067"/>
            <a:chExt cx="1182094" cy="876194"/>
          </a:xfrm>
        </p:grpSpPr>
        <p:sp>
          <p:nvSpPr>
            <p:cNvPr id="6" name="Shape 1588"/>
            <p:cNvSpPr/>
            <p:nvPr/>
          </p:nvSpPr>
          <p:spPr>
            <a:xfrm>
              <a:off x="6683463" y="3123538"/>
              <a:ext cx="1063173" cy="61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389"/>
                  </a:moveTo>
                  <a:lnTo>
                    <a:pt x="13424" y="1954"/>
                  </a:lnTo>
                  <a:lnTo>
                    <a:pt x="12962" y="0"/>
                  </a:lnTo>
                  <a:lnTo>
                    <a:pt x="21600" y="2047"/>
                  </a:lnTo>
                  <a:lnTo>
                    <a:pt x="16255" y="13950"/>
                  </a:lnTo>
                  <a:lnTo>
                    <a:pt x="15833" y="12161"/>
                  </a:lnTo>
                  <a:lnTo>
                    <a:pt x="2403" y="21600"/>
                  </a:lnTo>
                  <a:cubicBezTo>
                    <a:pt x="2403" y="21600"/>
                    <a:pt x="0" y="11389"/>
                    <a:pt x="0" y="1138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7" name="Shape 1596"/>
            <p:cNvSpPr/>
            <p:nvPr/>
          </p:nvSpPr>
          <p:spPr>
            <a:xfrm>
              <a:off x="6564542" y="2955067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4" y="21600"/>
                  </a:moveTo>
                  <a:lnTo>
                    <a:pt x="21600" y="21600"/>
                  </a:lnTo>
                  <a:cubicBezTo>
                    <a:pt x="21600" y="13165"/>
                    <a:pt x="17644" y="5528"/>
                    <a:pt x="11247" y="0"/>
                  </a:cubicBezTo>
                  <a:lnTo>
                    <a:pt x="0" y="9720"/>
                  </a:lnTo>
                  <a:cubicBezTo>
                    <a:pt x="3518" y="12760"/>
                    <a:pt x="5694" y="16960"/>
                    <a:pt x="5694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6064515" y="3649733"/>
            <a:ext cx="1151156" cy="876195"/>
            <a:chOff x="6564542" y="3827152"/>
            <a:chExt cx="1151156" cy="876194"/>
          </a:xfrm>
        </p:grpSpPr>
        <p:sp>
          <p:nvSpPr>
            <p:cNvPr id="9" name="Shape 1586"/>
            <p:cNvSpPr/>
            <p:nvPr/>
          </p:nvSpPr>
          <p:spPr>
            <a:xfrm>
              <a:off x="6653734" y="3985712"/>
              <a:ext cx="1061964" cy="61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481" y="0"/>
                  </a:moveTo>
                  <a:lnTo>
                    <a:pt x="15849" y="9698"/>
                  </a:lnTo>
                  <a:lnTo>
                    <a:pt x="16323" y="7759"/>
                  </a:lnTo>
                  <a:lnTo>
                    <a:pt x="21600" y="19720"/>
                  </a:lnTo>
                  <a:lnTo>
                    <a:pt x="12940" y="21600"/>
                  </a:lnTo>
                  <a:lnTo>
                    <a:pt x="13374" y="19824"/>
                  </a:lnTo>
                  <a:lnTo>
                    <a:pt x="0" y="10123"/>
                  </a:lnTo>
                  <a:cubicBezTo>
                    <a:pt x="0" y="10123"/>
                    <a:pt x="2481" y="0"/>
                    <a:pt x="2481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0" name="Shape 1599"/>
            <p:cNvSpPr/>
            <p:nvPr/>
          </p:nvSpPr>
          <p:spPr>
            <a:xfrm>
              <a:off x="6564542" y="3827152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94" y="0"/>
                  </a:moveTo>
                  <a:cubicBezTo>
                    <a:pt x="5694" y="4640"/>
                    <a:pt x="3518" y="8840"/>
                    <a:pt x="0" y="11880"/>
                  </a:cubicBezTo>
                  <a:lnTo>
                    <a:pt x="11247" y="21600"/>
                  </a:lnTo>
                  <a:cubicBezTo>
                    <a:pt x="17644" y="16072"/>
                    <a:pt x="21600" y="8435"/>
                    <a:pt x="21600" y="0"/>
                  </a:cubicBezTo>
                  <a:cubicBezTo>
                    <a:pt x="21600" y="0"/>
                    <a:pt x="5694" y="0"/>
                    <a:pt x="569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11" name="Group 7"/>
          <p:cNvGrpSpPr/>
          <p:nvPr/>
        </p:nvGrpSpPr>
        <p:grpSpPr>
          <a:xfrm>
            <a:off x="5578921" y="4135326"/>
            <a:ext cx="876191" cy="1182095"/>
            <a:chOff x="6078950" y="4312744"/>
            <a:chExt cx="876190" cy="1182094"/>
          </a:xfrm>
        </p:grpSpPr>
        <p:sp>
          <p:nvSpPr>
            <p:cNvPr id="12" name="Shape 1587"/>
            <p:cNvSpPr/>
            <p:nvPr/>
          </p:nvSpPr>
          <p:spPr>
            <a:xfrm>
              <a:off x="6168141" y="4431665"/>
              <a:ext cx="615228" cy="106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211" y="0"/>
                  </a:moveTo>
                  <a:lnTo>
                    <a:pt x="19646" y="13424"/>
                  </a:lnTo>
                  <a:lnTo>
                    <a:pt x="21600" y="12962"/>
                  </a:lnTo>
                  <a:lnTo>
                    <a:pt x="19554" y="21600"/>
                  </a:lnTo>
                  <a:lnTo>
                    <a:pt x="7650" y="16255"/>
                  </a:lnTo>
                  <a:lnTo>
                    <a:pt x="9439" y="15833"/>
                  </a:lnTo>
                  <a:lnTo>
                    <a:pt x="0" y="2403"/>
                  </a:lnTo>
                  <a:cubicBezTo>
                    <a:pt x="0" y="2403"/>
                    <a:pt x="10211" y="0"/>
                    <a:pt x="10211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3" name="Shape 1602"/>
            <p:cNvSpPr/>
            <p:nvPr/>
          </p:nvSpPr>
          <p:spPr>
            <a:xfrm>
              <a:off x="6078950" y="4312744"/>
              <a:ext cx="876190" cy="75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694"/>
                  </a:moveTo>
                  <a:lnTo>
                    <a:pt x="0" y="21600"/>
                  </a:lnTo>
                  <a:cubicBezTo>
                    <a:pt x="8435" y="21600"/>
                    <a:pt x="16072" y="17643"/>
                    <a:pt x="21600" y="11247"/>
                  </a:cubicBezTo>
                  <a:lnTo>
                    <a:pt x="11880" y="0"/>
                  </a:lnTo>
                  <a:cubicBezTo>
                    <a:pt x="8839" y="3518"/>
                    <a:pt x="4639" y="5694"/>
                    <a:pt x="0" y="56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14" name="Group 8"/>
          <p:cNvGrpSpPr/>
          <p:nvPr/>
        </p:nvGrpSpPr>
        <p:grpSpPr>
          <a:xfrm>
            <a:off x="4706837" y="4135326"/>
            <a:ext cx="876195" cy="1182095"/>
            <a:chOff x="5206865" y="4312744"/>
            <a:chExt cx="876194" cy="1182094"/>
          </a:xfrm>
        </p:grpSpPr>
        <p:sp>
          <p:nvSpPr>
            <p:cNvPr id="15" name="Shape 1591"/>
            <p:cNvSpPr/>
            <p:nvPr/>
          </p:nvSpPr>
          <p:spPr>
            <a:xfrm>
              <a:off x="5375337" y="4431665"/>
              <a:ext cx="615241" cy="106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89" y="0"/>
                  </a:moveTo>
                  <a:lnTo>
                    <a:pt x="1954" y="13424"/>
                  </a:lnTo>
                  <a:lnTo>
                    <a:pt x="0" y="12962"/>
                  </a:lnTo>
                  <a:lnTo>
                    <a:pt x="2046" y="21600"/>
                  </a:lnTo>
                  <a:lnTo>
                    <a:pt x="13950" y="16255"/>
                  </a:lnTo>
                  <a:lnTo>
                    <a:pt x="12161" y="15833"/>
                  </a:lnTo>
                  <a:lnTo>
                    <a:pt x="21600" y="2403"/>
                  </a:lnTo>
                  <a:cubicBezTo>
                    <a:pt x="21600" y="2403"/>
                    <a:pt x="11389" y="0"/>
                    <a:pt x="11389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6" name="Shape 1605"/>
            <p:cNvSpPr/>
            <p:nvPr/>
          </p:nvSpPr>
          <p:spPr>
            <a:xfrm>
              <a:off x="5206865" y="4312744"/>
              <a:ext cx="876194" cy="75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20" y="0"/>
                  </a:moveTo>
                  <a:lnTo>
                    <a:pt x="0" y="11247"/>
                  </a:lnTo>
                  <a:cubicBezTo>
                    <a:pt x="5528" y="17643"/>
                    <a:pt x="13165" y="21600"/>
                    <a:pt x="21600" y="21600"/>
                  </a:cubicBezTo>
                  <a:lnTo>
                    <a:pt x="21600" y="5694"/>
                  </a:lnTo>
                  <a:cubicBezTo>
                    <a:pt x="16960" y="5694"/>
                    <a:pt x="12760" y="3518"/>
                    <a:pt x="972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3943764" y="3649733"/>
            <a:ext cx="1153633" cy="876195"/>
            <a:chOff x="4443791" y="3827152"/>
            <a:chExt cx="1153633" cy="876194"/>
          </a:xfrm>
        </p:grpSpPr>
        <p:sp>
          <p:nvSpPr>
            <p:cNvPr id="18" name="Shape 1590"/>
            <p:cNvSpPr/>
            <p:nvPr/>
          </p:nvSpPr>
          <p:spPr>
            <a:xfrm>
              <a:off x="4443791" y="3985712"/>
              <a:ext cx="1061959" cy="617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18" y="0"/>
                  </a:moveTo>
                  <a:lnTo>
                    <a:pt x="5751" y="9698"/>
                  </a:lnTo>
                  <a:lnTo>
                    <a:pt x="5277" y="7759"/>
                  </a:lnTo>
                  <a:lnTo>
                    <a:pt x="0" y="19720"/>
                  </a:lnTo>
                  <a:lnTo>
                    <a:pt x="8660" y="21600"/>
                  </a:lnTo>
                  <a:lnTo>
                    <a:pt x="8226" y="19824"/>
                  </a:lnTo>
                  <a:lnTo>
                    <a:pt x="21600" y="10123"/>
                  </a:lnTo>
                  <a:cubicBezTo>
                    <a:pt x="21600" y="10123"/>
                    <a:pt x="19118" y="0"/>
                    <a:pt x="19118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19" name="Shape 1608"/>
            <p:cNvSpPr/>
            <p:nvPr/>
          </p:nvSpPr>
          <p:spPr>
            <a:xfrm>
              <a:off x="4840194" y="3827152"/>
              <a:ext cx="75723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6" y="0"/>
                  </a:moveTo>
                  <a:lnTo>
                    <a:pt x="0" y="0"/>
                  </a:lnTo>
                  <a:cubicBezTo>
                    <a:pt x="0" y="8436"/>
                    <a:pt x="3956" y="16072"/>
                    <a:pt x="10353" y="21600"/>
                  </a:cubicBezTo>
                  <a:lnTo>
                    <a:pt x="21600" y="11880"/>
                  </a:lnTo>
                  <a:cubicBezTo>
                    <a:pt x="18082" y="8840"/>
                    <a:pt x="15906" y="4640"/>
                    <a:pt x="1590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20" name="Group 10"/>
          <p:cNvGrpSpPr/>
          <p:nvPr/>
        </p:nvGrpSpPr>
        <p:grpSpPr>
          <a:xfrm>
            <a:off x="3904124" y="2777648"/>
            <a:ext cx="1193263" cy="876195"/>
            <a:chOff x="4404151" y="2955067"/>
            <a:chExt cx="1193263" cy="876194"/>
          </a:xfrm>
        </p:grpSpPr>
        <p:sp>
          <p:nvSpPr>
            <p:cNvPr id="21" name="Shape 1592"/>
            <p:cNvSpPr/>
            <p:nvPr/>
          </p:nvSpPr>
          <p:spPr>
            <a:xfrm>
              <a:off x="4404151" y="3123538"/>
              <a:ext cx="1063183" cy="61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389"/>
                  </a:moveTo>
                  <a:lnTo>
                    <a:pt x="8177" y="1954"/>
                  </a:lnTo>
                  <a:lnTo>
                    <a:pt x="8638" y="0"/>
                  </a:lnTo>
                  <a:lnTo>
                    <a:pt x="0" y="2047"/>
                  </a:lnTo>
                  <a:lnTo>
                    <a:pt x="5345" y="13950"/>
                  </a:lnTo>
                  <a:lnTo>
                    <a:pt x="5767" y="12161"/>
                  </a:lnTo>
                  <a:lnTo>
                    <a:pt x="19197" y="21600"/>
                  </a:lnTo>
                  <a:cubicBezTo>
                    <a:pt x="19197" y="21600"/>
                    <a:pt x="21600" y="11389"/>
                    <a:pt x="21600" y="11389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2" name="Shape 1611"/>
            <p:cNvSpPr/>
            <p:nvPr/>
          </p:nvSpPr>
          <p:spPr>
            <a:xfrm>
              <a:off x="4840194" y="2955067"/>
              <a:ext cx="757220" cy="876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720"/>
                  </a:moveTo>
                  <a:lnTo>
                    <a:pt x="10353" y="0"/>
                  </a:lnTo>
                  <a:cubicBezTo>
                    <a:pt x="3956" y="5528"/>
                    <a:pt x="0" y="13165"/>
                    <a:pt x="0" y="21600"/>
                  </a:cubicBezTo>
                  <a:lnTo>
                    <a:pt x="15906" y="21600"/>
                  </a:lnTo>
                  <a:cubicBezTo>
                    <a:pt x="15906" y="16960"/>
                    <a:pt x="18082" y="12760"/>
                    <a:pt x="21600" y="972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grpSp>
        <p:nvGrpSpPr>
          <p:cNvPr id="23" name="Group 2"/>
          <p:cNvGrpSpPr/>
          <p:nvPr/>
        </p:nvGrpSpPr>
        <p:grpSpPr>
          <a:xfrm>
            <a:off x="4706835" y="2034396"/>
            <a:ext cx="876195" cy="1133809"/>
            <a:chOff x="5206865" y="2211813"/>
            <a:chExt cx="876194" cy="1133810"/>
          </a:xfrm>
        </p:grpSpPr>
        <p:sp>
          <p:nvSpPr>
            <p:cNvPr id="24" name="Shape 1589"/>
            <p:cNvSpPr/>
            <p:nvPr/>
          </p:nvSpPr>
          <p:spPr>
            <a:xfrm>
              <a:off x="5315876" y="2211813"/>
              <a:ext cx="617346" cy="106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18"/>
                  </a:moveTo>
                  <a:lnTo>
                    <a:pt x="11902" y="5751"/>
                  </a:lnTo>
                  <a:lnTo>
                    <a:pt x="13841" y="5277"/>
                  </a:lnTo>
                  <a:lnTo>
                    <a:pt x="1880" y="0"/>
                  </a:lnTo>
                  <a:lnTo>
                    <a:pt x="0" y="8660"/>
                  </a:lnTo>
                  <a:lnTo>
                    <a:pt x="1775" y="8226"/>
                  </a:lnTo>
                  <a:lnTo>
                    <a:pt x="11478" y="21600"/>
                  </a:lnTo>
                  <a:cubicBezTo>
                    <a:pt x="11478" y="21600"/>
                    <a:pt x="21600" y="19118"/>
                    <a:pt x="21600" y="1911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  <p:sp>
          <p:nvSpPr>
            <p:cNvPr id="25" name="Shape 1614"/>
            <p:cNvSpPr/>
            <p:nvPr/>
          </p:nvSpPr>
          <p:spPr>
            <a:xfrm>
              <a:off x="5206865" y="2588396"/>
              <a:ext cx="876194" cy="75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906"/>
                  </a:moveTo>
                  <a:lnTo>
                    <a:pt x="21600" y="0"/>
                  </a:lnTo>
                  <a:cubicBezTo>
                    <a:pt x="13165" y="0"/>
                    <a:pt x="5528" y="3956"/>
                    <a:pt x="0" y="10353"/>
                  </a:cubicBezTo>
                  <a:lnTo>
                    <a:pt x="9720" y="21600"/>
                  </a:lnTo>
                  <a:cubicBezTo>
                    <a:pt x="12760" y="18082"/>
                    <a:pt x="16960" y="15906"/>
                    <a:pt x="21600" y="159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81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4267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7547457" y="3910235"/>
            <a:ext cx="3264363" cy="1077026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弹性服务与容错处理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弹性服务、服务</a:t>
            </a:r>
            <a:r>
              <a:rPr lang="zh-CN" altLang="en-US" sz="13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降级、流量控制</a:t>
            </a: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线程池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信号隔离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快速解决依赖隔离</a:t>
            </a:r>
          </a:p>
        </p:txBody>
      </p:sp>
      <p:sp>
        <p:nvSpPr>
          <p:cNvPr id="30" name="Text Placeholder 4"/>
          <p:cNvSpPr txBox="1">
            <a:spLocks/>
          </p:cNvSpPr>
          <p:nvPr/>
        </p:nvSpPr>
        <p:spPr>
          <a:xfrm>
            <a:off x="7553321" y="2622451"/>
            <a:ext cx="3252636" cy="830868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分布式事务、分布式锁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拆分为本地事务 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事件 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可靠消息系统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实现最终一致性</a:t>
            </a:r>
          </a:p>
        </p:txBody>
      </p:sp>
      <p:sp>
        <p:nvSpPr>
          <p:cNvPr id="31" name="Text Placeholder 4"/>
          <p:cNvSpPr txBox="1">
            <a:spLocks/>
          </p:cNvSpPr>
          <p:nvPr/>
        </p:nvSpPr>
        <p:spPr>
          <a:xfrm>
            <a:off x="6443128" y="1262757"/>
            <a:ext cx="3648405" cy="1323183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分布式存储与计算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持久化 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分布式文件系统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非持久化 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分布式缓存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消息系统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分布式计算框架 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– YARN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、流式计算 </a:t>
            </a:r>
          </a:p>
          <a:p>
            <a:pPr marL="0" indent="0">
              <a:buFont typeface="Arial" pitchFamily="34" charset="0"/>
              <a:buNone/>
            </a:pPr>
            <a:endParaRPr lang="zh-CN" altLang="en-US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 Placeholder 4"/>
          <p:cNvSpPr txBox="1">
            <a:spLocks/>
          </p:cNvSpPr>
          <p:nvPr/>
        </p:nvSpPr>
        <p:spPr>
          <a:xfrm>
            <a:off x="5681413" y="5341396"/>
            <a:ext cx="3860147" cy="830868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实时日志分析与度量监控</a:t>
            </a:r>
            <a:endParaRPr lang="en-US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ELK Stack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LogStash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-&gt; ES -&gt; </a:t>
            </a:r>
            <a:r>
              <a:rPr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Kibana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StatsD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+ Graphite + </a:t>
            </a:r>
            <a:r>
              <a:rPr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Grafana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Placeholder 4"/>
          <p:cNvSpPr txBox="1">
            <a:spLocks/>
          </p:cNvSpPr>
          <p:nvPr/>
        </p:nvSpPr>
        <p:spPr>
          <a:xfrm>
            <a:off x="1983339" y="1262757"/>
            <a:ext cx="2636548" cy="1077026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分布式服务框架</a:t>
            </a:r>
          </a:p>
          <a:p>
            <a:pPr marL="0" indent="0" algn="r">
              <a:buFont typeface="Arial" pitchFamily="34" charset="0"/>
              <a:buNone/>
            </a:pP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Spring/Boot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微服务</a:t>
            </a:r>
          </a:p>
          <a:p>
            <a:pPr marL="0" indent="0" algn="r">
              <a:buFont typeface="Arial" pitchFamily="34" charset="0"/>
              <a:buNone/>
            </a:pPr>
            <a:r>
              <a:rPr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Netty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/RPC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分布式框架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Docker</a:t>
            </a:r>
          </a:p>
        </p:txBody>
      </p:sp>
      <p:sp>
        <p:nvSpPr>
          <p:cNvPr id="34" name="Text Placeholder 4"/>
          <p:cNvSpPr txBox="1">
            <a:spLocks/>
          </p:cNvSpPr>
          <p:nvPr/>
        </p:nvSpPr>
        <p:spPr>
          <a:xfrm>
            <a:off x="884245" y="3831887"/>
            <a:ext cx="2636548" cy="1077026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分布式服务治理</a:t>
            </a:r>
          </a:p>
          <a:p>
            <a:pPr marL="0" indent="0" algn="r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服务注册、发现、负载均衡</a:t>
            </a:r>
          </a:p>
          <a:p>
            <a:pPr marL="0" indent="0" algn="r">
              <a:buFont typeface="Arial" pitchFamily="34" charset="0"/>
              <a:buNone/>
            </a:pP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consul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333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zk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3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</a:p>
          <a:p>
            <a:pPr marL="0" indent="0" algn="r">
              <a:buFont typeface="Arial" pitchFamily="34" charset="0"/>
              <a:buNone/>
            </a:pP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网关与智能路由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 Placeholder 4"/>
          <p:cNvSpPr txBox="1">
            <a:spLocks/>
          </p:cNvSpPr>
          <p:nvPr/>
        </p:nvSpPr>
        <p:spPr>
          <a:xfrm>
            <a:off x="479376" y="2362984"/>
            <a:ext cx="2966226" cy="10770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分布式配置管理</a:t>
            </a:r>
          </a:p>
          <a:p>
            <a:pPr marL="0" indent="0" algn="r">
              <a:buFont typeface="Arial" pitchFamily="34" charset="0"/>
              <a:buNone/>
            </a:pPr>
            <a:r>
              <a:rPr lang="en-US" altLang="zh-CN" sz="13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3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3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Cloud</a:t>
            </a:r>
            <a:r>
              <a:rPr lang="zh-CN" altLang="en-US" sz="13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333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Config</a:t>
            </a:r>
            <a:endParaRPr lang="en-US" altLang="zh-CN" sz="1333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altLang="zh-CN" sz="13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Consul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333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etcd</a:t>
            </a:r>
            <a:r>
              <a:rPr lang="zh-CN" altLang="en-US" sz="1333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en-US" altLang="zh-CN" sz="1333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Archaius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动态管理</a:t>
            </a:r>
          </a:p>
          <a:p>
            <a:pPr marL="0" indent="0" algn="r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符合运维自动化部署要求</a:t>
            </a:r>
          </a:p>
        </p:txBody>
      </p:sp>
      <p:sp>
        <p:nvSpPr>
          <p:cNvPr id="36" name="Text Placeholder 4"/>
          <p:cNvSpPr txBox="1">
            <a:spLocks/>
          </p:cNvSpPr>
          <p:nvPr/>
        </p:nvSpPr>
        <p:spPr>
          <a:xfrm>
            <a:off x="1903547" y="5279659"/>
            <a:ext cx="2700484" cy="1035989"/>
          </a:xfrm>
          <a:prstGeom prst="rect">
            <a:avLst/>
          </a:prstGeom>
        </p:spPr>
        <p:txBody>
          <a:bodyPr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分布式系统链路追踪</a:t>
            </a:r>
          </a:p>
          <a:p>
            <a:pPr marL="0" indent="0" algn="r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Dapper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的实现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r"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跟踪服务之间的调用关系以及对依赖进行分析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Placeholder 4"/>
          <p:cNvSpPr txBox="1">
            <a:spLocks/>
          </p:cNvSpPr>
          <p:nvPr/>
        </p:nvSpPr>
        <p:spPr>
          <a:xfrm>
            <a:off x="5705918" y="2651774"/>
            <a:ext cx="48588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4"/>
          <p:cNvSpPr txBox="1">
            <a:spLocks/>
          </p:cNvSpPr>
          <p:nvPr/>
        </p:nvSpPr>
        <p:spPr>
          <a:xfrm>
            <a:off x="6245242" y="3139172"/>
            <a:ext cx="48588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6226192" y="3910235"/>
            <a:ext cx="48588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4"/>
          <p:cNvSpPr txBox="1">
            <a:spLocks/>
          </p:cNvSpPr>
          <p:nvPr/>
        </p:nvSpPr>
        <p:spPr>
          <a:xfrm>
            <a:off x="5681414" y="4416811"/>
            <a:ext cx="48588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4"/>
          <p:cNvSpPr txBox="1">
            <a:spLocks/>
          </p:cNvSpPr>
          <p:nvPr/>
        </p:nvSpPr>
        <p:spPr>
          <a:xfrm>
            <a:off x="4957899" y="4408628"/>
            <a:ext cx="48588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4"/>
          <p:cNvSpPr txBox="1">
            <a:spLocks/>
          </p:cNvSpPr>
          <p:nvPr/>
        </p:nvSpPr>
        <p:spPr>
          <a:xfrm>
            <a:off x="4433272" y="3884839"/>
            <a:ext cx="48588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Placeholder 4"/>
          <p:cNvSpPr txBox="1">
            <a:spLocks/>
          </p:cNvSpPr>
          <p:nvPr/>
        </p:nvSpPr>
        <p:spPr>
          <a:xfrm>
            <a:off x="4421748" y="3151418"/>
            <a:ext cx="48588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4"/>
          <p:cNvSpPr txBox="1">
            <a:spLocks/>
          </p:cNvSpPr>
          <p:nvPr/>
        </p:nvSpPr>
        <p:spPr>
          <a:xfrm>
            <a:off x="4955288" y="2647846"/>
            <a:ext cx="48588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143839" y="266933"/>
            <a:ext cx="417203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如何有效设计分布式系统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827885" y="3335311"/>
            <a:ext cx="1510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24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分布式系统架构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023043" y="4602522"/>
            <a:ext cx="2027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28592" y="5322925"/>
            <a:ext cx="2027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Scaling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9375501" y="4485241"/>
            <a:ext cx="646110" cy="570887"/>
          </a:xfrm>
          <a:prstGeom prst="ellipse">
            <a:avLst/>
          </a:prstGeom>
          <a:solidFill>
            <a:srgbClr val="44C07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b="1" kern="0" spc="-150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b="1" kern="0" spc="-150" dirty="0" smtClean="0">
                <a:solidFill>
                  <a:prstClr val="white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9</a:t>
            </a:r>
            <a:endParaRPr lang="en-US" b="1" kern="0" spc="-15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9382482" y="5177153"/>
            <a:ext cx="646110" cy="570887"/>
          </a:xfrm>
          <a:prstGeom prst="ellipse">
            <a:avLst/>
          </a:prstGeom>
          <a:solidFill>
            <a:srgbClr val="44C07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zh-CN" b="1" kern="0" spc="-150" dirty="0" smtClean="0">
                <a:solidFill>
                  <a:prstClr val="white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10</a:t>
            </a:r>
            <a:endParaRPr lang="en-US" b="1" kern="0" spc="-15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030682" y="6014837"/>
            <a:ext cx="20270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打包部署和调度部署</a:t>
            </a:r>
            <a:endParaRPr 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9384572" y="5869065"/>
            <a:ext cx="646110" cy="570887"/>
          </a:xfrm>
          <a:prstGeom prst="ellipse">
            <a:avLst/>
          </a:prstGeom>
          <a:solidFill>
            <a:srgbClr val="44C072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zh-CN" b="1" kern="0" spc="-150" dirty="0" smtClean="0">
                <a:solidFill>
                  <a:prstClr val="white"/>
                </a:solidFill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11</a:t>
            </a:r>
            <a:endParaRPr lang="en-US" b="1" kern="0" spc="-150" dirty="0" smtClea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3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839" y="266933"/>
            <a:ext cx="417203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分布式系统链路追踪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24041" y="1124744"/>
            <a:ext cx="1440160" cy="22082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63" y="932723"/>
            <a:ext cx="4784456" cy="259228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351944" y="1316766"/>
            <a:ext cx="943176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44381" y="2036669"/>
            <a:ext cx="943176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6819" y="2756571"/>
            <a:ext cx="943176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Client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8497" y="1124744"/>
            <a:ext cx="1440160" cy="220824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16400" y="1316766"/>
            <a:ext cx="943176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08837" y="2036669"/>
            <a:ext cx="943176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01275" y="2756571"/>
            <a:ext cx="943176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Server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13" name="Straight Arrow Connector 20"/>
          <p:cNvCxnSpPr>
            <a:stCxn id="6" idx="3"/>
            <a:endCxn id="10" idx="1"/>
          </p:cNvCxnSpPr>
          <p:nvPr/>
        </p:nvCxnSpPr>
        <p:spPr>
          <a:xfrm>
            <a:off x="2295120" y="1494528"/>
            <a:ext cx="1821280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667730" y="116744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HTTP/RPC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9931" y="3875128"/>
            <a:ext cx="6336704" cy="26882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  <a:round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39123" y="3982737"/>
            <a:ext cx="21371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1200" dirty="0" err="1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Zipkin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Tracing Server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98595" y="1601791"/>
            <a:ext cx="669135" cy="298959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b="1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Reporter</a:t>
            </a:r>
            <a:endParaRPr lang="en-US" sz="533" b="1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99651" y="1601790"/>
            <a:ext cx="669135" cy="298959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b="1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Reporter</a:t>
            </a:r>
            <a:endParaRPr lang="en-US" sz="533" b="1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4988" y="4743922"/>
            <a:ext cx="1272608" cy="509281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333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Collector</a:t>
            </a:r>
            <a:endParaRPr lang="en-US" sz="533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65928" y="4743921"/>
            <a:ext cx="1272608" cy="509281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333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Query API</a:t>
            </a:r>
            <a:endParaRPr lang="en-US" sz="533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Can 21"/>
          <p:cNvSpPr/>
          <p:nvPr/>
        </p:nvSpPr>
        <p:spPr>
          <a:xfrm rot="16200000">
            <a:off x="3093073" y="4286886"/>
            <a:ext cx="437143" cy="3518868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vert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Storage</a:t>
            </a:r>
            <a:endParaRPr lang="en-US" sz="16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70700" y="4743921"/>
            <a:ext cx="1272608" cy="509281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Web UI</a:t>
            </a:r>
            <a:endParaRPr lang="en-US" sz="533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4" name="Straight Arrow Connector 20"/>
          <p:cNvCxnSpPr>
            <a:stCxn id="20" idx="2"/>
            <a:endCxn id="22" idx="4"/>
          </p:cNvCxnSpPr>
          <p:nvPr/>
        </p:nvCxnSpPr>
        <p:spPr>
          <a:xfrm>
            <a:off x="1811292" y="5253204"/>
            <a:ext cx="1500352" cy="57454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27" name="Straight Arrow Connector 20"/>
          <p:cNvCxnSpPr>
            <a:stCxn id="22" idx="4"/>
            <a:endCxn id="21" idx="2"/>
          </p:cNvCxnSpPr>
          <p:nvPr/>
        </p:nvCxnSpPr>
        <p:spPr>
          <a:xfrm flipV="1">
            <a:off x="3311645" y="5253201"/>
            <a:ext cx="490588" cy="574547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0" name="Straight Arrow Connector 20"/>
          <p:cNvCxnSpPr>
            <a:stCxn id="21" idx="3"/>
            <a:endCxn id="23" idx="1"/>
          </p:cNvCxnSpPr>
          <p:nvPr/>
        </p:nvCxnSpPr>
        <p:spPr>
          <a:xfrm>
            <a:off x="4438537" y="4998561"/>
            <a:ext cx="832164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2061293" y="5368530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异步写入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41" name="Straight Arrow Connector 20"/>
          <p:cNvCxnSpPr>
            <a:stCxn id="5" idx="2"/>
            <a:endCxn id="20" idx="0"/>
          </p:cNvCxnSpPr>
          <p:nvPr/>
        </p:nvCxnSpPr>
        <p:spPr>
          <a:xfrm flipH="1">
            <a:off x="1811293" y="1900750"/>
            <a:ext cx="521871" cy="2843172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44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811293" y="1900748"/>
            <a:ext cx="2422927" cy="284317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7035719" y="4910674"/>
            <a:ext cx="6096000" cy="107760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9170"/>
            <a:r>
              <a:rPr lang="en-US" sz="1067" dirty="0" err="1">
                <a:solidFill>
                  <a:srgbClr val="000000"/>
                </a:solidFill>
                <a:latin typeface="Monaco" charset="0"/>
              </a:rPr>
              <a:t>OkHttpClient</a:t>
            </a:r>
            <a:r>
              <a:rPr lang="en-US" sz="1067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67" dirty="0" err="1">
                <a:solidFill>
                  <a:srgbClr val="6A3E3E"/>
                </a:solidFill>
                <a:latin typeface="Monaco" charset="0"/>
              </a:rPr>
              <a:t>httpClient</a:t>
            </a:r>
            <a:r>
              <a:rPr lang="en-US" sz="1067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sz="1067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67" b="1" dirty="0" err="1">
                <a:solidFill>
                  <a:srgbClr val="000000"/>
                </a:solidFill>
                <a:latin typeface="Monaco" charset="0"/>
              </a:rPr>
              <a:t>OkHttpClient.Builder</a:t>
            </a:r>
            <a:r>
              <a:rPr lang="en-US" sz="1067" b="1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pPr defTabSz="1219170"/>
            <a:r>
              <a:rPr lang="en-US" sz="1067" dirty="0">
                <a:solidFill>
                  <a:srgbClr val="000000"/>
                </a:solidFill>
                <a:latin typeface="Monaco" charset="0"/>
              </a:rPr>
              <a:t>                .</a:t>
            </a:r>
            <a:r>
              <a:rPr lang="en-US" sz="1067" dirty="0" err="1">
                <a:solidFill>
                  <a:srgbClr val="000000"/>
                </a:solidFill>
                <a:latin typeface="Monaco" charset="0"/>
              </a:rPr>
              <a:t>addInterceptor</a:t>
            </a:r>
            <a:r>
              <a:rPr lang="en-US" sz="1067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sz="1067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sz="10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sz="1067" b="1" dirty="0" err="1">
                <a:solidFill>
                  <a:srgbClr val="000000"/>
                </a:solidFill>
                <a:latin typeface="Monaco" charset="0"/>
              </a:rPr>
              <a:t>BraveOkHttpRequestResponseInterceptor</a:t>
            </a:r>
            <a:r>
              <a:rPr lang="en-US" sz="1067" b="1" dirty="0">
                <a:solidFill>
                  <a:srgbClr val="000000"/>
                </a:solidFill>
                <a:latin typeface="Monaco" charset="0"/>
              </a:rPr>
              <a:t>(</a:t>
            </a:r>
          </a:p>
          <a:p>
            <a:pPr defTabSz="1219170"/>
            <a:r>
              <a:rPr lang="mr-IN" sz="1067" dirty="0">
                <a:solidFill>
                  <a:srgbClr val="000000"/>
                </a:solidFill>
                <a:latin typeface="Monaco" charset="0"/>
              </a:rPr>
              <a:t>                        </a:t>
            </a:r>
            <a:r>
              <a:rPr lang="mr-IN" sz="1067" dirty="0" err="1">
                <a:solidFill>
                  <a:srgbClr val="6A3E3E"/>
                </a:solidFill>
                <a:latin typeface="Monaco" charset="0"/>
              </a:rPr>
              <a:t>brave</a:t>
            </a:r>
            <a:r>
              <a:rPr lang="mr-IN" sz="1067" dirty="0" err="1">
                <a:solidFill>
                  <a:srgbClr val="000000"/>
                </a:solidFill>
                <a:latin typeface="Monaco" charset="0"/>
              </a:rPr>
              <a:t>.clientRequestInterceptor</a:t>
            </a:r>
            <a:r>
              <a:rPr lang="mr-IN" sz="1067" dirty="0">
                <a:solidFill>
                  <a:srgbClr val="000000"/>
                </a:solidFill>
                <a:latin typeface="Monaco" charset="0"/>
              </a:rPr>
              <a:t>(),</a:t>
            </a:r>
          </a:p>
          <a:p>
            <a:pPr defTabSz="1219170"/>
            <a:r>
              <a:rPr lang="mr-IN" sz="1067" dirty="0">
                <a:solidFill>
                  <a:srgbClr val="000000"/>
                </a:solidFill>
                <a:latin typeface="Monaco" charset="0"/>
              </a:rPr>
              <a:t>                        </a:t>
            </a:r>
            <a:r>
              <a:rPr lang="mr-IN" sz="1067" dirty="0" err="1">
                <a:solidFill>
                  <a:srgbClr val="6A3E3E"/>
                </a:solidFill>
                <a:latin typeface="Monaco" charset="0"/>
              </a:rPr>
              <a:t>brave</a:t>
            </a:r>
            <a:r>
              <a:rPr lang="mr-IN" sz="1067" dirty="0" err="1">
                <a:solidFill>
                  <a:srgbClr val="000000"/>
                </a:solidFill>
                <a:latin typeface="Monaco" charset="0"/>
              </a:rPr>
              <a:t>.clientResponseInterceptor</a:t>
            </a:r>
            <a:r>
              <a:rPr lang="mr-IN" sz="1067" dirty="0">
                <a:solidFill>
                  <a:srgbClr val="000000"/>
                </a:solidFill>
                <a:latin typeface="Monaco" charset="0"/>
              </a:rPr>
              <a:t>(), </a:t>
            </a:r>
          </a:p>
          <a:p>
            <a:pPr defTabSz="1219170"/>
            <a:r>
              <a:rPr lang="mr-IN" sz="1067" dirty="0">
                <a:solidFill>
                  <a:srgbClr val="000000"/>
                </a:solidFill>
                <a:latin typeface="Monaco" charset="0"/>
              </a:rPr>
              <a:t>                        </a:t>
            </a:r>
            <a:r>
              <a:rPr lang="mr-IN" sz="1067" b="1" dirty="0" err="1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mr-IN" sz="1067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sz="1067" b="1" dirty="0" err="1">
                <a:solidFill>
                  <a:srgbClr val="000000"/>
                </a:solidFill>
                <a:latin typeface="Monaco" charset="0"/>
              </a:rPr>
              <a:t>DefaultSpanNameProvider</a:t>
            </a:r>
            <a:r>
              <a:rPr lang="mr-IN" sz="1067" b="1" dirty="0">
                <a:solidFill>
                  <a:srgbClr val="000000"/>
                </a:solidFill>
                <a:latin typeface="Monaco" charset="0"/>
              </a:rPr>
              <a:t>())).</a:t>
            </a:r>
            <a:r>
              <a:rPr lang="mr-IN" sz="1067" b="1" dirty="0" err="1">
                <a:solidFill>
                  <a:srgbClr val="000000"/>
                </a:solidFill>
                <a:latin typeface="Monaco" charset="0"/>
              </a:rPr>
              <a:t>build</a:t>
            </a:r>
            <a:r>
              <a:rPr lang="mr-IN" sz="1067" b="1" dirty="0">
                <a:solidFill>
                  <a:srgbClr val="000000"/>
                </a:solidFill>
                <a:latin typeface="Monaco" charset="0"/>
              </a:rPr>
              <a:t>();</a:t>
            </a:r>
            <a:endParaRPr lang="en-US" sz="1067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35719" y="4066813"/>
            <a:ext cx="3743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支持多种拦截方式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altLang="zh-CN" sz="1200" dirty="0" err="1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http,grpc,kafka,mysql,netty,servlet,sparkjavaclient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,... </a:t>
            </a:r>
          </a:p>
        </p:txBody>
      </p:sp>
    </p:spTree>
    <p:extLst>
      <p:ext uri="{BB962C8B-B14F-4D97-AF65-F5344CB8AC3E}">
        <p14:creationId xmlns:p14="http://schemas.microsoft.com/office/powerpoint/2010/main" val="6328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356130" y="1220755"/>
            <a:ext cx="6359321" cy="230425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143840" y="266933"/>
            <a:ext cx="7736469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实时日志分析平台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ELK Stack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80007" y="1317193"/>
            <a:ext cx="1536171" cy="5760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Shipper</a:t>
            </a:r>
          </a:p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(Logstash)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580007" y="2116965"/>
            <a:ext cx="1536171" cy="5760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Shipper</a:t>
            </a:r>
          </a:p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(Logstash)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0007" y="2880472"/>
            <a:ext cx="1536171" cy="5760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Shipper</a:t>
            </a:r>
          </a:p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(Logstash)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884263" y="2116965"/>
            <a:ext cx="1536171" cy="5760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Broker</a:t>
            </a:r>
          </a:p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(Redis)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900487" y="2116965"/>
            <a:ext cx="1536171" cy="5760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Indexer</a:t>
            </a:r>
          </a:p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(Logstash)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204743" y="2116965"/>
            <a:ext cx="1536171" cy="5760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Storage &amp; Search (ES)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516583" y="2116965"/>
            <a:ext cx="1536171" cy="57606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Web Console</a:t>
            </a:r>
          </a:p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Kibana</a:t>
            </a: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48" name="Straight Arrow Connector 20"/>
          <p:cNvCxnSpPr>
            <a:stCxn id="39" idx="3"/>
            <a:endCxn id="44" idx="1"/>
          </p:cNvCxnSpPr>
          <p:nvPr/>
        </p:nvCxnSpPr>
        <p:spPr>
          <a:xfrm>
            <a:off x="2116178" y="1605226"/>
            <a:ext cx="768085" cy="799772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9" name="Straight Arrow Connector 20"/>
          <p:cNvCxnSpPr>
            <a:stCxn id="42" idx="3"/>
            <a:endCxn id="44" idx="1"/>
          </p:cNvCxnSpPr>
          <p:nvPr/>
        </p:nvCxnSpPr>
        <p:spPr>
          <a:xfrm>
            <a:off x="2116178" y="2404997"/>
            <a:ext cx="768085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59" name="Straight Arrow Connector 20"/>
          <p:cNvCxnSpPr>
            <a:stCxn id="43" idx="3"/>
            <a:endCxn id="44" idx="1"/>
          </p:cNvCxnSpPr>
          <p:nvPr/>
        </p:nvCxnSpPr>
        <p:spPr>
          <a:xfrm flipV="1">
            <a:off x="2116178" y="2404997"/>
            <a:ext cx="768085" cy="763507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60" name="Straight Arrow Connector 20"/>
          <p:cNvCxnSpPr>
            <a:stCxn id="44" idx="3"/>
            <a:endCxn id="45" idx="1"/>
          </p:cNvCxnSpPr>
          <p:nvPr/>
        </p:nvCxnSpPr>
        <p:spPr>
          <a:xfrm>
            <a:off x="4420434" y="2404997"/>
            <a:ext cx="480053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61" name="Straight Arrow Connector 20"/>
          <p:cNvCxnSpPr>
            <a:stCxn id="45" idx="3"/>
            <a:endCxn id="46" idx="1"/>
          </p:cNvCxnSpPr>
          <p:nvPr/>
        </p:nvCxnSpPr>
        <p:spPr>
          <a:xfrm>
            <a:off x="6436658" y="2404997"/>
            <a:ext cx="768085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62" name="Straight Arrow Connector 20"/>
          <p:cNvCxnSpPr>
            <a:stCxn id="46" idx="3"/>
            <a:endCxn id="47" idx="1"/>
          </p:cNvCxnSpPr>
          <p:nvPr/>
        </p:nvCxnSpPr>
        <p:spPr>
          <a:xfrm>
            <a:off x="8740914" y="2404997"/>
            <a:ext cx="775669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826865"/>
            <a:ext cx="1483547" cy="2696564"/>
          </a:xfrm>
          <a:prstGeom prst="rect">
            <a:avLst/>
          </a:prstGeom>
          <a:ln>
            <a:solidFill>
              <a:srgbClr val="00B2F2">
                <a:lumMod val="50000"/>
              </a:srgb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2" y="3826865"/>
            <a:ext cx="4364861" cy="2696563"/>
          </a:xfrm>
          <a:prstGeom prst="rect">
            <a:avLst/>
          </a:prstGeom>
          <a:ln>
            <a:solidFill>
              <a:srgbClr val="00B2F2">
                <a:lumMod val="50000"/>
              </a:srgbClr>
            </a:solidFill>
          </a:ln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860" y="3826863"/>
            <a:ext cx="4325443" cy="2696564"/>
          </a:xfrm>
          <a:prstGeom prst="rect">
            <a:avLst/>
          </a:prstGeom>
          <a:ln>
            <a:solidFill>
              <a:srgbClr val="00B2F2">
                <a:lumMod val="50000"/>
              </a:srgbClr>
            </a:solidFill>
          </a:ln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1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8953" y="1508787"/>
            <a:ext cx="4225152" cy="347775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143840" y="266933"/>
            <a:ext cx="7736469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度量监控</a:t>
            </a:r>
          </a:p>
        </p:txBody>
      </p:sp>
      <p:sp>
        <p:nvSpPr>
          <p:cNvPr id="15" name="Can 14"/>
          <p:cNvSpPr/>
          <p:nvPr/>
        </p:nvSpPr>
        <p:spPr>
          <a:xfrm rot="16200000">
            <a:off x="2371090" y="2656223"/>
            <a:ext cx="437143" cy="3518868"/>
          </a:xfrm>
          <a:prstGeom prst="can">
            <a:avLst>
              <a:gd name="adj" fmla="val 22644"/>
            </a:avLst>
          </a:prstGeom>
          <a:solidFill>
            <a:srgbClr val="6BC72B">
              <a:lumMod val="40000"/>
              <a:lumOff val="60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ot="0" spcFirstLastPara="0" vertOverflow="overflow" horzOverflow="overflow" vert="vert" wrap="square" lIns="109728" tIns="86400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err="1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StatsD</a:t>
            </a:r>
            <a:r>
              <a:rPr lang="en-US" altLang="zh-CN" sz="16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altLang="zh-CN" sz="1600" dirty="0" err="1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nodejs</a:t>
            </a:r>
            <a:r>
              <a:rPr lang="en-US" altLang="zh-CN" sz="16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daemon)</a:t>
            </a:r>
            <a:endParaRPr lang="en-US" sz="16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3258" y="1604797"/>
            <a:ext cx="191590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Applications</a:t>
            </a:r>
            <a:endParaRPr lang="en-US" sz="8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85018" y="2214621"/>
            <a:ext cx="864637" cy="112155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App1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157343" y="2214621"/>
            <a:ext cx="864637" cy="112155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App1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329668" y="2198331"/>
            <a:ext cx="864637" cy="112155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App1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1" name="Straight Arrow Connector 20"/>
          <p:cNvCxnSpPr>
            <a:stCxn id="18" idx="2"/>
            <a:endCxn id="15" idx="4"/>
          </p:cNvCxnSpPr>
          <p:nvPr/>
        </p:nvCxnSpPr>
        <p:spPr>
          <a:xfrm>
            <a:off x="1417336" y="3336176"/>
            <a:ext cx="1172325" cy="860909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24" name="Straight Arrow Connector 20"/>
          <p:cNvCxnSpPr>
            <a:stCxn id="19" idx="2"/>
            <a:endCxn id="15" idx="4"/>
          </p:cNvCxnSpPr>
          <p:nvPr/>
        </p:nvCxnSpPr>
        <p:spPr>
          <a:xfrm>
            <a:off x="2589661" y="3336176"/>
            <a:ext cx="0" cy="860909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28" name="Straight Arrow Connector 20"/>
          <p:cNvCxnSpPr>
            <a:stCxn id="20" idx="2"/>
            <a:endCxn id="15" idx="4"/>
          </p:cNvCxnSpPr>
          <p:nvPr/>
        </p:nvCxnSpPr>
        <p:spPr>
          <a:xfrm flipH="1">
            <a:off x="2589662" y="3319885"/>
            <a:ext cx="1172325" cy="87720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1635836" y="3538518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UDP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28691" y="3536995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UDP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08474" y="3540345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UDP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53523" y="2494484"/>
            <a:ext cx="3683283" cy="2942841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t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Graphite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8396645" y="4131009"/>
            <a:ext cx="1248139" cy="954004"/>
            <a:chOff x="1811721" y="4288355"/>
            <a:chExt cx="773306" cy="407472"/>
          </a:xfrm>
        </p:grpSpPr>
        <p:sp>
          <p:nvSpPr>
            <p:cNvPr id="38" name="Rounded Rectangle 37"/>
            <p:cNvSpPr/>
            <p:nvPr/>
          </p:nvSpPr>
          <p:spPr>
            <a:xfrm>
              <a:off x="1919027" y="4433933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885252" y="438544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845495" y="4336954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4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API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811721" y="4288355"/>
              <a:ext cx="666000" cy="261894"/>
            </a:xfrm>
            <a:prstGeom prst="roundRect">
              <a:avLst/>
            </a:prstGeom>
            <a:solidFill>
              <a:srgbClr val="FFFFFF"/>
            </a:solidFill>
            <a:ln w="9525" cap="flat" cmpd="sng" algn="ctr">
              <a:solidFill>
                <a:srgbClr val="00426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54" eaLnBrk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33" dirty="0">
                  <a:solidFill>
                    <a:srgbClr val="004266"/>
                  </a:solidFill>
                  <a:latin typeface="Monaco" charset="0"/>
                  <a:ea typeface="Monaco" charset="0"/>
                  <a:cs typeface="Monaco" charset="0"/>
                </a:rPr>
                <a:t>Whisper</a:t>
              </a: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6432364" y="4036444"/>
            <a:ext cx="996099" cy="802293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carbon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54" name="Straight Arrow Connector 20"/>
          <p:cNvCxnSpPr>
            <a:stCxn id="15" idx="3"/>
            <a:endCxn id="53" idx="1"/>
          </p:cNvCxnSpPr>
          <p:nvPr/>
        </p:nvCxnSpPr>
        <p:spPr>
          <a:xfrm>
            <a:off x="4349095" y="4415657"/>
            <a:ext cx="2083269" cy="2193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55" name="Rectangle 54"/>
          <p:cNvSpPr/>
          <p:nvPr/>
        </p:nvSpPr>
        <p:spPr>
          <a:xfrm>
            <a:off x="4910207" y="3923738"/>
            <a:ext cx="4635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TCP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56" name="Straight Arrow Connector 20"/>
          <p:cNvCxnSpPr>
            <a:stCxn id="53" idx="3"/>
            <a:endCxn id="52" idx="1"/>
          </p:cNvCxnSpPr>
          <p:nvPr/>
        </p:nvCxnSpPr>
        <p:spPr>
          <a:xfrm>
            <a:off x="7428463" y="4437591"/>
            <a:ext cx="968183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57" name="Rounded Rectangle 56"/>
          <p:cNvSpPr/>
          <p:nvPr/>
        </p:nvSpPr>
        <p:spPr>
          <a:xfrm>
            <a:off x="7160145" y="3074520"/>
            <a:ext cx="1543987" cy="60961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graphite-web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951" y="2850602"/>
            <a:ext cx="2151091" cy="1081649"/>
          </a:xfrm>
          <a:prstGeom prst="rect">
            <a:avLst/>
          </a:prstGeom>
        </p:spPr>
      </p:pic>
      <p:cxnSp>
        <p:nvCxnSpPr>
          <p:cNvPr id="58" name="Straight Connector 57"/>
          <p:cNvCxnSpPr>
            <a:stCxn id="30" idx="1"/>
            <a:endCxn id="57" idx="3"/>
          </p:cNvCxnSpPr>
          <p:nvPr/>
        </p:nvCxnSpPr>
        <p:spPr>
          <a:xfrm flipH="1" flipV="1">
            <a:off x="8704132" y="3379326"/>
            <a:ext cx="623819" cy="12101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6153523" y="5814768"/>
            <a:ext cx="333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StatsD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+ Graphite +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Grafana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903" y="396831"/>
            <a:ext cx="4704523" cy="1350728"/>
          </a:xfrm>
          <a:prstGeom prst="rect">
            <a:avLst/>
          </a:prstGeom>
        </p:spPr>
      </p:pic>
      <p:cxnSp>
        <p:nvCxnSpPr>
          <p:cNvPr id="65" name="Straight Arrow Connector 20"/>
          <p:cNvCxnSpPr>
            <a:stCxn id="36" idx="0"/>
            <a:endCxn id="64" idx="2"/>
          </p:cNvCxnSpPr>
          <p:nvPr/>
        </p:nvCxnSpPr>
        <p:spPr>
          <a:xfrm flipV="1">
            <a:off x="7995164" y="1747559"/>
            <a:ext cx="0" cy="746924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4301617" y="38536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Grafana</a:t>
            </a:r>
            <a:endParaRPr lang="en-US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499387" y="2015167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HTTP API/</a:t>
            </a:r>
            <a:r>
              <a:rPr lang="en-US" sz="1200" dirty="0" err="1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GraphiteDatasource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08955" y="5314366"/>
            <a:ext cx="45012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sz="1200" dirty="0">
                <a:solidFill>
                  <a:srgbClr val="4D4D4C"/>
                </a:solidFill>
                <a:latin typeface="consolas" charset="0"/>
              </a:rPr>
              <a:t>private static final </a:t>
            </a:r>
            <a:r>
              <a:rPr lang="en-US" sz="1200" dirty="0" err="1">
                <a:solidFill>
                  <a:srgbClr val="4D4D4C"/>
                </a:solidFill>
                <a:latin typeface="consolas" charset="0"/>
              </a:rPr>
              <a:t>StatsDClient</a:t>
            </a:r>
            <a:r>
              <a:rPr lang="en-US" sz="1200" dirty="0">
                <a:solidFill>
                  <a:srgbClr val="4D4D4C"/>
                </a:solidFill>
                <a:latin typeface="consolas" charset="0"/>
              </a:rPr>
              <a:t> statsd = new </a:t>
            </a:r>
            <a:r>
              <a:rPr lang="en-US" sz="1200" dirty="0" err="1">
                <a:solidFill>
                  <a:srgbClr val="FF0000"/>
                </a:solidFill>
                <a:latin typeface="consolas" charset="0"/>
              </a:rPr>
              <a:t>NonBlockingStatsDClient</a:t>
            </a:r>
            <a:r>
              <a:rPr lang="en-US" sz="1200" dirty="0">
                <a:solidFill>
                  <a:srgbClr val="4D4D4C"/>
                </a:solidFill>
                <a:latin typeface="consolas" charset="0"/>
              </a:rPr>
              <a:t>("</a:t>
            </a:r>
            <a:r>
              <a:rPr lang="en-US" sz="1200" dirty="0" err="1">
                <a:solidFill>
                  <a:srgbClr val="4D4D4C"/>
                </a:solidFill>
                <a:latin typeface="consolas" charset="0"/>
              </a:rPr>
              <a:t>app.api-iot-device.sample</a:t>
            </a:r>
            <a:r>
              <a:rPr lang="en-US" sz="1200" dirty="0">
                <a:solidFill>
                  <a:srgbClr val="4D4D4C"/>
                </a:solidFill>
                <a:latin typeface="consolas" charset="0"/>
              </a:rPr>
              <a:t>", "127.0.0.1", 8125);</a:t>
            </a:r>
          </a:p>
          <a:p>
            <a:pPr defTabSz="1219170"/>
            <a:r>
              <a:rPr lang="en-US" sz="1200" dirty="0" err="1">
                <a:solidFill>
                  <a:srgbClr val="4D4D4C"/>
                </a:solidFill>
                <a:latin typeface="consolas" charset="0"/>
              </a:rPr>
              <a:t>statsd.count</a:t>
            </a:r>
            <a:r>
              <a:rPr lang="en-US" sz="1200" dirty="0">
                <a:solidFill>
                  <a:srgbClr val="4D4D4C"/>
                </a:solidFill>
                <a:latin typeface="consolas" charset="0"/>
              </a:rPr>
              <a:t>("</a:t>
            </a:r>
            <a:r>
              <a:rPr lang="en-US" sz="1200" dirty="0" err="1">
                <a:solidFill>
                  <a:srgbClr val="4D4D4C"/>
                </a:solidFill>
                <a:latin typeface="consolas" charset="0"/>
              </a:rPr>
              <a:t>get.request</a:t>
            </a:r>
            <a:r>
              <a:rPr lang="en-US" sz="1200" dirty="0">
                <a:solidFill>
                  <a:srgbClr val="4D4D4C"/>
                </a:solidFill>
                <a:latin typeface="consolas" charset="0"/>
              </a:rPr>
              <a:t>", (long)(</a:t>
            </a:r>
            <a:r>
              <a:rPr lang="en-US" sz="1200" dirty="0" err="1">
                <a:solidFill>
                  <a:srgbClr val="4D4D4C"/>
                </a:solidFill>
                <a:latin typeface="consolas" charset="0"/>
              </a:rPr>
              <a:t>Math.random</a:t>
            </a:r>
            <a:r>
              <a:rPr lang="en-US" sz="1200" dirty="0">
                <a:solidFill>
                  <a:srgbClr val="4D4D4C"/>
                </a:solidFill>
                <a:latin typeface="consolas" charset="0"/>
              </a:rPr>
              <a:t>()* 10)); // Request count of this API</a:t>
            </a:r>
          </a:p>
        </p:txBody>
      </p:sp>
      <p:cxnSp>
        <p:nvCxnSpPr>
          <p:cNvPr id="73" name="Straight Arrow Connector 20"/>
          <p:cNvCxnSpPr>
            <a:stCxn id="57" idx="2"/>
            <a:endCxn id="53" idx="0"/>
          </p:cNvCxnSpPr>
          <p:nvPr/>
        </p:nvCxnSpPr>
        <p:spPr>
          <a:xfrm flipH="1">
            <a:off x="6930414" y="3684132"/>
            <a:ext cx="1001725" cy="35231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6" name="Straight Arrow Connector 20"/>
          <p:cNvCxnSpPr>
            <a:stCxn id="57" idx="2"/>
            <a:endCxn id="52" idx="0"/>
          </p:cNvCxnSpPr>
          <p:nvPr/>
        </p:nvCxnSpPr>
        <p:spPr>
          <a:xfrm>
            <a:off x="7932139" y="3684131"/>
            <a:ext cx="1001979" cy="446877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841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3"/>
            <a:ext cx="2976568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44965" y="1028733"/>
            <a:ext cx="1621067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服务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427397" y="1028733"/>
            <a:ext cx="960107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服务</a:t>
            </a:r>
            <a:r>
              <a:rPr lang="en-US" altLang="zh-CN" sz="1067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zh-CN" altLang="en-US" sz="1067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表</a:t>
            </a:r>
            <a:endParaRPr lang="en-US" sz="1067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771547" y="1028733"/>
            <a:ext cx="1248139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事务事件</a:t>
            </a:r>
            <a:r>
              <a:rPr lang="zh-CN" altLang="en-US" sz="1067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表</a:t>
            </a:r>
            <a:r>
              <a:rPr lang="en-US" altLang="zh-CN" sz="1067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1067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32912" y="1028733"/>
            <a:ext cx="1248139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调度器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294277" y="1028733"/>
            <a:ext cx="1757856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分布式可靠消息系统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16229" y="1028733"/>
            <a:ext cx="1248139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数据库系统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9" name="Straight Arrow Connector 20"/>
          <p:cNvCxnSpPr/>
          <p:nvPr/>
        </p:nvCxnSpPr>
        <p:spPr>
          <a:xfrm>
            <a:off x="1603696" y="1700808"/>
            <a:ext cx="8984608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0" name="Straight Connector 29"/>
          <p:cNvCxnSpPr>
            <a:stCxn id="20" idx="2"/>
          </p:cNvCxnSpPr>
          <p:nvPr/>
        </p:nvCxnSpPr>
        <p:spPr>
          <a:xfrm>
            <a:off x="1555499" y="1348880"/>
            <a:ext cx="53771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>
            <a:off x="2907451" y="1354979"/>
            <a:ext cx="26772" cy="5242373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>
            <a:off x="4388396" y="1348880"/>
            <a:ext cx="50769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>
            <a:off x="6172204" y="1348880"/>
            <a:ext cx="96073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8173205" y="1348880"/>
            <a:ext cx="60592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10608501" y="1348880"/>
            <a:ext cx="14448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5010974" y="1393033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开始数据库事务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20"/>
          <p:cNvCxnSpPr/>
          <p:nvPr/>
        </p:nvCxnSpPr>
        <p:spPr>
          <a:xfrm>
            <a:off x="1583499" y="2276872"/>
            <a:ext cx="1344149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0" name="Straight Arrow Connector 20"/>
          <p:cNvCxnSpPr/>
          <p:nvPr/>
        </p:nvCxnSpPr>
        <p:spPr>
          <a:xfrm flipH="1" flipV="1">
            <a:off x="1587152" y="2543258"/>
            <a:ext cx="1360693" cy="5589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50" name="Straight Arrow Connector 20"/>
          <p:cNvCxnSpPr/>
          <p:nvPr/>
        </p:nvCxnSpPr>
        <p:spPr>
          <a:xfrm>
            <a:off x="1603696" y="3044957"/>
            <a:ext cx="2784699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51" name="Straight Arrow Connector 20"/>
          <p:cNvCxnSpPr/>
          <p:nvPr/>
        </p:nvCxnSpPr>
        <p:spPr>
          <a:xfrm flipH="1">
            <a:off x="1570267" y="3314138"/>
            <a:ext cx="2838325" cy="17047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52" name="Straight Arrow Connector 20"/>
          <p:cNvCxnSpPr/>
          <p:nvPr/>
        </p:nvCxnSpPr>
        <p:spPr>
          <a:xfrm>
            <a:off x="1583499" y="3717032"/>
            <a:ext cx="8984608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81666" y="3396299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提交数据库事务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973788" y="1700809"/>
            <a:ext cx="384043" cy="201622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black"/>
              </a:solidFill>
            </a:endParaRPr>
          </a:p>
        </p:txBody>
      </p:sp>
      <p:cxnSp>
        <p:nvCxnSpPr>
          <p:cNvPr id="53" name="Straight Arrow Connector 20"/>
          <p:cNvCxnSpPr/>
          <p:nvPr/>
        </p:nvCxnSpPr>
        <p:spPr>
          <a:xfrm>
            <a:off x="6192400" y="4197085"/>
            <a:ext cx="4395904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7322891" y="3845157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开始数据库事务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10695" y="1960283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写入业务数据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69049" y="227848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返回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4425" y="2738074"/>
            <a:ext cx="2002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写入事件数据，状态为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30453" y="3057327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返回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63" name="Straight Arrow Connector 20"/>
          <p:cNvCxnSpPr/>
          <p:nvPr/>
        </p:nvCxnSpPr>
        <p:spPr>
          <a:xfrm flipH="1">
            <a:off x="4428789" y="4499899"/>
            <a:ext cx="1763611" cy="1733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64" name="Straight Arrow Connector 20"/>
          <p:cNvCxnSpPr/>
          <p:nvPr/>
        </p:nvCxnSpPr>
        <p:spPr>
          <a:xfrm>
            <a:off x="4445739" y="4869160"/>
            <a:ext cx="1766859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4661009" y="4147973"/>
            <a:ext cx="107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轮询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事件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81207" y="4561385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返回所有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事件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67" name="Straight Arrow Connector 20"/>
          <p:cNvCxnSpPr/>
          <p:nvPr/>
        </p:nvCxnSpPr>
        <p:spPr>
          <a:xfrm>
            <a:off x="6212597" y="5157192"/>
            <a:ext cx="1960608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68" name="Straight Arrow Connector 20"/>
          <p:cNvCxnSpPr/>
          <p:nvPr/>
        </p:nvCxnSpPr>
        <p:spPr>
          <a:xfrm flipH="1">
            <a:off x="6213987" y="5445225"/>
            <a:ext cx="2019811" cy="1733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6596250" y="486916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发送消息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06349" y="5179005"/>
            <a:ext cx="9861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返回消息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ID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72" name="Straight Arrow Connector 20"/>
          <p:cNvCxnSpPr/>
          <p:nvPr/>
        </p:nvCxnSpPr>
        <p:spPr>
          <a:xfrm flipH="1">
            <a:off x="4408203" y="5733257"/>
            <a:ext cx="1763611" cy="1733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73" name="Straight Arrow Connector 20"/>
          <p:cNvCxnSpPr/>
          <p:nvPr/>
        </p:nvCxnSpPr>
        <p:spPr>
          <a:xfrm>
            <a:off x="4425152" y="6102517"/>
            <a:ext cx="1766859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74" name="Rectangle 73"/>
          <p:cNvSpPr/>
          <p:nvPr/>
        </p:nvSpPr>
        <p:spPr>
          <a:xfrm>
            <a:off x="4755547" y="5412522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修改状态为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PUB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75745" y="58259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修改成功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91" name="Straight Arrow Connector 20"/>
          <p:cNvCxnSpPr/>
          <p:nvPr/>
        </p:nvCxnSpPr>
        <p:spPr>
          <a:xfrm>
            <a:off x="6266053" y="6405331"/>
            <a:ext cx="4395904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7322890" y="6097111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提交数据库事务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5" name="Left Brace 94"/>
          <p:cNvSpPr/>
          <p:nvPr/>
        </p:nvSpPr>
        <p:spPr>
          <a:xfrm rot="10800000">
            <a:off x="10801205" y="4234777"/>
            <a:ext cx="384043" cy="201622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51976" y="2569828"/>
            <a:ext cx="63030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333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事务</a:t>
            </a:r>
            <a:r>
              <a:rPr lang="en-US" altLang="zh-CN" sz="1333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1333" dirty="0">
              <a:solidFill>
                <a:srgbClr val="7030A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167872" y="5084227"/>
            <a:ext cx="63030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333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事务</a:t>
            </a:r>
            <a:r>
              <a:rPr lang="en-US" altLang="zh-CN" sz="1333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1333" dirty="0">
              <a:solidFill>
                <a:srgbClr val="7030A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290008" y="317454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发送消息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Straight Arrow Connector 20"/>
          <p:cNvCxnSpPr/>
          <p:nvPr/>
        </p:nvCxnSpPr>
        <p:spPr>
          <a:xfrm flipV="1">
            <a:off x="7322890" y="548721"/>
            <a:ext cx="534708" cy="1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7994304" y="3050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实现一致性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7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1143840" y="266933"/>
            <a:ext cx="2976568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26102" y="1013749"/>
            <a:ext cx="1362481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服务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723448" y="981456"/>
            <a:ext cx="960107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服务</a:t>
            </a:r>
            <a:r>
              <a:rPr lang="en-US" altLang="zh-CN" sz="1067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zh-CN" altLang="en-US" sz="1067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表</a:t>
            </a:r>
            <a:endParaRPr lang="en-US" sz="1067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77189" y="1028733"/>
            <a:ext cx="1248139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事务事件表</a:t>
            </a:r>
            <a:r>
              <a:rPr lang="en-US" altLang="zh-CN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1067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32912" y="1028733"/>
            <a:ext cx="1248139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调度器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16229" y="1028733"/>
            <a:ext cx="1248139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数据库系统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9" name="Straight Arrow Connector 20"/>
          <p:cNvCxnSpPr/>
          <p:nvPr/>
        </p:nvCxnSpPr>
        <p:spPr>
          <a:xfrm>
            <a:off x="2934223" y="1973676"/>
            <a:ext cx="7640459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>
            <a:off x="1634430" y="1348880"/>
            <a:ext cx="11820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>
            <a:off x="2907451" y="1354979"/>
            <a:ext cx="26772" cy="5242373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>
            <a:off x="4388396" y="1348880"/>
            <a:ext cx="50769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>
            <a:off x="6172204" y="1348880"/>
            <a:ext cx="96073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>
            <a:off x="8173205" y="1348880"/>
            <a:ext cx="60592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>
            <a:off x="10608501" y="1348880"/>
            <a:ext cx="14448" cy="5248472"/>
          </a:xfrm>
          <a:prstGeom prst="line">
            <a:avLst/>
          </a:prstGeom>
          <a:noFill/>
          <a:ln w="25400" cap="flat" cmpd="sng" algn="ctr">
            <a:solidFill>
              <a:srgbClr val="00B2F2">
                <a:lumMod val="50000"/>
              </a:srgbClr>
            </a:solidFill>
            <a:prstDash val="dash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4997351" y="1665901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开始数据库事务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20"/>
          <p:cNvCxnSpPr/>
          <p:nvPr/>
        </p:nvCxnSpPr>
        <p:spPr>
          <a:xfrm flipV="1">
            <a:off x="1669751" y="1676791"/>
            <a:ext cx="1237700" cy="881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0" name="Straight Arrow Connector 20"/>
          <p:cNvCxnSpPr/>
          <p:nvPr/>
        </p:nvCxnSpPr>
        <p:spPr>
          <a:xfrm flipH="1" flipV="1">
            <a:off x="1614760" y="3254306"/>
            <a:ext cx="1360693" cy="5589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50" name="Straight Arrow Connector 20"/>
          <p:cNvCxnSpPr/>
          <p:nvPr/>
        </p:nvCxnSpPr>
        <p:spPr>
          <a:xfrm flipV="1">
            <a:off x="2919101" y="2364844"/>
            <a:ext cx="1480944" cy="12369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51" name="Straight Arrow Connector 20"/>
          <p:cNvCxnSpPr/>
          <p:nvPr/>
        </p:nvCxnSpPr>
        <p:spPr>
          <a:xfrm flipH="1">
            <a:off x="2919102" y="2684988"/>
            <a:ext cx="1531716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52" name="Straight Arrow Connector 20"/>
          <p:cNvCxnSpPr/>
          <p:nvPr/>
        </p:nvCxnSpPr>
        <p:spPr>
          <a:xfrm>
            <a:off x="2934223" y="3012418"/>
            <a:ext cx="7633884" cy="1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81666" y="2691686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提交数据库事务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973788" y="1973676"/>
            <a:ext cx="384043" cy="1038741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black"/>
              </a:solidFill>
            </a:endParaRPr>
          </a:p>
        </p:txBody>
      </p:sp>
      <p:cxnSp>
        <p:nvCxnSpPr>
          <p:cNvPr id="53" name="Straight Arrow Connector 20"/>
          <p:cNvCxnSpPr/>
          <p:nvPr/>
        </p:nvCxnSpPr>
        <p:spPr>
          <a:xfrm>
            <a:off x="6194623" y="3725168"/>
            <a:ext cx="4395904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7325114" y="3373239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开始数据库事务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96947" y="136901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接收消息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915970" y="294005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消息确认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14924" y="2069435"/>
            <a:ext cx="20024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写入事件数据，状态为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87578" y="237721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返回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63" name="Straight Arrow Connector 20"/>
          <p:cNvCxnSpPr/>
          <p:nvPr/>
        </p:nvCxnSpPr>
        <p:spPr>
          <a:xfrm flipH="1">
            <a:off x="4431012" y="4027982"/>
            <a:ext cx="1763611" cy="1733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64" name="Straight Arrow Connector 20"/>
          <p:cNvCxnSpPr/>
          <p:nvPr/>
        </p:nvCxnSpPr>
        <p:spPr>
          <a:xfrm>
            <a:off x="4447961" y="4397243"/>
            <a:ext cx="1766859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4663232" y="3676055"/>
            <a:ext cx="1079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轮询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事件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83429" y="4089467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返回所有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事件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67" name="Straight Arrow Connector 20"/>
          <p:cNvCxnSpPr/>
          <p:nvPr/>
        </p:nvCxnSpPr>
        <p:spPr>
          <a:xfrm>
            <a:off x="6214820" y="4685275"/>
            <a:ext cx="1960608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68" name="Straight Arrow Connector 20"/>
          <p:cNvCxnSpPr/>
          <p:nvPr/>
        </p:nvCxnSpPr>
        <p:spPr>
          <a:xfrm flipH="1">
            <a:off x="6216209" y="4973307"/>
            <a:ext cx="2019811" cy="1733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6276263" y="4408276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回调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处理</a:t>
            </a:r>
            <a:r>
              <a:rPr lang="en-US" altLang="zh-CN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zh-CN" altLang="en-US" sz="1200" dirty="0" smtClean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事件，写入业务数据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08571" y="470708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返回结果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72" name="Straight Arrow Connector 20"/>
          <p:cNvCxnSpPr/>
          <p:nvPr/>
        </p:nvCxnSpPr>
        <p:spPr>
          <a:xfrm flipH="1">
            <a:off x="4410425" y="5261339"/>
            <a:ext cx="1763611" cy="1733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73" name="Straight Arrow Connector 20"/>
          <p:cNvCxnSpPr/>
          <p:nvPr/>
        </p:nvCxnSpPr>
        <p:spPr>
          <a:xfrm>
            <a:off x="4427375" y="5630600"/>
            <a:ext cx="1766859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74" name="Rectangle 73"/>
          <p:cNvSpPr/>
          <p:nvPr/>
        </p:nvSpPr>
        <p:spPr>
          <a:xfrm>
            <a:off x="4757770" y="4940605"/>
            <a:ext cx="1326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修改状态为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DONE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77967" y="53540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修改成功</a:t>
            </a:r>
            <a:endParaRPr lang="en-US" sz="3200" dirty="0">
              <a:solidFill>
                <a:prstClr val="black"/>
              </a:solidFill>
            </a:endParaRPr>
          </a:p>
        </p:txBody>
      </p:sp>
      <p:cxnSp>
        <p:nvCxnSpPr>
          <p:cNvPr id="91" name="Straight Arrow Connector 20"/>
          <p:cNvCxnSpPr/>
          <p:nvPr/>
        </p:nvCxnSpPr>
        <p:spPr>
          <a:xfrm>
            <a:off x="6268276" y="5933413"/>
            <a:ext cx="4395904" cy="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7325112" y="5625194"/>
            <a:ext cx="1354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提交数据库事务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95" name="Left Brace 94"/>
          <p:cNvSpPr/>
          <p:nvPr/>
        </p:nvSpPr>
        <p:spPr>
          <a:xfrm rot="10800000">
            <a:off x="10803428" y="3762859"/>
            <a:ext cx="384043" cy="2016223"/>
          </a:xfrm>
          <a:prstGeom prst="lef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2902" y="2349086"/>
            <a:ext cx="63030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333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事务</a:t>
            </a:r>
            <a:r>
              <a:rPr lang="en-US" altLang="zh-CN" sz="1333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1333" dirty="0">
              <a:solidFill>
                <a:srgbClr val="7030A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1170094" y="4612310"/>
            <a:ext cx="63030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333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事务</a:t>
            </a:r>
            <a:r>
              <a:rPr lang="en-US" altLang="zh-CN" sz="1333" dirty="0">
                <a:solidFill>
                  <a:srgbClr val="7030A0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1333" dirty="0">
              <a:solidFill>
                <a:srgbClr val="7030A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298210" y="331655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接收消息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 服务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cxnSp>
        <p:nvCxnSpPr>
          <p:cNvPr id="99" name="Straight Arrow Connector 20"/>
          <p:cNvCxnSpPr/>
          <p:nvPr/>
        </p:nvCxnSpPr>
        <p:spPr>
          <a:xfrm flipV="1">
            <a:off x="7322890" y="548721"/>
            <a:ext cx="534708" cy="1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7994304" y="30505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实现一致性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84525" y="989600"/>
            <a:ext cx="1757856" cy="32014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分布式可靠消息系统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839" y="266933"/>
            <a:ext cx="5144183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依赖隔离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服务降级</a:t>
            </a:r>
            <a:r>
              <a:rPr lang="en-US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防止雪崩</a:t>
            </a:r>
          </a:p>
        </p:txBody>
      </p:sp>
      <p:sp>
        <p:nvSpPr>
          <p:cNvPr id="7" name="矩形 28"/>
          <p:cNvSpPr/>
          <p:nvPr/>
        </p:nvSpPr>
        <p:spPr>
          <a:xfrm>
            <a:off x="410848" y="1627607"/>
            <a:ext cx="335480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线程级的隔离</a:t>
            </a:r>
            <a:r>
              <a:rPr lang="en-US" altLang="zh-CN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(CPU</a:t>
            </a:r>
            <a:r>
              <a:rPr lang="zh-CN" altLang="en-US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time)</a:t>
            </a:r>
            <a:endParaRPr lang="zh-CN" altLang="en-US" sz="1867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8"/>
          <p:cNvSpPr/>
          <p:nvPr/>
        </p:nvSpPr>
        <p:spPr>
          <a:xfrm>
            <a:off x="410846" y="3451810"/>
            <a:ext cx="335480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r>
              <a:rPr lang="zh-CN" altLang="en-US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进程级的隔离</a:t>
            </a:r>
            <a:r>
              <a:rPr lang="en-US" altLang="zh-CN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(CPU/Mem)</a:t>
            </a:r>
            <a:endParaRPr lang="zh-CN" altLang="en-US" sz="1867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28"/>
          <p:cNvSpPr/>
          <p:nvPr/>
        </p:nvSpPr>
        <p:spPr>
          <a:xfrm>
            <a:off x="410846" y="5180002"/>
            <a:ext cx="3354801" cy="4366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 defTabSz="1219170"/>
            <a:r>
              <a:rPr lang="en-US" altLang="zh-CN" sz="1867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PM/VM</a:t>
            </a:r>
            <a:r>
              <a:rPr lang="zh-CN" altLang="en-US" sz="1867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资源级的隔离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43872" y="1796819"/>
            <a:ext cx="6336704" cy="2688299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  <a:round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92954" y="1796816"/>
            <a:ext cx="321434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Application</a:t>
            </a:r>
            <a:r>
              <a:rPr lang="zh-CN" altLang="en-US" sz="18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8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Container</a:t>
            </a:r>
            <a:endParaRPr lang="en-US" sz="8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12" name="Straight Arrow Connector 11"/>
          <p:cNvCxnSpPr>
            <a:stCxn id="15" idx="2"/>
            <a:endCxn id="19" idx="0"/>
          </p:cNvCxnSpPr>
          <p:nvPr/>
        </p:nvCxnSpPr>
        <p:spPr>
          <a:xfrm>
            <a:off x="6089980" y="1316766"/>
            <a:ext cx="4581" cy="988607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46" name="Rounded Rectangle 45"/>
          <p:cNvSpPr/>
          <p:nvPr/>
        </p:nvSpPr>
        <p:spPr>
          <a:xfrm>
            <a:off x="5146298" y="3189676"/>
            <a:ext cx="5931853" cy="11112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dash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15875" y="951045"/>
            <a:ext cx="1548211" cy="3657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Service</a:t>
            </a:r>
            <a:r>
              <a:rPr lang="zh-CN" altLang="en-US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Request</a:t>
            </a:r>
            <a:endParaRPr lang="en-US" sz="1067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25037" y="2305373"/>
            <a:ext cx="1539048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API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Service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315875" y="3495301"/>
            <a:ext cx="1539048" cy="701784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依赖服务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Wrapper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42700" y="3495299"/>
            <a:ext cx="1539048" cy="701787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依赖服务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Wrapper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369525" y="3495299"/>
            <a:ext cx="1539048" cy="701787"/>
          </a:xfrm>
          <a:prstGeom prst="roundRect">
            <a:avLst>
              <a:gd name="adj" fmla="val 923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依赖服务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Wrapper</a:t>
            </a:r>
            <a:endParaRPr lang="en-US" sz="72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325037" y="5042791"/>
            <a:ext cx="1539048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Service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42700" y="5042790"/>
            <a:ext cx="1539048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Service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396928" y="5042789"/>
            <a:ext cx="1539048" cy="3555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b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Service</a:t>
            </a:r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altLang="zh-CN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3</a:t>
            </a:r>
            <a:endParaRPr lang="en-US" sz="12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6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6085399" y="2660896"/>
            <a:ext cx="9163" cy="83440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0" name="Straight Arrow Connector 20"/>
          <p:cNvCxnSpPr>
            <a:stCxn id="19" idx="2"/>
            <a:endCxn id="21" idx="0"/>
          </p:cNvCxnSpPr>
          <p:nvPr/>
        </p:nvCxnSpPr>
        <p:spPr>
          <a:xfrm>
            <a:off x="6094562" y="2660896"/>
            <a:ext cx="2017663" cy="83440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3" name="Straight Arrow Connector 20"/>
          <p:cNvCxnSpPr>
            <a:stCxn id="19" idx="2"/>
            <a:endCxn id="22" idx="0"/>
          </p:cNvCxnSpPr>
          <p:nvPr/>
        </p:nvCxnSpPr>
        <p:spPr>
          <a:xfrm>
            <a:off x="6094561" y="2660896"/>
            <a:ext cx="4044488" cy="83440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6" name="Straight Arrow Connector 20"/>
          <p:cNvCxnSpPr>
            <a:stCxn id="20" idx="2"/>
            <a:endCxn id="23" idx="0"/>
          </p:cNvCxnSpPr>
          <p:nvPr/>
        </p:nvCxnSpPr>
        <p:spPr>
          <a:xfrm>
            <a:off x="6085399" y="4197086"/>
            <a:ext cx="9163" cy="845705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39" name="Straight Arrow Connector 20"/>
          <p:cNvCxnSpPr>
            <a:stCxn id="21" idx="2"/>
            <a:endCxn id="24" idx="0"/>
          </p:cNvCxnSpPr>
          <p:nvPr/>
        </p:nvCxnSpPr>
        <p:spPr>
          <a:xfrm>
            <a:off x="8112224" y="4197085"/>
            <a:ext cx="0" cy="845704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0" name="Straight Arrow Connector 20"/>
          <p:cNvCxnSpPr>
            <a:stCxn id="22" idx="2"/>
            <a:endCxn id="25" idx="0"/>
          </p:cNvCxnSpPr>
          <p:nvPr/>
        </p:nvCxnSpPr>
        <p:spPr>
          <a:xfrm>
            <a:off x="10139049" y="4197086"/>
            <a:ext cx="27403" cy="84570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47" name="Straight Arrow Connector 20"/>
          <p:cNvCxnSpPr>
            <a:stCxn id="9" idx="0"/>
            <a:endCxn id="8" idx="2"/>
          </p:cNvCxnSpPr>
          <p:nvPr/>
        </p:nvCxnSpPr>
        <p:spPr>
          <a:xfrm flipV="1">
            <a:off x="2088247" y="3888431"/>
            <a:ext cx="0" cy="1291571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50" name="Straight Arrow Connector 20"/>
          <p:cNvCxnSpPr>
            <a:stCxn id="8" idx="0"/>
            <a:endCxn id="7" idx="2"/>
          </p:cNvCxnSpPr>
          <p:nvPr/>
        </p:nvCxnSpPr>
        <p:spPr>
          <a:xfrm flipV="1">
            <a:off x="2088248" y="2064228"/>
            <a:ext cx="1" cy="1387581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03" y="5582132"/>
            <a:ext cx="5604933" cy="1083733"/>
          </a:xfrm>
          <a:prstGeom prst="rect">
            <a:avLst/>
          </a:prstGeom>
          <a:ln>
            <a:solidFill>
              <a:srgbClr val="004266"/>
            </a:solidFill>
          </a:ln>
        </p:spPr>
      </p:pic>
      <p:cxnSp>
        <p:nvCxnSpPr>
          <p:cNvPr id="54" name="Straight Arrow Connector 20"/>
          <p:cNvCxnSpPr>
            <a:stCxn id="46" idx="1"/>
            <a:endCxn id="53" idx="1"/>
          </p:cNvCxnSpPr>
          <p:nvPr/>
        </p:nvCxnSpPr>
        <p:spPr>
          <a:xfrm rot="10800000" flipV="1">
            <a:off x="4521903" y="3745324"/>
            <a:ext cx="624395" cy="2378675"/>
          </a:xfrm>
          <a:prstGeom prst="bentConnector3">
            <a:avLst>
              <a:gd name="adj1" fmla="val 148815"/>
            </a:avLst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5496420" y="285819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zh-CN" altLang="en-US" sz="12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支持同步与异步调用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143689" y="2292740"/>
            <a:ext cx="1142119" cy="443099"/>
          </a:xfrm>
          <a:prstGeom prst="roundRect">
            <a:avLst/>
          </a:prstGeom>
          <a:pattFill prst="wdDnDiag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Strategy Calculator</a:t>
            </a:r>
            <a:endParaRPr lang="en-US" sz="1100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70" name="Straight Arrow Connector 20"/>
          <p:cNvCxnSpPr>
            <a:stCxn id="69" idx="2"/>
          </p:cNvCxnSpPr>
          <p:nvPr/>
        </p:nvCxnSpPr>
        <p:spPr>
          <a:xfrm>
            <a:off x="9714748" y="2735839"/>
            <a:ext cx="24208" cy="345764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cxnSp>
        <p:nvCxnSpPr>
          <p:cNvPr id="73" name="Straight Arrow Connector 20"/>
          <p:cNvCxnSpPr>
            <a:stCxn id="69" idx="1"/>
            <a:endCxn id="41" idx="3"/>
          </p:cNvCxnSpPr>
          <p:nvPr/>
        </p:nvCxnSpPr>
        <p:spPr>
          <a:xfrm flipH="1" flipV="1">
            <a:off x="8509976" y="2509647"/>
            <a:ext cx="633712" cy="4643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solid"/>
            <a:headEnd type="none"/>
            <a:tailEnd type="arrow"/>
          </a:ln>
          <a:effectLst/>
        </p:spPr>
      </p:cxnSp>
      <p:sp>
        <p:nvSpPr>
          <p:cNvPr id="41" name="Multidocument 40"/>
          <p:cNvSpPr/>
          <p:nvPr/>
        </p:nvSpPr>
        <p:spPr>
          <a:xfrm>
            <a:off x="7678752" y="2262367"/>
            <a:ext cx="831225" cy="494559"/>
          </a:xfrm>
          <a:prstGeom prst="flowChartMultidocumen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1067" dirty="0" err="1">
                <a:solidFill>
                  <a:prstClr val="white"/>
                </a:solidFill>
              </a:rPr>
              <a:t>Config</a:t>
            </a:r>
            <a:r>
              <a:rPr lang="en-US" sz="1067" dirty="0">
                <a:solidFill>
                  <a:prstClr val="white"/>
                </a:solidFill>
              </a:rPr>
              <a:t> &amp; Stats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372778" y="3304201"/>
            <a:ext cx="883132" cy="314929"/>
          </a:xfrm>
          <a:prstGeom prst="roundRect">
            <a:avLst/>
          </a:prstGeom>
          <a:pattFill prst="wdDnDiag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Circuit Breaker</a:t>
            </a:r>
            <a:endParaRPr lang="en-US" sz="1067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75409" y="3314598"/>
            <a:ext cx="883132" cy="314929"/>
          </a:xfrm>
          <a:prstGeom prst="roundRect">
            <a:avLst/>
          </a:prstGeom>
          <a:pattFill prst="wdDnDiag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Circuit Breaker</a:t>
            </a:r>
            <a:endParaRPr lang="en-US" sz="1067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204182" y="3314597"/>
            <a:ext cx="883132" cy="314929"/>
          </a:xfrm>
          <a:prstGeom prst="roundRect">
            <a:avLst/>
          </a:prstGeom>
          <a:pattFill prst="wdDnDiag">
            <a:fgClr>
              <a:srgbClr val="003756">
                <a:lumMod val="10000"/>
                <a:lumOff val="90000"/>
              </a:srgbClr>
            </a:fgClr>
            <a:bgClr>
              <a:srgbClr val="FFFFFF"/>
            </a:bgClr>
          </a:pattFill>
          <a:ln w="9525" cap="flat" cmpd="sng" algn="ctr">
            <a:solidFill>
              <a:srgbClr val="004266"/>
            </a:solidFill>
            <a:prstDash val="solid"/>
          </a:ln>
          <a:effectLst/>
        </p:spPr>
        <p:txBody>
          <a:bodyPr rtlCol="0" anchor="ctr" anchorCtr="1"/>
          <a:lstStyle/>
          <a:p>
            <a:pPr algn="ctr" defTabSz="914354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dirty="0">
                <a:solidFill>
                  <a:srgbClr val="004266"/>
                </a:solidFill>
                <a:latin typeface="Monaco" charset="0"/>
                <a:ea typeface="Monaco" charset="0"/>
                <a:cs typeface="Monaco" charset="0"/>
              </a:rPr>
              <a:t>Circuit Breaker</a:t>
            </a:r>
            <a:endParaRPr lang="en-US" sz="1067" dirty="0">
              <a:solidFill>
                <a:srgbClr val="004266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65" name="Straight Arrow Connector 20"/>
          <p:cNvCxnSpPr>
            <a:stCxn id="42" idx="0"/>
            <a:endCxn id="41" idx="2"/>
          </p:cNvCxnSpPr>
          <p:nvPr/>
        </p:nvCxnSpPr>
        <p:spPr>
          <a:xfrm flipV="1">
            <a:off x="6814344" y="2738197"/>
            <a:ext cx="1222219" cy="566004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66" name="Straight Arrow Connector 20"/>
          <p:cNvCxnSpPr>
            <a:stCxn id="63" idx="0"/>
            <a:endCxn id="41" idx="2"/>
          </p:cNvCxnSpPr>
          <p:nvPr/>
        </p:nvCxnSpPr>
        <p:spPr>
          <a:xfrm flipH="1" flipV="1">
            <a:off x="8036563" y="2738197"/>
            <a:ext cx="680412" cy="576401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71" name="Straight Arrow Connector 20"/>
          <p:cNvCxnSpPr>
            <a:stCxn id="64" idx="0"/>
            <a:endCxn id="41" idx="2"/>
          </p:cNvCxnSpPr>
          <p:nvPr/>
        </p:nvCxnSpPr>
        <p:spPr>
          <a:xfrm flipH="1" flipV="1">
            <a:off x="8036564" y="2738196"/>
            <a:ext cx="2609185" cy="576400"/>
          </a:xfrm>
          <a:prstGeom prst="straightConnector1">
            <a:avLst/>
          </a:prstGeom>
          <a:noFill/>
          <a:ln w="19050" cap="flat" cmpd="sng" algn="ctr">
            <a:solidFill>
              <a:srgbClr val="00B2F2">
                <a:lumMod val="50000"/>
              </a:srgbClr>
            </a:solidFill>
            <a:prstDash val="dash"/>
            <a:headEnd type="none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72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3839" y="266933"/>
            <a:ext cx="4172036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高并发高可用 </a:t>
            </a:r>
            <a:r>
              <a:rPr lang="mr-IN" altLang="zh-CN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流量控制</a:t>
            </a:r>
          </a:p>
        </p:txBody>
      </p:sp>
      <p:sp>
        <p:nvSpPr>
          <p:cNvPr id="42" name="Shape 5166"/>
          <p:cNvSpPr/>
          <p:nvPr/>
        </p:nvSpPr>
        <p:spPr>
          <a:xfrm rot="10800000">
            <a:off x="2447595" y="4281648"/>
            <a:ext cx="1624076" cy="14388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12191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600" dirty="0"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Gill Sans"/>
            </a:endParaRPr>
          </a:p>
        </p:txBody>
      </p:sp>
      <p:sp>
        <p:nvSpPr>
          <p:cNvPr id="43" name="Shape 5167"/>
          <p:cNvSpPr/>
          <p:nvPr/>
        </p:nvSpPr>
        <p:spPr>
          <a:xfrm rot="10800000">
            <a:off x="1966380" y="3366012"/>
            <a:ext cx="2615245" cy="1497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12191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600" dirty="0"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Gill Sans"/>
            </a:endParaRPr>
          </a:p>
        </p:txBody>
      </p:sp>
      <p:sp>
        <p:nvSpPr>
          <p:cNvPr id="44" name="Shape 5168"/>
          <p:cNvSpPr/>
          <p:nvPr/>
        </p:nvSpPr>
        <p:spPr>
          <a:xfrm rot="10800000">
            <a:off x="1474394" y="2460929"/>
            <a:ext cx="3606415" cy="1497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12191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600" dirty="0"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Gill Sans"/>
            </a:endParaRPr>
          </a:p>
        </p:txBody>
      </p:sp>
      <p:sp>
        <p:nvSpPr>
          <p:cNvPr id="45" name="Shape 5169"/>
          <p:cNvSpPr/>
          <p:nvPr/>
        </p:nvSpPr>
        <p:spPr>
          <a:xfrm rot="10800000">
            <a:off x="1014413" y="1516359"/>
            <a:ext cx="4597575" cy="1497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121917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600" dirty="0">
              <a:solidFill>
                <a:prstClr val="whit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Lato Light"/>
              <a:sym typeface="Gill Sans"/>
            </a:endParaRPr>
          </a:p>
        </p:txBody>
      </p:sp>
      <p:sp>
        <p:nvSpPr>
          <p:cNvPr id="47" name="Shape 5171"/>
          <p:cNvSpPr/>
          <p:nvPr/>
        </p:nvSpPr>
        <p:spPr>
          <a:xfrm rot="10800000">
            <a:off x="2439635" y="5218658"/>
            <a:ext cx="1132872" cy="916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ctr" defTabSz="1219170">
              <a:defRPr>
                <a:solidFill>
                  <a:srgbClr val="4C4C4C"/>
                </a:solidFill>
              </a:defRPr>
            </a:pPr>
            <a:endParaRPr 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48" name="Shape 5176"/>
          <p:cNvSpPr/>
          <p:nvPr/>
        </p:nvSpPr>
        <p:spPr>
          <a:xfrm>
            <a:off x="2428665" y="5154108"/>
            <a:ext cx="1123352" cy="46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分库分表</a:t>
            </a:r>
          </a:p>
        </p:txBody>
      </p:sp>
      <p:sp>
        <p:nvSpPr>
          <p:cNvPr id="50" name="Shape 5173"/>
          <p:cNvSpPr/>
          <p:nvPr/>
        </p:nvSpPr>
        <p:spPr>
          <a:xfrm rot="10800000">
            <a:off x="1975603" y="4281647"/>
            <a:ext cx="2119660" cy="576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16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440" y="0"/>
                </a:lnTo>
                <a:cubicBezTo>
                  <a:pt x="18440" y="0"/>
                  <a:pt x="3160" y="0"/>
                  <a:pt x="3160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1219170">
              <a:defRPr>
                <a:solidFill>
                  <a:srgbClr val="4C4C4C"/>
                </a:solidFill>
              </a:defRPr>
            </a:pPr>
            <a:endParaRPr 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1" name="Shape 5177"/>
          <p:cNvSpPr/>
          <p:nvPr/>
        </p:nvSpPr>
        <p:spPr>
          <a:xfrm>
            <a:off x="2299332" y="4335043"/>
            <a:ext cx="1466069" cy="46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</a:p>
        </p:txBody>
      </p:sp>
      <p:sp>
        <p:nvSpPr>
          <p:cNvPr id="53" name="Shape 5172"/>
          <p:cNvSpPr/>
          <p:nvPr/>
        </p:nvSpPr>
        <p:spPr>
          <a:xfrm rot="10800000">
            <a:off x="1471329" y="3382122"/>
            <a:ext cx="3110828" cy="5765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9447" y="0"/>
                </a:lnTo>
                <a:cubicBezTo>
                  <a:pt x="19447" y="0"/>
                  <a:pt x="2153" y="0"/>
                  <a:pt x="215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1219170">
              <a:defRPr>
                <a:solidFill>
                  <a:srgbClr val="4C4C4C"/>
                </a:solidFill>
              </a:defRPr>
            </a:pPr>
            <a:endParaRPr 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4" name="Shape 5178"/>
          <p:cNvSpPr/>
          <p:nvPr/>
        </p:nvSpPr>
        <p:spPr>
          <a:xfrm>
            <a:off x="1796398" y="3435518"/>
            <a:ext cx="2465661" cy="46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</a:t>
            </a:r>
          </a:p>
        </p:txBody>
      </p:sp>
      <p:sp>
        <p:nvSpPr>
          <p:cNvPr id="56" name="Shape 5174"/>
          <p:cNvSpPr/>
          <p:nvPr/>
        </p:nvSpPr>
        <p:spPr>
          <a:xfrm rot="10800000">
            <a:off x="1026699" y="2441267"/>
            <a:ext cx="4101987" cy="576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9967" y="0"/>
                </a:lnTo>
                <a:lnTo>
                  <a:pt x="1633" y="0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1219170">
              <a:defRPr>
                <a:solidFill>
                  <a:srgbClr val="4C4C4C"/>
                </a:solidFill>
              </a:defRPr>
            </a:pPr>
            <a:endParaRPr 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57" name="Shape 5179"/>
          <p:cNvSpPr/>
          <p:nvPr/>
        </p:nvSpPr>
        <p:spPr>
          <a:xfrm>
            <a:off x="1326811" y="2494659"/>
            <a:ext cx="3512852" cy="46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/>
            <a:r>
              <a:rPr lang="en-US" altLang="zh-CN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</a:p>
        </p:txBody>
      </p:sp>
      <p:sp>
        <p:nvSpPr>
          <p:cNvPr id="59" name="Shape 5175"/>
          <p:cNvSpPr/>
          <p:nvPr/>
        </p:nvSpPr>
        <p:spPr>
          <a:xfrm rot="10800000">
            <a:off x="524512" y="1503673"/>
            <a:ext cx="5093160" cy="576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5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0285" y="0"/>
                </a:lnTo>
                <a:cubicBezTo>
                  <a:pt x="20285" y="0"/>
                  <a:pt x="1315" y="0"/>
                  <a:pt x="1315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 defTabSz="1219170">
              <a:defRPr>
                <a:solidFill>
                  <a:srgbClr val="4C4C4C"/>
                </a:solidFill>
              </a:defRPr>
            </a:pPr>
            <a:endParaRPr 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/>
            </a:endParaRPr>
          </a:p>
        </p:txBody>
      </p:sp>
      <p:sp>
        <p:nvSpPr>
          <p:cNvPr id="60" name="Shape 5180"/>
          <p:cNvSpPr/>
          <p:nvPr/>
        </p:nvSpPr>
        <p:spPr>
          <a:xfrm rot="10800000">
            <a:off x="845347" y="1557066"/>
            <a:ext cx="4445805" cy="46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/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ound Same Side Corner Rectangle 67"/>
          <p:cNvSpPr/>
          <p:nvPr/>
        </p:nvSpPr>
        <p:spPr>
          <a:xfrm rot="10800000" flipH="1">
            <a:off x="6815698" y="1402519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 defTabSz="1219170"/>
            <a:endParaRPr lang="bg-BG" sz="3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62" name="Round Same Side Corner Rectangle 68"/>
          <p:cNvSpPr/>
          <p:nvPr/>
        </p:nvSpPr>
        <p:spPr>
          <a:xfrm rot="10800000" flipH="1">
            <a:off x="6825614" y="2407987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 defTabSz="1219170"/>
            <a:endParaRPr lang="bg-BG" sz="3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63" name="Round Same Side Corner Rectangle 69"/>
          <p:cNvSpPr/>
          <p:nvPr/>
        </p:nvSpPr>
        <p:spPr>
          <a:xfrm rot="10800000" flipH="1">
            <a:off x="6788284" y="3484455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 defTabSz="1219170"/>
            <a:endParaRPr lang="bg-BG" sz="3200" dirty="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64" name="组合 38"/>
          <p:cNvGrpSpPr/>
          <p:nvPr/>
        </p:nvGrpSpPr>
        <p:grpSpPr>
          <a:xfrm>
            <a:off x="6971350" y="1479024"/>
            <a:ext cx="3829173" cy="796925"/>
            <a:chOff x="5228512" y="1109269"/>
            <a:chExt cx="2871880" cy="597694"/>
          </a:xfrm>
        </p:grpSpPr>
        <p:sp>
          <p:nvSpPr>
            <p:cNvPr id="65" name="TextBox 64"/>
            <p:cNvSpPr txBox="1"/>
            <p:nvPr/>
          </p:nvSpPr>
          <p:spPr>
            <a:xfrm>
              <a:off x="5228512" y="1303102"/>
              <a:ext cx="2871880" cy="403861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 defTabSz="1219170">
                <a:lnSpc>
                  <a:spcPct val="120000"/>
                </a:lnSpc>
              </a:pPr>
              <a:r>
                <a:rPr lang="en-US" altLang="zh-CN" sz="1333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nginx</a:t>
              </a: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提供的</a:t>
              </a:r>
              <a:r>
                <a:rPr lang="en-US" altLang="zh-CN" sz="1333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lua</a:t>
              </a: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脚本插件可以直接读取</a:t>
              </a:r>
              <a:r>
                <a:rPr lang="en-US" altLang="zh-CN" sz="1333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等缓存数据；可以配置</a:t>
              </a:r>
              <a:r>
                <a:rPr lang="en-US" altLang="zh-CN" sz="1333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访问频率等</a:t>
              </a: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Rectangle 71"/>
            <p:cNvSpPr/>
            <p:nvPr/>
          </p:nvSpPr>
          <p:spPr>
            <a:xfrm>
              <a:off x="5228513" y="1109269"/>
              <a:ext cx="1300356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pPr defTabSz="1219170"/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反向代理流量控制</a:t>
              </a:r>
            </a:p>
          </p:txBody>
        </p:sp>
      </p:grpSp>
      <p:grpSp>
        <p:nvGrpSpPr>
          <p:cNvPr id="67" name="组合 39"/>
          <p:cNvGrpSpPr/>
          <p:nvPr/>
        </p:nvGrpSpPr>
        <p:grpSpPr>
          <a:xfrm>
            <a:off x="6971350" y="2492241"/>
            <a:ext cx="3829173" cy="796924"/>
            <a:chOff x="5228512" y="1869180"/>
            <a:chExt cx="2871880" cy="597693"/>
          </a:xfrm>
        </p:grpSpPr>
        <p:sp>
          <p:nvSpPr>
            <p:cNvPr id="68" name="TextBox 67"/>
            <p:cNvSpPr txBox="1"/>
            <p:nvPr/>
          </p:nvSpPr>
          <p:spPr>
            <a:xfrm>
              <a:off x="5228512" y="2063012"/>
              <a:ext cx="2871880" cy="403861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 defTabSz="1219170">
                <a:lnSpc>
                  <a:spcPct val="120000"/>
                </a:lnSpc>
              </a:pP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通过分析访问日志，可找出恶意频繁访问</a:t>
              </a:r>
              <a:r>
                <a:rPr lang="en-US" altLang="zh-CN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加以屏蔽</a:t>
              </a: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Rectangle 73"/>
            <p:cNvSpPr/>
            <p:nvPr/>
          </p:nvSpPr>
          <p:spPr>
            <a:xfrm>
              <a:off x="5228513" y="1869180"/>
              <a:ext cx="1200569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pPr defTabSz="1219170"/>
              <a:r>
                <a:rPr lang="en-US" altLang="zh-CN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Access</a:t>
              </a:r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日志分析</a:t>
              </a:r>
            </a:p>
          </p:txBody>
        </p:sp>
      </p:grpSp>
      <p:grpSp>
        <p:nvGrpSpPr>
          <p:cNvPr id="70" name="组合 40"/>
          <p:cNvGrpSpPr/>
          <p:nvPr/>
        </p:nvGrpSpPr>
        <p:grpSpPr>
          <a:xfrm>
            <a:off x="6971349" y="3403878"/>
            <a:ext cx="4789280" cy="739400"/>
            <a:chOff x="5219186" y="2629091"/>
            <a:chExt cx="2871880" cy="554550"/>
          </a:xfrm>
        </p:grpSpPr>
        <p:sp>
          <p:nvSpPr>
            <p:cNvPr id="71" name="TextBox 70"/>
            <p:cNvSpPr txBox="1"/>
            <p:nvPr/>
          </p:nvSpPr>
          <p:spPr>
            <a:xfrm>
              <a:off x="5219186" y="2779780"/>
              <a:ext cx="2871880" cy="403861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 defTabSz="1219170">
                <a:lnSpc>
                  <a:spcPct val="120000"/>
                </a:lnSpc>
              </a:pP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服务实现无状态化，可水平扩容；从而实现单节点流量降低；</a:t>
              </a: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defTabSz="1219170">
                <a:lnSpc>
                  <a:spcPct val="120000"/>
                </a:lnSpc>
              </a:pP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通过使用</a:t>
              </a:r>
              <a:r>
                <a:rPr lang="en-US" altLang="zh-CN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Guava</a:t>
              </a: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333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RateLimiter</a:t>
              </a: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实现令牌桶流量限制于速率控制</a:t>
              </a: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Rectangle 75"/>
            <p:cNvSpPr/>
            <p:nvPr/>
          </p:nvSpPr>
          <p:spPr>
            <a:xfrm>
              <a:off x="5228513" y="2629091"/>
              <a:ext cx="1408789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pPr defTabSz="1219170"/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无状态服务、令牌桶算法</a:t>
              </a:r>
            </a:p>
          </p:txBody>
        </p:sp>
      </p:grpSp>
      <p:sp>
        <p:nvSpPr>
          <p:cNvPr id="73" name="Round Same Side Corner Rectangle 76"/>
          <p:cNvSpPr/>
          <p:nvPr/>
        </p:nvSpPr>
        <p:spPr>
          <a:xfrm rot="10800000" flipH="1">
            <a:off x="6786097" y="4445105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 defTabSz="1219170"/>
            <a:endParaRPr lang="bg-BG" sz="3200" dirty="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74" name="Round Same Side Corner Rectangle 77"/>
          <p:cNvSpPr/>
          <p:nvPr/>
        </p:nvSpPr>
        <p:spPr>
          <a:xfrm rot="10800000" flipH="1">
            <a:off x="6788284" y="5391948"/>
            <a:ext cx="66537" cy="68539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09" tIns="54855" rIns="109709" bIns="54855" rtlCol="0" anchor="ctr"/>
          <a:lstStyle/>
          <a:p>
            <a:pPr algn="ctr" defTabSz="1219170"/>
            <a:endParaRPr lang="bg-BG" sz="3200" dirty="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5" name="组合 41"/>
          <p:cNvGrpSpPr/>
          <p:nvPr/>
        </p:nvGrpSpPr>
        <p:grpSpPr>
          <a:xfrm>
            <a:off x="6971350" y="4399734"/>
            <a:ext cx="3829173" cy="550768"/>
            <a:chOff x="5228512" y="3299800"/>
            <a:chExt cx="2871880" cy="413076"/>
          </a:xfrm>
        </p:grpSpPr>
        <p:sp>
          <p:nvSpPr>
            <p:cNvPr id="76" name="TextBox 75"/>
            <p:cNvSpPr txBox="1"/>
            <p:nvPr/>
          </p:nvSpPr>
          <p:spPr>
            <a:xfrm>
              <a:off x="5228512" y="3493633"/>
              <a:ext cx="2871880" cy="219243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 defTabSz="1219170">
                <a:lnSpc>
                  <a:spcPct val="120000"/>
                </a:lnSpc>
              </a:pP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一定要避免缓存出现单点故障</a:t>
              </a: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Rectangle 79"/>
            <p:cNvSpPr/>
            <p:nvPr/>
          </p:nvSpPr>
          <p:spPr>
            <a:xfrm>
              <a:off x="5228513" y="3299800"/>
              <a:ext cx="992579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pPr defTabSz="1219170"/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缓存热点数据</a:t>
              </a:r>
            </a:p>
          </p:txBody>
        </p:sp>
      </p:grpSp>
      <p:grpSp>
        <p:nvGrpSpPr>
          <p:cNvPr id="78" name="组合 42"/>
          <p:cNvGrpSpPr/>
          <p:nvPr/>
        </p:nvGrpSpPr>
        <p:grpSpPr>
          <a:xfrm>
            <a:off x="6971350" y="5412948"/>
            <a:ext cx="3829173" cy="796925"/>
            <a:chOff x="5228512" y="4059711"/>
            <a:chExt cx="2871880" cy="597694"/>
          </a:xfrm>
        </p:grpSpPr>
        <p:sp>
          <p:nvSpPr>
            <p:cNvPr id="79" name="TextBox 78"/>
            <p:cNvSpPr txBox="1"/>
            <p:nvPr/>
          </p:nvSpPr>
          <p:spPr>
            <a:xfrm>
              <a:off x="5228512" y="4253544"/>
              <a:ext cx="2871880" cy="403861"/>
            </a:xfrm>
            <a:prstGeom prst="rect">
              <a:avLst/>
            </a:prstGeom>
            <a:noFill/>
          </p:spPr>
          <p:txBody>
            <a:bodyPr wrap="square" lIns="45720" tIns="22860" rIns="45720" bIns="22860" rtlCol="0">
              <a:spAutoFit/>
            </a:bodyPr>
            <a:lstStyle/>
            <a:p>
              <a:pPr algn="just" defTabSz="1219170">
                <a:lnSpc>
                  <a:spcPct val="120000"/>
                </a:lnSpc>
              </a:pPr>
              <a:r>
                <a:rPr lang="zh-CN" altLang="en-US" sz="1333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itchFamily="34" charset="-122"/>
                  <a:ea typeface="微软雅黑" pitchFamily="34" charset="-122"/>
                </a:rPr>
                <a:t>根据业务情况，考虑是否可以分库分表，以及读写分离</a:t>
              </a:r>
              <a:endParaRPr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Rectangle 81"/>
            <p:cNvSpPr/>
            <p:nvPr/>
          </p:nvSpPr>
          <p:spPr>
            <a:xfrm>
              <a:off x="5228513" y="4059711"/>
              <a:ext cx="684803" cy="219291"/>
            </a:xfrm>
            <a:prstGeom prst="rect">
              <a:avLst/>
            </a:prstGeom>
          </p:spPr>
          <p:txBody>
            <a:bodyPr wrap="none" lIns="45720" tIns="22860" rIns="45720" bIns="22860">
              <a:spAutoFit/>
            </a:bodyPr>
            <a:lstStyle/>
            <a:p>
              <a:pPr defTabSz="1219170"/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分库分表</a:t>
              </a:r>
            </a:p>
          </p:txBody>
        </p:sp>
      </p:grpSp>
      <p:sp>
        <p:nvSpPr>
          <p:cNvPr id="81" name="Shape 5179"/>
          <p:cNvSpPr/>
          <p:nvPr/>
        </p:nvSpPr>
        <p:spPr>
          <a:xfrm>
            <a:off x="1207482" y="1502591"/>
            <a:ext cx="3512852" cy="469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algn="ctr"/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反向代理</a:t>
            </a:r>
            <a:r>
              <a:rPr lang="en-US" altLang="zh-CN" sz="16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endParaRPr lang="zh-CN" altLang="en-US" sz="1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12524</TotalTime>
  <Words>903</Words>
  <Application>Microsoft Macintosh PowerPoint</Application>
  <PresentationFormat>Widescreen</PresentationFormat>
  <Paragraphs>232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7" baseType="lpstr">
      <vt:lpstr>Calibri</vt:lpstr>
      <vt:lpstr>Calibri Light</vt:lpstr>
      <vt:lpstr>consolas</vt:lpstr>
      <vt:lpstr>DengXian</vt:lpstr>
      <vt:lpstr>Gill Sans</vt:lpstr>
      <vt:lpstr>Helvetica Light</vt:lpstr>
      <vt:lpstr>Helvetica Neue</vt:lpstr>
      <vt:lpstr>Lato Light</vt:lpstr>
      <vt:lpstr>Mangal</vt:lpstr>
      <vt:lpstr>Monaco</vt:lpstr>
      <vt:lpstr>Open Sans Light</vt:lpstr>
      <vt:lpstr>宋体</vt:lpstr>
      <vt:lpstr>微软雅黑</vt:lpstr>
      <vt:lpstr>微软雅黑 Light</vt:lpstr>
      <vt:lpstr>Arial</vt:lpstr>
      <vt:lpstr>Office Theme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 Ning Wang</dc:creator>
  <cp:lastModifiedBy>Xi Ning Wang</cp:lastModifiedBy>
  <cp:revision>213</cp:revision>
  <dcterms:created xsi:type="dcterms:W3CDTF">2017-08-05T12:46:59Z</dcterms:created>
  <dcterms:modified xsi:type="dcterms:W3CDTF">2018-01-10T05:23:12Z</dcterms:modified>
</cp:coreProperties>
</file>