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handoutMasterIdLst>
    <p:handoutMasterId r:id="rId4"/>
  </p:handout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83253"/>
    <a:srgbClr val="072740"/>
    <a:srgbClr val="0B385B"/>
    <a:srgbClr val="020000"/>
    <a:srgbClr val="002E5B"/>
    <a:srgbClr val="00408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00" autoAdjust="0"/>
  </p:normalViewPr>
  <p:slideViewPr>
    <p:cSldViewPr>
      <p:cViewPr>
        <p:scale>
          <a:sx n="200" d="100"/>
          <a:sy n="200" d="100"/>
        </p:scale>
        <p:origin x="-1240" y="10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092312-8438-4185-A052-3055A71C7E61}" type="datetimeFigureOut">
              <a:rPr lang="it-IT"/>
              <a:pPr/>
              <a:t>4/7/16</a:t>
            </a:fld>
            <a:endParaRPr lang="it-IT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40BB51-6293-4D68-87D1-96F0A0615163}" type="slidenum">
              <a:rPr lang="it-IT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71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AF0EC4-E9F2-4B63-9F22-8243FFBF248E}" type="datetimeFigureOut">
              <a:rPr lang="en-US" smtClean="0"/>
              <a:pPr>
                <a:defRPr/>
              </a:pPr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AF0EC4-E9F2-4B63-9F22-8243FFBF248E}" type="datetimeFigureOut">
              <a:rPr lang="en-US" smtClean="0"/>
              <a:pPr>
                <a:defRPr/>
              </a:pPr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900B8-1198-4FED-873E-8D7609EF2EA9}" type="slidenum">
              <a:rPr lang="en-US" smtClean="0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AF0EC4-E9F2-4B63-9F22-8243FFBF248E}" type="datetimeFigureOut">
              <a:rPr lang="en-US" smtClean="0"/>
              <a:pPr>
                <a:defRPr/>
              </a:pPr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900B8-1198-4FED-873E-8D7609EF2EA9}" type="slidenum">
              <a:rPr lang="en-US" smtClean="0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AF0EC4-E9F2-4B63-9F22-8243FFBF248E}" type="datetimeFigureOut">
              <a:rPr lang="en-US" smtClean="0"/>
              <a:pPr>
                <a:defRPr/>
              </a:pPr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900B8-1198-4FED-873E-8D7609EF2EA9}" type="slidenum">
              <a:rPr lang="en-US" smtClean="0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AF0EC4-E9F2-4B63-9F22-8243FFBF248E}" type="datetimeFigureOut">
              <a:rPr lang="en-US" smtClean="0"/>
              <a:pPr>
                <a:defRPr/>
              </a:pPr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900B8-1198-4FED-873E-8D7609EF2EA9}" type="slidenum">
              <a:rPr lang="en-US" smtClean="0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AF0EC4-E9F2-4B63-9F22-8243FFBF248E}" type="datetimeFigureOut">
              <a:rPr lang="en-US" smtClean="0"/>
              <a:pPr>
                <a:defRPr/>
              </a:pPr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900B8-1198-4FED-873E-8D7609EF2EA9}" type="slidenum">
              <a:rPr lang="en-US" smtClean="0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AF0EC4-E9F2-4B63-9F22-8243FFBF248E}" type="datetimeFigureOut">
              <a:rPr lang="en-US" smtClean="0"/>
              <a:pPr>
                <a:defRPr/>
              </a:pPr>
              <a:t>4/7/16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900B8-1198-4FED-873E-8D7609EF2EA9}" type="slidenum">
              <a:rPr lang="en-US" smtClean="0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AF0EC4-E9F2-4B63-9F22-8243FFBF248E}" type="datetimeFigureOut">
              <a:rPr lang="en-US" smtClean="0"/>
              <a:pPr>
                <a:defRPr/>
              </a:pPr>
              <a:t>4/7/16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900B8-1198-4FED-873E-8D7609EF2EA9}" type="slidenum">
              <a:rPr lang="en-US" smtClean="0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AF0EC4-E9F2-4B63-9F22-8243FFBF248E}" type="datetimeFigureOut">
              <a:rPr lang="en-US" smtClean="0"/>
              <a:pPr>
                <a:defRPr/>
              </a:pPr>
              <a:t>4/7/16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900B8-1198-4FED-873E-8D7609EF2EA9}" type="slidenum">
              <a:rPr lang="en-US" smtClean="0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AF0EC4-E9F2-4B63-9F22-8243FFBF248E}" type="datetimeFigureOut">
              <a:rPr lang="en-US" smtClean="0"/>
              <a:pPr>
                <a:defRPr/>
              </a:pPr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AF0EC4-E9F2-4B63-9F22-8243FFBF248E}" type="datetimeFigureOut">
              <a:rPr lang="en-US" smtClean="0"/>
              <a:pPr>
                <a:defRPr/>
              </a:pPr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900B8-1198-4FED-873E-8D7609EF2EA9}" type="slidenum">
              <a:rPr lang="en-US" smtClean="0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0B385B"/>
            </a:gs>
            <a:gs pos="100000">
              <a:srgbClr val="083253">
                <a:alpha val="72000"/>
              </a:srgbClr>
            </a:gs>
            <a:gs pos="30000">
              <a:schemeClr val="bg1"/>
            </a:gs>
            <a:gs pos="73000">
              <a:srgbClr val="072740"/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AF0EC4-E9F2-4B63-9F22-8243FFBF248E}" type="datetimeFigureOut">
              <a:rPr lang="en-US" smtClean="0"/>
              <a:pPr>
                <a:defRPr/>
              </a:pPr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23900B8-1198-4FED-873E-8D7609EF2EA9}" type="slidenum">
              <a:rPr lang="en-US" smtClean="0"/>
              <a:pPr>
                <a:defRPr/>
              </a:pPr>
              <a:t>‹n.›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295400" y="0"/>
            <a:ext cx="5791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it-IT" sz="1400" b="1">
                <a:solidFill>
                  <a:srgbClr val="D9D9D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Department of Cardiac, Thoracic and Vascular Sciences</a:t>
            </a:r>
          </a:p>
          <a:p>
            <a:r>
              <a:rPr lang="it-IT" sz="1400" b="1">
                <a:solidFill>
                  <a:srgbClr val="D9D9D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University of Padua</a:t>
            </a:r>
          </a:p>
          <a:p>
            <a:r>
              <a:rPr lang="it-IT" sz="1400" b="1">
                <a:solidFill>
                  <a:srgbClr val="D9D9D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Head of Department: Prof. Sabino Iliceto</a:t>
            </a:r>
          </a:p>
        </p:txBody>
      </p:sp>
      <p:sp>
        <p:nvSpPr>
          <p:cNvPr id="13317" name="Rettangolo 12"/>
          <p:cNvSpPr>
            <a:spLocks noChangeArrowheads="1"/>
          </p:cNvSpPr>
          <p:nvPr/>
        </p:nvSpPr>
        <p:spPr bwMode="auto">
          <a:xfrm>
            <a:off x="152400" y="2514600"/>
            <a:ext cx="6629400" cy="668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Aft>
                <a:spcPct val="55000"/>
              </a:spcAft>
            </a:pPr>
            <a:r>
              <a:rPr lang="it-IT" b="1" i="1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3D ECHO INTENSIVE COURSE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it-IT" sz="1300" b="1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Course Directors: Luigi P. Badano, Denisa </a:t>
            </a:r>
            <a:r>
              <a:rPr lang="it-IT" sz="1300" b="1" dirty="0" err="1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Muraru</a:t>
            </a:r>
            <a:endParaRPr lang="it-IT" sz="1300" dirty="0"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>
              <a:lnSpc>
                <a:spcPct val="110000"/>
              </a:lnSpc>
            </a:pPr>
            <a:r>
              <a:rPr lang="it-IT" sz="1000" dirty="0"/>
              <a:t> </a:t>
            </a:r>
            <a:endParaRPr lang="it-IT" sz="800" dirty="0"/>
          </a:p>
          <a:p>
            <a:pPr algn="just">
              <a:lnSpc>
                <a:spcPct val="110000"/>
              </a:lnSpc>
              <a:tabLst>
                <a:tab pos="177800" algn="l"/>
              </a:tabLst>
            </a:pPr>
            <a:r>
              <a:rPr lang="it-IT" sz="800" dirty="0" smtClean="0"/>
              <a:t>	The </a:t>
            </a:r>
            <a:r>
              <a:rPr lang="it-IT" sz="800" dirty="0" err="1"/>
              <a:t>advent</a:t>
            </a:r>
            <a:r>
              <a:rPr lang="it-IT" sz="800" dirty="0"/>
              <a:t> of </a:t>
            </a:r>
            <a:r>
              <a:rPr lang="it-IT" sz="800" dirty="0" err="1"/>
              <a:t>three-dimensional</a:t>
            </a:r>
            <a:r>
              <a:rPr lang="it-IT" sz="800" dirty="0"/>
              <a:t> </a:t>
            </a:r>
            <a:r>
              <a:rPr lang="it-IT" sz="800" dirty="0" err="1"/>
              <a:t>echocardiography</a:t>
            </a:r>
            <a:r>
              <a:rPr lang="it-IT" sz="800" dirty="0"/>
              <a:t> (</a:t>
            </a:r>
            <a:r>
              <a:rPr lang="it-IT" sz="800" dirty="0" smtClean="0"/>
              <a:t>3D </a:t>
            </a:r>
            <a:r>
              <a:rPr lang="it-IT" sz="800" dirty="0" err="1" smtClean="0"/>
              <a:t>echo</a:t>
            </a:r>
            <a:r>
              <a:rPr lang="it-IT" sz="800" dirty="0" smtClean="0"/>
              <a:t>) </a:t>
            </a:r>
            <a:r>
              <a:rPr lang="it-IT" sz="800" dirty="0" err="1"/>
              <a:t>has</a:t>
            </a:r>
            <a:r>
              <a:rPr lang="it-IT" sz="800" dirty="0"/>
              <a:t> </a:t>
            </a:r>
            <a:r>
              <a:rPr lang="it-IT" sz="800" dirty="0" err="1"/>
              <a:t>significantly</a:t>
            </a:r>
            <a:r>
              <a:rPr lang="it-IT" sz="800" dirty="0"/>
              <a:t> </a:t>
            </a:r>
            <a:r>
              <a:rPr lang="it-IT" sz="800" dirty="0" err="1"/>
              <a:t>improved</a:t>
            </a:r>
            <a:r>
              <a:rPr lang="it-IT" sz="800" dirty="0"/>
              <a:t> the impact of non-invasive </a:t>
            </a:r>
            <a:r>
              <a:rPr lang="it-IT" sz="800" dirty="0" err="1"/>
              <a:t>imaging</a:t>
            </a:r>
            <a:r>
              <a:rPr lang="it-IT" sz="800" dirty="0"/>
              <a:t> on </a:t>
            </a:r>
            <a:r>
              <a:rPr lang="it-IT" sz="800" dirty="0" err="1"/>
              <a:t>our</a:t>
            </a:r>
            <a:r>
              <a:rPr lang="it-IT" sz="800" dirty="0"/>
              <a:t> </a:t>
            </a:r>
            <a:r>
              <a:rPr lang="it-IT" sz="800" dirty="0" err="1"/>
              <a:t>understanding</a:t>
            </a:r>
            <a:r>
              <a:rPr lang="it-IT" sz="800" dirty="0"/>
              <a:t> and management of </a:t>
            </a:r>
            <a:r>
              <a:rPr lang="it-IT" sz="800" dirty="0" err="1"/>
              <a:t>cardiac</a:t>
            </a:r>
            <a:r>
              <a:rPr lang="it-IT" sz="800" dirty="0"/>
              <a:t> </a:t>
            </a:r>
            <a:r>
              <a:rPr lang="it-IT" sz="800" dirty="0" err="1"/>
              <a:t>diseases</a:t>
            </a:r>
            <a:r>
              <a:rPr lang="it-IT" sz="800" dirty="0"/>
              <a:t> in </a:t>
            </a:r>
            <a:r>
              <a:rPr lang="it-IT" sz="800" dirty="0" err="1"/>
              <a:t>clinical</a:t>
            </a:r>
            <a:r>
              <a:rPr lang="it-IT" sz="800" dirty="0"/>
              <a:t> </a:t>
            </a:r>
            <a:r>
              <a:rPr lang="it-IT" sz="800" dirty="0" err="1"/>
              <a:t>practice</a:t>
            </a:r>
            <a:r>
              <a:rPr lang="it-IT" sz="800" dirty="0"/>
              <a:t>. </a:t>
            </a:r>
            <a:r>
              <a:rPr lang="it-IT" sz="800" dirty="0" err="1"/>
              <a:t>Transthoracic</a:t>
            </a:r>
            <a:r>
              <a:rPr lang="it-IT" sz="800" dirty="0"/>
              <a:t> </a:t>
            </a:r>
            <a:r>
              <a:rPr lang="it-IT" sz="800" dirty="0" smtClean="0"/>
              <a:t>3D </a:t>
            </a:r>
            <a:r>
              <a:rPr lang="it-IT" sz="800" dirty="0" err="1" smtClean="0"/>
              <a:t>echo</a:t>
            </a:r>
            <a:r>
              <a:rPr lang="it-IT" sz="800" dirty="0" smtClean="0"/>
              <a:t> </a:t>
            </a:r>
            <a:r>
              <a:rPr lang="it-IT" sz="800" dirty="0" err="1"/>
              <a:t>enables</a:t>
            </a:r>
            <a:r>
              <a:rPr lang="it-IT" sz="800" dirty="0"/>
              <a:t> an </a:t>
            </a:r>
            <a:r>
              <a:rPr lang="it-IT" sz="800" dirty="0" err="1"/>
              <a:t>easier</a:t>
            </a:r>
            <a:r>
              <a:rPr lang="it-IT" sz="800" dirty="0"/>
              <a:t>, more accurate and </a:t>
            </a:r>
            <a:r>
              <a:rPr lang="it-IT" sz="800" dirty="0" err="1"/>
              <a:t>reproducible</a:t>
            </a:r>
            <a:r>
              <a:rPr lang="it-IT" sz="800" dirty="0"/>
              <a:t> </a:t>
            </a:r>
            <a:r>
              <a:rPr lang="it-IT" sz="800" dirty="0" err="1"/>
              <a:t>interpretation</a:t>
            </a:r>
            <a:r>
              <a:rPr lang="it-IT" sz="800" dirty="0"/>
              <a:t> of the </a:t>
            </a:r>
            <a:r>
              <a:rPr lang="it-IT" sz="800" dirty="0" err="1"/>
              <a:t>complex</a:t>
            </a:r>
            <a:r>
              <a:rPr lang="it-IT" sz="800" dirty="0"/>
              <a:t> </a:t>
            </a:r>
            <a:r>
              <a:rPr lang="it-IT" sz="800" dirty="0" err="1"/>
              <a:t>cardiac</a:t>
            </a:r>
            <a:r>
              <a:rPr lang="it-IT" sz="800" dirty="0"/>
              <a:t> </a:t>
            </a:r>
            <a:r>
              <a:rPr lang="it-IT" sz="800" dirty="0" err="1"/>
              <a:t>anatomy</a:t>
            </a:r>
            <a:r>
              <a:rPr lang="it-IT" sz="800" dirty="0"/>
              <a:t>, </a:t>
            </a:r>
            <a:r>
              <a:rPr lang="it-IT" sz="800" dirty="0" err="1"/>
              <a:t>overcoming</a:t>
            </a:r>
            <a:r>
              <a:rPr lang="it-IT" sz="800" dirty="0"/>
              <a:t> the </a:t>
            </a:r>
            <a:r>
              <a:rPr lang="it-IT" sz="800" dirty="0" err="1"/>
              <a:t>intrinsic</a:t>
            </a:r>
            <a:r>
              <a:rPr lang="it-IT" sz="800" dirty="0"/>
              <a:t> </a:t>
            </a:r>
            <a:r>
              <a:rPr lang="it-IT" sz="800" dirty="0" err="1"/>
              <a:t>limitations</a:t>
            </a:r>
            <a:r>
              <a:rPr lang="it-IT" sz="800" dirty="0"/>
              <a:t> of </a:t>
            </a:r>
            <a:r>
              <a:rPr lang="it-IT" sz="800" dirty="0" err="1"/>
              <a:t>conventional</a:t>
            </a:r>
            <a:r>
              <a:rPr lang="it-IT" sz="800" dirty="0"/>
              <a:t> </a:t>
            </a:r>
            <a:r>
              <a:rPr lang="it-IT" sz="800" dirty="0" err="1"/>
              <a:t>echocardiography</a:t>
            </a:r>
            <a:r>
              <a:rPr lang="it-IT" sz="800" dirty="0"/>
              <a:t>. </a:t>
            </a:r>
          </a:p>
          <a:p>
            <a:pPr algn="just">
              <a:lnSpc>
                <a:spcPct val="110000"/>
              </a:lnSpc>
              <a:tabLst>
                <a:tab pos="177800" algn="l"/>
              </a:tabLst>
            </a:pPr>
            <a:r>
              <a:rPr lang="it-IT" sz="800" dirty="0" smtClean="0"/>
              <a:t>	The </a:t>
            </a:r>
            <a:r>
              <a:rPr lang="it-IT" sz="800" dirty="0" err="1"/>
              <a:t>availability</a:t>
            </a:r>
            <a:r>
              <a:rPr lang="it-IT" sz="800" dirty="0"/>
              <a:t> of </a:t>
            </a:r>
            <a:r>
              <a:rPr lang="it-IT" sz="800" dirty="0" err="1"/>
              <a:t>unprecedented</a:t>
            </a:r>
            <a:r>
              <a:rPr lang="it-IT" sz="800" dirty="0"/>
              <a:t> </a:t>
            </a:r>
            <a:r>
              <a:rPr lang="it-IT" sz="800" dirty="0" err="1"/>
              <a:t>views</a:t>
            </a:r>
            <a:r>
              <a:rPr lang="it-IT" sz="800" dirty="0"/>
              <a:t> of </a:t>
            </a:r>
            <a:r>
              <a:rPr lang="it-IT" sz="800" dirty="0" err="1"/>
              <a:t>cardiac</a:t>
            </a:r>
            <a:r>
              <a:rPr lang="it-IT" sz="800" dirty="0"/>
              <a:t> </a:t>
            </a:r>
            <a:r>
              <a:rPr lang="it-IT" sz="800" dirty="0" err="1"/>
              <a:t>structures</a:t>
            </a:r>
            <a:r>
              <a:rPr lang="it-IT" sz="800" dirty="0"/>
              <a:t> from </a:t>
            </a:r>
            <a:r>
              <a:rPr lang="it-IT" sz="800" dirty="0" err="1"/>
              <a:t>any</a:t>
            </a:r>
            <a:r>
              <a:rPr lang="it-IT" sz="800" dirty="0"/>
              <a:t> </a:t>
            </a:r>
            <a:r>
              <a:rPr lang="it-IT" sz="800" dirty="0" err="1"/>
              <a:t>perspective</a:t>
            </a:r>
            <a:r>
              <a:rPr lang="it-IT" sz="800" dirty="0"/>
              <a:t> in the </a:t>
            </a:r>
            <a:r>
              <a:rPr lang="it-IT" sz="800" dirty="0" err="1"/>
              <a:t>beating</a:t>
            </a:r>
            <a:r>
              <a:rPr lang="it-IT" sz="800" dirty="0"/>
              <a:t> </a:t>
            </a:r>
            <a:r>
              <a:rPr lang="it-IT" sz="800" dirty="0" err="1"/>
              <a:t>heart</a:t>
            </a:r>
            <a:r>
              <a:rPr lang="it-IT" sz="800" dirty="0"/>
              <a:t> </a:t>
            </a:r>
            <a:r>
              <a:rPr lang="it-IT" sz="800" dirty="0" err="1"/>
              <a:t>provides</a:t>
            </a:r>
            <a:r>
              <a:rPr lang="it-IT" sz="800" dirty="0"/>
              <a:t> </a:t>
            </a:r>
            <a:r>
              <a:rPr lang="it-IT" sz="800" dirty="0" err="1"/>
              <a:t>valuable</a:t>
            </a:r>
            <a:r>
              <a:rPr lang="it-IT" sz="800" dirty="0"/>
              <a:t> </a:t>
            </a:r>
            <a:r>
              <a:rPr lang="it-IT" sz="800" dirty="0" err="1"/>
              <a:t>clinical</a:t>
            </a:r>
            <a:r>
              <a:rPr lang="it-IT" sz="800" dirty="0"/>
              <a:t> information and new </a:t>
            </a:r>
            <a:r>
              <a:rPr lang="it-IT" sz="800" dirty="0" err="1"/>
              <a:t>levels</a:t>
            </a:r>
            <a:r>
              <a:rPr lang="it-IT" sz="800" dirty="0"/>
              <a:t> of </a:t>
            </a:r>
            <a:r>
              <a:rPr lang="it-IT" sz="800" dirty="0" err="1"/>
              <a:t>confidence</a:t>
            </a:r>
            <a:r>
              <a:rPr lang="it-IT" sz="800" dirty="0"/>
              <a:t> in </a:t>
            </a:r>
            <a:r>
              <a:rPr lang="it-IT" sz="800" dirty="0" err="1"/>
              <a:t>diagnosing</a:t>
            </a:r>
            <a:r>
              <a:rPr lang="it-IT" sz="800" dirty="0"/>
              <a:t> </a:t>
            </a:r>
            <a:r>
              <a:rPr lang="it-IT" sz="800" dirty="0" err="1"/>
              <a:t>heart</a:t>
            </a:r>
            <a:r>
              <a:rPr lang="it-IT" sz="800" dirty="0"/>
              <a:t> </a:t>
            </a:r>
            <a:r>
              <a:rPr lang="it-IT" sz="800" dirty="0" err="1"/>
              <a:t>disease</a:t>
            </a:r>
            <a:r>
              <a:rPr lang="it-IT" sz="800" dirty="0"/>
              <a:t>. </a:t>
            </a:r>
            <a:r>
              <a:rPr lang="it-IT" sz="800" dirty="0" err="1"/>
              <a:t>One</a:t>
            </a:r>
            <a:r>
              <a:rPr lang="it-IT" sz="800" dirty="0"/>
              <a:t> major </a:t>
            </a:r>
            <a:r>
              <a:rPr lang="it-IT" sz="800" dirty="0" err="1"/>
              <a:t>advantage</a:t>
            </a:r>
            <a:r>
              <a:rPr lang="it-IT" sz="800" dirty="0"/>
              <a:t> of the </a:t>
            </a:r>
            <a:r>
              <a:rPr lang="it-IT" sz="800" dirty="0" err="1"/>
              <a:t>third</a:t>
            </a:r>
            <a:r>
              <a:rPr lang="it-IT" sz="800" dirty="0"/>
              <a:t> </a:t>
            </a:r>
            <a:r>
              <a:rPr lang="it-IT" sz="800" dirty="0" err="1"/>
              <a:t>dimension</a:t>
            </a:r>
            <a:r>
              <a:rPr lang="it-IT" sz="800" dirty="0"/>
              <a:t> </a:t>
            </a:r>
            <a:r>
              <a:rPr lang="it-IT" sz="800" dirty="0" err="1"/>
              <a:t>is</a:t>
            </a:r>
            <a:r>
              <a:rPr lang="it-IT" sz="800" dirty="0"/>
              <a:t> the </a:t>
            </a:r>
            <a:r>
              <a:rPr lang="it-IT" sz="800" dirty="0" err="1"/>
              <a:t>improvement</a:t>
            </a:r>
            <a:r>
              <a:rPr lang="it-IT" sz="800" dirty="0"/>
              <a:t> in the </a:t>
            </a:r>
            <a:r>
              <a:rPr lang="it-IT" sz="800" dirty="0" err="1"/>
              <a:t>accuracy</a:t>
            </a:r>
            <a:r>
              <a:rPr lang="it-IT" sz="800" dirty="0"/>
              <a:t> and </a:t>
            </a:r>
            <a:r>
              <a:rPr lang="it-IT" sz="800" dirty="0" err="1"/>
              <a:t>reproducibility</a:t>
            </a:r>
            <a:r>
              <a:rPr lang="it-IT" sz="800" dirty="0"/>
              <a:t> of </a:t>
            </a:r>
            <a:r>
              <a:rPr lang="it-IT" sz="800" dirty="0" err="1"/>
              <a:t>chamber</a:t>
            </a:r>
            <a:r>
              <a:rPr lang="it-IT" sz="800" dirty="0"/>
              <a:t> volume </a:t>
            </a:r>
            <a:r>
              <a:rPr lang="it-IT" sz="800" dirty="0" err="1"/>
              <a:t>measurement</a:t>
            </a:r>
            <a:r>
              <a:rPr lang="it-IT" sz="800" dirty="0"/>
              <a:t> by </a:t>
            </a:r>
            <a:r>
              <a:rPr lang="it-IT" sz="800" dirty="0" err="1"/>
              <a:t>eliminating</a:t>
            </a:r>
            <a:r>
              <a:rPr lang="it-IT" sz="800" dirty="0"/>
              <a:t> </a:t>
            </a:r>
            <a:r>
              <a:rPr lang="it-IT" sz="800" dirty="0" err="1"/>
              <a:t>geometric</a:t>
            </a:r>
            <a:r>
              <a:rPr lang="it-IT" sz="800" dirty="0"/>
              <a:t> </a:t>
            </a:r>
            <a:r>
              <a:rPr lang="it-IT" sz="800" dirty="0" err="1"/>
              <a:t>assumptions</a:t>
            </a:r>
            <a:r>
              <a:rPr lang="it-IT" sz="800" dirty="0"/>
              <a:t> and </a:t>
            </a:r>
            <a:r>
              <a:rPr lang="it-IT" sz="800" dirty="0" err="1"/>
              <a:t>errors</a:t>
            </a:r>
            <a:r>
              <a:rPr lang="it-IT" sz="800" dirty="0"/>
              <a:t> </a:t>
            </a:r>
            <a:r>
              <a:rPr lang="it-IT" sz="800" dirty="0" err="1"/>
              <a:t>caused</a:t>
            </a:r>
            <a:r>
              <a:rPr lang="it-IT" sz="800" dirty="0"/>
              <a:t> by </a:t>
            </a:r>
            <a:r>
              <a:rPr lang="it-IT" sz="800" dirty="0" err="1"/>
              <a:t>foreshortened</a:t>
            </a:r>
            <a:r>
              <a:rPr lang="it-IT" sz="800" dirty="0"/>
              <a:t> </a:t>
            </a:r>
            <a:r>
              <a:rPr lang="it-IT" sz="800" dirty="0" err="1"/>
              <a:t>views</a:t>
            </a:r>
            <a:r>
              <a:rPr lang="it-IT" sz="800" dirty="0"/>
              <a:t>. </a:t>
            </a:r>
            <a:r>
              <a:rPr lang="it-IT" sz="800" dirty="0" err="1"/>
              <a:t>Another</a:t>
            </a:r>
            <a:r>
              <a:rPr lang="it-IT" sz="800" dirty="0"/>
              <a:t> benefit of 3D </a:t>
            </a:r>
            <a:r>
              <a:rPr lang="it-IT" sz="800" dirty="0" err="1"/>
              <a:t>echo</a:t>
            </a:r>
            <a:r>
              <a:rPr lang="it-IT" sz="800" dirty="0"/>
              <a:t> </a:t>
            </a:r>
            <a:r>
              <a:rPr lang="it-IT" sz="800" dirty="0" err="1"/>
              <a:t>is</a:t>
            </a:r>
            <a:r>
              <a:rPr lang="it-IT" sz="800" dirty="0"/>
              <a:t> the </a:t>
            </a:r>
            <a:r>
              <a:rPr lang="it-IT" sz="800" dirty="0" err="1"/>
              <a:t>realistic</a:t>
            </a:r>
            <a:r>
              <a:rPr lang="it-IT" sz="800" dirty="0"/>
              <a:t> en face </a:t>
            </a:r>
            <a:r>
              <a:rPr lang="it-IT" sz="800" dirty="0" err="1"/>
              <a:t>views</a:t>
            </a:r>
            <a:r>
              <a:rPr lang="it-IT" sz="800" dirty="0"/>
              <a:t> of </a:t>
            </a:r>
            <a:r>
              <a:rPr lang="it-IT" sz="800" dirty="0" err="1"/>
              <a:t>heart</a:t>
            </a:r>
            <a:r>
              <a:rPr lang="it-IT" sz="800" dirty="0"/>
              <a:t> </a:t>
            </a:r>
            <a:r>
              <a:rPr lang="it-IT" sz="800" dirty="0" err="1"/>
              <a:t>valves</a:t>
            </a:r>
            <a:r>
              <a:rPr lang="it-IT" sz="800" dirty="0"/>
              <a:t>, </a:t>
            </a:r>
            <a:r>
              <a:rPr lang="it-IT" sz="800" dirty="0" err="1"/>
              <a:t>enabling</a:t>
            </a:r>
            <a:r>
              <a:rPr lang="it-IT" sz="800" dirty="0"/>
              <a:t> a </a:t>
            </a:r>
            <a:r>
              <a:rPr lang="it-IT" sz="800" dirty="0" err="1"/>
              <a:t>better</a:t>
            </a:r>
            <a:r>
              <a:rPr lang="it-IT" sz="800" dirty="0"/>
              <a:t> </a:t>
            </a:r>
            <a:r>
              <a:rPr lang="it-IT" sz="800" dirty="0" err="1"/>
              <a:t>appreciation</a:t>
            </a:r>
            <a:r>
              <a:rPr lang="it-IT" sz="800" dirty="0"/>
              <a:t> of the </a:t>
            </a:r>
            <a:r>
              <a:rPr lang="it-IT" sz="800" dirty="0" err="1"/>
              <a:t>severity</a:t>
            </a:r>
            <a:r>
              <a:rPr lang="it-IT" sz="800" dirty="0"/>
              <a:t> and </a:t>
            </a:r>
            <a:r>
              <a:rPr lang="it-IT" sz="800" dirty="0" err="1"/>
              <a:t>mechanisms</a:t>
            </a:r>
            <a:r>
              <a:rPr lang="it-IT" sz="800" dirty="0"/>
              <a:t> of valve </a:t>
            </a:r>
            <a:r>
              <a:rPr lang="it-IT" sz="800" dirty="0" err="1"/>
              <a:t>diseases</a:t>
            </a:r>
            <a:r>
              <a:rPr lang="it-IT" sz="800" dirty="0"/>
              <a:t> in a </a:t>
            </a:r>
            <a:r>
              <a:rPr lang="it-IT" sz="800" dirty="0" err="1"/>
              <a:t>unique</a:t>
            </a:r>
            <a:r>
              <a:rPr lang="it-IT" sz="800" dirty="0"/>
              <a:t>, </a:t>
            </a:r>
            <a:r>
              <a:rPr lang="it-IT" sz="800" dirty="0" err="1"/>
              <a:t>noninvasive</a:t>
            </a:r>
            <a:r>
              <a:rPr lang="it-IT" sz="800" dirty="0"/>
              <a:t> </a:t>
            </a:r>
            <a:r>
              <a:rPr lang="it-IT" sz="800" dirty="0" err="1"/>
              <a:t>manner</a:t>
            </a:r>
            <a:r>
              <a:rPr lang="it-IT" sz="800" dirty="0"/>
              <a:t>.</a:t>
            </a:r>
          </a:p>
          <a:p>
            <a:pPr algn="just">
              <a:lnSpc>
                <a:spcPct val="110000"/>
              </a:lnSpc>
              <a:tabLst>
                <a:tab pos="177800" algn="l"/>
              </a:tabLst>
            </a:pPr>
            <a:r>
              <a:rPr lang="it-IT" sz="800" dirty="0" smtClean="0"/>
              <a:t>	</a:t>
            </a:r>
            <a:r>
              <a:rPr lang="it-IT" sz="800" dirty="0" err="1" smtClean="0"/>
              <a:t>However</a:t>
            </a:r>
            <a:r>
              <a:rPr lang="it-IT" sz="800" dirty="0"/>
              <a:t>, 3D </a:t>
            </a:r>
            <a:r>
              <a:rPr lang="it-IT" sz="800" dirty="0" err="1"/>
              <a:t>echo</a:t>
            </a:r>
            <a:r>
              <a:rPr lang="it-IT" sz="800" dirty="0"/>
              <a:t> </a:t>
            </a:r>
            <a:r>
              <a:rPr lang="it-IT" sz="800" dirty="0" err="1"/>
              <a:t>is</a:t>
            </a:r>
            <a:r>
              <a:rPr lang="it-IT" sz="800" dirty="0"/>
              <a:t> a </a:t>
            </a:r>
            <a:r>
              <a:rPr lang="it-IT" sz="800" dirty="0" err="1"/>
              <a:t>technically</a:t>
            </a:r>
            <a:r>
              <a:rPr lang="it-IT" sz="800" dirty="0"/>
              <a:t> </a:t>
            </a:r>
            <a:r>
              <a:rPr lang="it-IT" sz="800" dirty="0" err="1"/>
              <a:t>demanding</a:t>
            </a:r>
            <a:r>
              <a:rPr lang="it-IT" sz="800" dirty="0"/>
              <a:t> </a:t>
            </a:r>
            <a:r>
              <a:rPr lang="it-IT" sz="800" dirty="0" err="1"/>
              <a:t>technique</a:t>
            </a:r>
            <a:r>
              <a:rPr lang="it-IT" sz="800" dirty="0"/>
              <a:t> and, for </a:t>
            </a:r>
            <a:r>
              <a:rPr lang="it-IT" sz="800" dirty="0" err="1"/>
              <a:t>its</a:t>
            </a:r>
            <a:r>
              <a:rPr lang="it-IT" sz="800" dirty="0"/>
              <a:t> </a:t>
            </a:r>
            <a:r>
              <a:rPr lang="it-IT" sz="800" dirty="0" err="1"/>
              <a:t>effective</a:t>
            </a:r>
            <a:r>
              <a:rPr lang="it-IT" sz="800" dirty="0"/>
              <a:t> use, </a:t>
            </a:r>
            <a:r>
              <a:rPr lang="it-IT" sz="800" dirty="0" err="1"/>
              <a:t>echocardiographers</a:t>
            </a:r>
            <a:r>
              <a:rPr lang="it-IT" sz="800" dirty="0"/>
              <a:t> </a:t>
            </a:r>
            <a:r>
              <a:rPr lang="it-IT" sz="800" dirty="0" err="1"/>
              <a:t>need</a:t>
            </a:r>
            <a:r>
              <a:rPr lang="it-IT" sz="800" dirty="0"/>
              <a:t> </a:t>
            </a:r>
            <a:r>
              <a:rPr lang="it-IT" sz="800" dirty="0" err="1"/>
              <a:t>specific</a:t>
            </a:r>
            <a:r>
              <a:rPr lang="it-IT" sz="800" dirty="0"/>
              <a:t> </a:t>
            </a:r>
            <a:r>
              <a:rPr lang="it-IT" sz="800" dirty="0" err="1"/>
              <a:t>education</a:t>
            </a:r>
            <a:r>
              <a:rPr lang="it-IT" sz="800" dirty="0"/>
              <a:t> and training.  </a:t>
            </a:r>
            <a:r>
              <a:rPr lang="it-IT" sz="800" dirty="0" err="1"/>
              <a:t>They</a:t>
            </a:r>
            <a:r>
              <a:rPr lang="it-IT" sz="800" dirty="0"/>
              <a:t> </a:t>
            </a:r>
            <a:r>
              <a:rPr lang="it-IT" sz="800" dirty="0" err="1"/>
              <a:t>have</a:t>
            </a:r>
            <a:r>
              <a:rPr lang="it-IT" sz="800" dirty="0"/>
              <a:t> to </a:t>
            </a:r>
            <a:r>
              <a:rPr lang="it-IT" sz="800" dirty="0" err="1"/>
              <a:t>learn</a:t>
            </a:r>
            <a:r>
              <a:rPr lang="it-IT" sz="800" dirty="0"/>
              <a:t> </a:t>
            </a:r>
            <a:r>
              <a:rPr lang="it-IT" sz="800" dirty="0" err="1"/>
              <a:t>how</a:t>
            </a:r>
            <a:r>
              <a:rPr lang="it-IT" sz="800" dirty="0"/>
              <a:t> to </a:t>
            </a:r>
            <a:r>
              <a:rPr lang="it-IT" sz="800" dirty="0" err="1"/>
              <a:t>acquire</a:t>
            </a:r>
            <a:r>
              <a:rPr lang="it-IT" sz="800" dirty="0"/>
              <a:t> </a:t>
            </a:r>
            <a:r>
              <a:rPr lang="it-IT" sz="800" dirty="0" err="1"/>
              <a:t>volumetric</a:t>
            </a:r>
            <a:r>
              <a:rPr lang="it-IT" sz="800" dirty="0"/>
              <a:t> data sets </a:t>
            </a:r>
            <a:r>
              <a:rPr lang="it-IT" sz="800" dirty="0" err="1"/>
              <a:t>without</a:t>
            </a:r>
            <a:r>
              <a:rPr lang="it-IT" sz="800" dirty="0"/>
              <a:t> </a:t>
            </a:r>
            <a:r>
              <a:rPr lang="it-IT" sz="800" dirty="0" err="1"/>
              <a:t>artifacts</a:t>
            </a:r>
            <a:r>
              <a:rPr lang="it-IT" sz="800" dirty="0"/>
              <a:t>, and navigate </a:t>
            </a:r>
            <a:r>
              <a:rPr lang="it-IT" sz="800" dirty="0" err="1"/>
              <a:t>within</a:t>
            </a:r>
            <a:r>
              <a:rPr lang="it-IT" sz="800" dirty="0"/>
              <a:t> the data set to </a:t>
            </a:r>
            <a:r>
              <a:rPr lang="it-IT" sz="800" dirty="0" err="1"/>
              <a:t>obtain</a:t>
            </a:r>
            <a:r>
              <a:rPr lang="it-IT" sz="800" dirty="0"/>
              <a:t> the </a:t>
            </a:r>
            <a:r>
              <a:rPr lang="it-IT" sz="800" dirty="0" err="1"/>
              <a:t>desired</a:t>
            </a:r>
            <a:r>
              <a:rPr lang="it-IT" sz="800" dirty="0"/>
              <a:t> </a:t>
            </a:r>
            <a:r>
              <a:rPr lang="it-IT" sz="800" dirty="0" err="1"/>
              <a:t>view</a:t>
            </a:r>
            <a:r>
              <a:rPr lang="it-IT" sz="800" dirty="0"/>
              <a:t>. New </a:t>
            </a:r>
            <a:r>
              <a:rPr lang="it-IT" sz="800" dirty="0" err="1"/>
              <a:t>tools</a:t>
            </a:r>
            <a:r>
              <a:rPr lang="it-IT" sz="800" dirty="0"/>
              <a:t> </a:t>
            </a:r>
            <a:r>
              <a:rPr lang="it-IT" sz="800" dirty="0" err="1"/>
              <a:t>like</a:t>
            </a:r>
            <a:r>
              <a:rPr lang="it-IT" sz="800" dirty="0"/>
              <a:t> </a:t>
            </a:r>
            <a:r>
              <a:rPr lang="it-IT" sz="800" dirty="0" err="1"/>
              <a:t>cropping</a:t>
            </a:r>
            <a:r>
              <a:rPr lang="it-IT" sz="800" dirty="0"/>
              <a:t>, </a:t>
            </a:r>
            <a:r>
              <a:rPr lang="it-IT" sz="800" dirty="0" err="1"/>
              <a:t>slicing</a:t>
            </a:r>
            <a:r>
              <a:rPr lang="it-IT" sz="800" dirty="0"/>
              <a:t> and </a:t>
            </a:r>
            <a:r>
              <a:rPr lang="it-IT" sz="800" dirty="0" err="1"/>
              <a:t>thresholding</a:t>
            </a:r>
            <a:r>
              <a:rPr lang="it-IT" sz="800" dirty="0"/>
              <a:t> are </a:t>
            </a:r>
            <a:r>
              <a:rPr lang="it-IT" sz="800" dirty="0" err="1"/>
              <a:t>available</a:t>
            </a:r>
            <a:r>
              <a:rPr lang="it-IT" sz="800" dirty="0"/>
              <a:t> to </a:t>
            </a:r>
            <a:r>
              <a:rPr lang="it-IT" sz="800" dirty="0" err="1"/>
              <a:t>manipulate</a:t>
            </a:r>
            <a:r>
              <a:rPr lang="it-IT" sz="800" dirty="0"/>
              <a:t> the data sets in </a:t>
            </a:r>
            <a:r>
              <a:rPr lang="it-IT" sz="800" dirty="0" err="1"/>
              <a:t>order</a:t>
            </a:r>
            <a:r>
              <a:rPr lang="it-IT" sz="800" dirty="0"/>
              <a:t> to </a:t>
            </a:r>
            <a:r>
              <a:rPr lang="it-IT" sz="800" dirty="0" err="1"/>
              <a:t>visualize</a:t>
            </a:r>
            <a:r>
              <a:rPr lang="it-IT" sz="800" dirty="0"/>
              <a:t> the </a:t>
            </a:r>
            <a:r>
              <a:rPr lang="it-IT" sz="800" dirty="0" err="1"/>
              <a:t>cardiac</a:t>
            </a:r>
            <a:r>
              <a:rPr lang="it-IT" sz="800" dirty="0"/>
              <a:t> </a:t>
            </a:r>
            <a:r>
              <a:rPr lang="it-IT" sz="800" dirty="0" err="1"/>
              <a:t>structure</a:t>
            </a:r>
            <a:r>
              <a:rPr lang="it-IT" sz="800" dirty="0"/>
              <a:t> of </a:t>
            </a:r>
            <a:r>
              <a:rPr lang="it-IT" sz="800" dirty="0" err="1"/>
              <a:t>interest</a:t>
            </a:r>
            <a:r>
              <a:rPr lang="it-IT" sz="800" dirty="0"/>
              <a:t>. </a:t>
            </a:r>
            <a:r>
              <a:rPr lang="it-IT" sz="800" dirty="0" err="1"/>
              <a:t>Finally</a:t>
            </a:r>
            <a:r>
              <a:rPr lang="it-IT" sz="800" dirty="0"/>
              <a:t>, </a:t>
            </a:r>
            <a:r>
              <a:rPr lang="it-IT" sz="800" dirty="0" err="1"/>
              <a:t>various</a:t>
            </a:r>
            <a:r>
              <a:rPr lang="it-IT" sz="800" dirty="0"/>
              <a:t> ways to display the information are </a:t>
            </a:r>
            <a:r>
              <a:rPr lang="it-IT" sz="800" dirty="0" err="1"/>
              <a:t>available</a:t>
            </a:r>
            <a:r>
              <a:rPr lang="it-IT" sz="800" dirty="0"/>
              <a:t> and can be </a:t>
            </a:r>
            <a:r>
              <a:rPr lang="it-IT" sz="800" dirty="0" err="1"/>
              <a:t>used</a:t>
            </a:r>
            <a:r>
              <a:rPr lang="it-IT" sz="800" dirty="0"/>
              <a:t> to </a:t>
            </a:r>
            <a:r>
              <a:rPr lang="it-IT" sz="800" dirty="0" err="1"/>
              <a:t>address</a:t>
            </a:r>
            <a:r>
              <a:rPr lang="it-IT" sz="800" dirty="0"/>
              <a:t> </a:t>
            </a:r>
            <a:r>
              <a:rPr lang="it-IT" sz="800" dirty="0" err="1"/>
              <a:t>different</a:t>
            </a:r>
            <a:r>
              <a:rPr lang="it-IT" sz="800" dirty="0"/>
              <a:t> </a:t>
            </a:r>
            <a:r>
              <a:rPr lang="it-IT" sz="800" dirty="0" err="1"/>
              <a:t>clinical</a:t>
            </a:r>
            <a:r>
              <a:rPr lang="it-IT" sz="800" dirty="0"/>
              <a:t> </a:t>
            </a:r>
            <a:r>
              <a:rPr lang="it-IT" sz="800" dirty="0" err="1"/>
              <a:t>issues</a:t>
            </a:r>
            <a:r>
              <a:rPr lang="it-IT" sz="800" dirty="0"/>
              <a:t>.</a:t>
            </a:r>
          </a:p>
          <a:p>
            <a:pPr algn="just">
              <a:lnSpc>
                <a:spcPct val="110000"/>
              </a:lnSpc>
              <a:tabLst>
                <a:tab pos="177800" algn="l"/>
              </a:tabLst>
            </a:pPr>
            <a:r>
              <a:rPr lang="it-IT" sz="800" dirty="0" smtClean="0"/>
              <a:t>	To </a:t>
            </a:r>
            <a:r>
              <a:rPr lang="it-IT" sz="800" dirty="0"/>
              <a:t>help </a:t>
            </a:r>
            <a:r>
              <a:rPr lang="it-IT" sz="800" dirty="0" err="1"/>
              <a:t>echocardiographer</a:t>
            </a:r>
            <a:r>
              <a:rPr lang="it-IT" sz="800" dirty="0"/>
              <a:t> </a:t>
            </a:r>
            <a:r>
              <a:rPr lang="it-IT" sz="800" dirty="0" err="1"/>
              <a:t>who</a:t>
            </a:r>
            <a:r>
              <a:rPr lang="it-IT" sz="800" dirty="0"/>
              <a:t> </a:t>
            </a:r>
            <a:r>
              <a:rPr lang="it-IT" sz="800" dirty="0" err="1"/>
              <a:t>wish</a:t>
            </a:r>
            <a:r>
              <a:rPr lang="it-IT" sz="800" dirty="0"/>
              <a:t> to </a:t>
            </a:r>
            <a:r>
              <a:rPr lang="it-IT" sz="800" dirty="0" err="1"/>
              <a:t>implement</a:t>
            </a:r>
            <a:r>
              <a:rPr lang="it-IT" sz="800" dirty="0"/>
              <a:t> 3D </a:t>
            </a:r>
            <a:r>
              <a:rPr lang="it-IT" sz="800" dirty="0" err="1"/>
              <a:t>echo</a:t>
            </a:r>
            <a:r>
              <a:rPr lang="it-IT" sz="800" dirty="0"/>
              <a:t> in the routine of </a:t>
            </a:r>
            <a:r>
              <a:rPr lang="it-IT" sz="800" dirty="0" err="1"/>
              <a:t>their</a:t>
            </a:r>
            <a:r>
              <a:rPr lang="it-IT" sz="800" dirty="0"/>
              <a:t> </a:t>
            </a:r>
            <a:r>
              <a:rPr lang="it-IT" sz="800" dirty="0" err="1"/>
              <a:t>echo</a:t>
            </a:r>
            <a:r>
              <a:rPr lang="it-IT" sz="800" dirty="0"/>
              <a:t>-lab, a 4-day intensive </a:t>
            </a:r>
            <a:r>
              <a:rPr lang="it-IT" sz="800" dirty="0" err="1"/>
              <a:t>theoretical</a:t>
            </a:r>
            <a:r>
              <a:rPr lang="it-IT" sz="800" dirty="0"/>
              <a:t> and </a:t>
            </a:r>
            <a:r>
              <a:rPr lang="it-IT" sz="800" dirty="0" err="1"/>
              <a:t>practical</a:t>
            </a:r>
            <a:r>
              <a:rPr lang="it-IT" sz="800" dirty="0"/>
              <a:t> </a:t>
            </a:r>
            <a:r>
              <a:rPr lang="it-IT" sz="800" dirty="0" err="1"/>
              <a:t>course</a:t>
            </a:r>
            <a:r>
              <a:rPr lang="it-IT" sz="800" dirty="0"/>
              <a:t> with </a:t>
            </a:r>
            <a:r>
              <a:rPr lang="it-IT" sz="800" dirty="0" err="1"/>
              <a:t>hands-on</a:t>
            </a:r>
            <a:r>
              <a:rPr lang="it-IT" sz="800" dirty="0"/>
              <a:t> sessions in the </a:t>
            </a:r>
            <a:r>
              <a:rPr lang="it-IT" sz="800" dirty="0" err="1"/>
              <a:t>morning</a:t>
            </a:r>
            <a:r>
              <a:rPr lang="it-IT" sz="800" dirty="0"/>
              <a:t> and </a:t>
            </a:r>
            <a:r>
              <a:rPr lang="it-IT" sz="800" dirty="0" err="1"/>
              <a:t>theoretical</a:t>
            </a:r>
            <a:r>
              <a:rPr lang="it-IT" sz="800" dirty="0"/>
              <a:t> </a:t>
            </a:r>
            <a:r>
              <a:rPr lang="it-IT" sz="800" dirty="0" err="1"/>
              <a:t>lessons</a:t>
            </a:r>
            <a:r>
              <a:rPr lang="it-IT" sz="800" dirty="0"/>
              <a:t> in the </a:t>
            </a:r>
            <a:r>
              <a:rPr lang="it-IT" sz="800" dirty="0" err="1"/>
              <a:t>afternoon</a:t>
            </a:r>
            <a:r>
              <a:rPr lang="it-IT" sz="800" dirty="0"/>
              <a:t> </a:t>
            </a:r>
            <a:r>
              <a:rPr lang="it-IT" sz="800" dirty="0" err="1"/>
              <a:t>has</a:t>
            </a:r>
            <a:r>
              <a:rPr lang="it-IT" sz="800" dirty="0"/>
              <a:t> </a:t>
            </a:r>
            <a:r>
              <a:rPr lang="it-IT" sz="800" dirty="0" err="1"/>
              <a:t>been</a:t>
            </a:r>
            <a:r>
              <a:rPr lang="it-IT" sz="800" dirty="0"/>
              <a:t> set up. </a:t>
            </a:r>
          </a:p>
          <a:p>
            <a:pPr algn="just"/>
            <a:r>
              <a:rPr lang="it-IT" sz="800" dirty="0"/>
              <a:t> </a:t>
            </a:r>
          </a:p>
          <a:p>
            <a:r>
              <a:rPr lang="it-IT" sz="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Course L</a:t>
            </a:r>
            <a:r>
              <a:rPr lang="it-IT" sz="8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anguage</a:t>
            </a:r>
            <a:r>
              <a:rPr lang="it-IT" sz="800" dirty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: </a:t>
            </a:r>
            <a:r>
              <a:rPr lang="it-IT" sz="800" dirty="0"/>
              <a:t>English (no </a:t>
            </a:r>
            <a:r>
              <a:rPr lang="it-IT" sz="800" dirty="0" err="1"/>
              <a:t>translation</a:t>
            </a:r>
            <a:r>
              <a:rPr lang="it-IT" sz="800" dirty="0"/>
              <a:t> </a:t>
            </a:r>
            <a:r>
              <a:rPr lang="it-IT" sz="800" dirty="0" err="1"/>
              <a:t>will</a:t>
            </a:r>
            <a:r>
              <a:rPr lang="it-IT" sz="800" dirty="0"/>
              <a:t> be </a:t>
            </a:r>
            <a:r>
              <a:rPr lang="it-IT" sz="800" dirty="0" err="1"/>
              <a:t>available</a:t>
            </a:r>
            <a:r>
              <a:rPr lang="it-IT" sz="800" dirty="0"/>
              <a:t>)</a:t>
            </a:r>
          </a:p>
          <a:p>
            <a:r>
              <a:rPr lang="it-IT" sz="800" dirty="0"/>
              <a:t> </a:t>
            </a:r>
          </a:p>
          <a:p>
            <a:r>
              <a:rPr lang="it-IT" sz="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Venue:</a:t>
            </a:r>
            <a:r>
              <a:rPr lang="it-IT" sz="800" dirty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it-IT" sz="800" dirty="0" err="1"/>
              <a:t>Department</a:t>
            </a:r>
            <a:r>
              <a:rPr lang="it-IT" sz="800" dirty="0"/>
              <a:t> of </a:t>
            </a:r>
            <a:r>
              <a:rPr lang="it-IT" sz="800" dirty="0" err="1"/>
              <a:t>C</a:t>
            </a:r>
            <a:r>
              <a:rPr lang="it-IT" sz="800" dirty="0" err="1" smtClean="0"/>
              <a:t>ardiac</a:t>
            </a:r>
            <a:r>
              <a:rPr lang="it-IT" sz="800" dirty="0"/>
              <a:t>, </a:t>
            </a:r>
            <a:r>
              <a:rPr lang="it-IT" sz="800" dirty="0" err="1"/>
              <a:t>T</a:t>
            </a:r>
            <a:r>
              <a:rPr lang="it-IT" sz="800" dirty="0" err="1" smtClean="0"/>
              <a:t>horacic</a:t>
            </a:r>
            <a:r>
              <a:rPr lang="it-IT" sz="800" dirty="0" smtClean="0"/>
              <a:t> </a:t>
            </a:r>
            <a:r>
              <a:rPr lang="it-IT" sz="800" dirty="0"/>
              <a:t>and </a:t>
            </a:r>
            <a:r>
              <a:rPr lang="it-IT" sz="800" dirty="0" err="1"/>
              <a:t>V</a:t>
            </a:r>
            <a:r>
              <a:rPr lang="it-IT" sz="800" dirty="0" err="1" smtClean="0"/>
              <a:t>ascular</a:t>
            </a:r>
            <a:r>
              <a:rPr lang="it-IT" sz="800" dirty="0" smtClean="0"/>
              <a:t> </a:t>
            </a:r>
            <a:r>
              <a:rPr lang="it-IT" sz="800" dirty="0" err="1"/>
              <a:t>S</a:t>
            </a:r>
            <a:r>
              <a:rPr lang="it-IT" sz="800" dirty="0" err="1" smtClean="0"/>
              <a:t>ciences</a:t>
            </a:r>
            <a:r>
              <a:rPr lang="it-IT" sz="800" dirty="0"/>
              <a:t>, </a:t>
            </a:r>
            <a:r>
              <a:rPr lang="it-IT" sz="800" dirty="0" smtClean="0"/>
              <a:t>University </a:t>
            </a:r>
            <a:r>
              <a:rPr lang="it-IT" sz="800" dirty="0"/>
              <a:t>of </a:t>
            </a:r>
            <a:r>
              <a:rPr lang="it-IT" sz="800" dirty="0" smtClean="0"/>
              <a:t>Padua </a:t>
            </a:r>
            <a:r>
              <a:rPr lang="it-IT" sz="800" dirty="0" err="1"/>
              <a:t>Medical</a:t>
            </a:r>
            <a:r>
              <a:rPr lang="it-IT" sz="800" dirty="0"/>
              <a:t> School, </a:t>
            </a:r>
            <a:r>
              <a:rPr lang="it-IT" sz="800" dirty="0" smtClean="0"/>
              <a:t>Via </a:t>
            </a:r>
            <a:r>
              <a:rPr lang="it-IT" sz="800" dirty="0"/>
              <a:t>Giustiniani 2, </a:t>
            </a:r>
            <a:r>
              <a:rPr lang="it-IT" sz="800" dirty="0" smtClean="0"/>
              <a:t>35128 </a:t>
            </a:r>
            <a:r>
              <a:rPr lang="it-IT" sz="800" dirty="0"/>
              <a:t>Padua, </a:t>
            </a:r>
            <a:r>
              <a:rPr lang="it-IT" sz="800" dirty="0" err="1"/>
              <a:t>Italy</a:t>
            </a:r>
            <a:endParaRPr lang="it-IT" sz="800" dirty="0"/>
          </a:p>
          <a:p>
            <a:r>
              <a:rPr lang="it-IT" sz="800" dirty="0"/>
              <a:t> </a:t>
            </a:r>
          </a:p>
          <a:p>
            <a:r>
              <a:rPr lang="it-IT" sz="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Learning </a:t>
            </a:r>
            <a:r>
              <a:rPr lang="it-IT" sz="800" b="1" dirty="0" err="1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Objectives</a:t>
            </a:r>
            <a:r>
              <a:rPr lang="it-IT" sz="800" dirty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:</a:t>
            </a:r>
          </a:p>
          <a:p>
            <a:pPr>
              <a:tabLst>
                <a:tab pos="179388" algn="l"/>
              </a:tabLst>
            </a:pPr>
            <a:r>
              <a:rPr lang="it-IT" sz="800" dirty="0" smtClean="0"/>
              <a:t>	</a:t>
            </a:r>
            <a:r>
              <a:rPr lang="it-IT" sz="800" dirty="0" err="1" smtClean="0"/>
              <a:t>Those</a:t>
            </a:r>
            <a:r>
              <a:rPr lang="it-IT" sz="800" dirty="0" smtClean="0"/>
              <a:t> </a:t>
            </a:r>
            <a:r>
              <a:rPr lang="it-IT" sz="800" dirty="0" err="1"/>
              <a:t>who</a:t>
            </a:r>
            <a:r>
              <a:rPr lang="it-IT" sz="800" dirty="0"/>
              <a:t> </a:t>
            </a:r>
            <a:r>
              <a:rPr lang="it-IT" sz="800" dirty="0" err="1"/>
              <a:t>will</a:t>
            </a:r>
            <a:r>
              <a:rPr lang="it-IT" sz="800" dirty="0"/>
              <a:t> </a:t>
            </a:r>
            <a:r>
              <a:rPr lang="it-IT" sz="800" dirty="0" err="1"/>
              <a:t>attend</a:t>
            </a:r>
            <a:r>
              <a:rPr lang="it-IT" sz="800" dirty="0"/>
              <a:t> the </a:t>
            </a:r>
            <a:r>
              <a:rPr lang="it-IT" sz="800" dirty="0" err="1"/>
              <a:t>theoretical</a:t>
            </a:r>
            <a:r>
              <a:rPr lang="it-IT" sz="800" dirty="0"/>
              <a:t> sessions </a:t>
            </a:r>
            <a:r>
              <a:rPr lang="it-IT" sz="800" dirty="0" err="1"/>
              <a:t>will</a:t>
            </a:r>
            <a:r>
              <a:rPr lang="it-IT" sz="800" dirty="0"/>
              <a:t> </a:t>
            </a:r>
            <a:r>
              <a:rPr lang="it-IT" sz="800" dirty="0" err="1"/>
              <a:t>receive</a:t>
            </a:r>
            <a:r>
              <a:rPr lang="it-IT" sz="800" dirty="0"/>
              <a:t> a </a:t>
            </a:r>
            <a:r>
              <a:rPr lang="it-IT" sz="800" dirty="0" err="1"/>
              <a:t>comprehensive</a:t>
            </a:r>
            <a:r>
              <a:rPr lang="it-IT" sz="800" dirty="0"/>
              <a:t> up-to-date </a:t>
            </a:r>
            <a:r>
              <a:rPr lang="it-IT" sz="800" dirty="0" err="1"/>
              <a:t>about</a:t>
            </a:r>
            <a:r>
              <a:rPr lang="it-IT" sz="800" dirty="0"/>
              <a:t>  state-of-the-art 3D </a:t>
            </a:r>
            <a:r>
              <a:rPr lang="it-IT" sz="800" dirty="0" err="1"/>
              <a:t>transthoracic</a:t>
            </a:r>
            <a:r>
              <a:rPr lang="it-IT" sz="800" dirty="0"/>
              <a:t> and </a:t>
            </a:r>
            <a:r>
              <a:rPr lang="it-IT" sz="800" dirty="0" err="1"/>
              <a:t>transesophageal</a:t>
            </a:r>
            <a:r>
              <a:rPr lang="it-IT" sz="800" dirty="0"/>
              <a:t> </a:t>
            </a:r>
            <a:r>
              <a:rPr lang="it-IT" sz="800" dirty="0" err="1"/>
              <a:t>echocardiography</a:t>
            </a:r>
            <a:r>
              <a:rPr lang="it-IT" sz="800" dirty="0" smtClean="0"/>
              <a:t>.</a:t>
            </a:r>
            <a:endParaRPr lang="it-IT" sz="800" dirty="0"/>
          </a:p>
          <a:p>
            <a:pPr>
              <a:tabLst>
                <a:tab pos="179388" algn="l"/>
              </a:tabLst>
            </a:pPr>
            <a:r>
              <a:rPr lang="it-IT" sz="800" dirty="0" smtClean="0"/>
              <a:t>	</a:t>
            </a:r>
            <a:r>
              <a:rPr lang="it-IT" sz="800" dirty="0" err="1" smtClean="0"/>
              <a:t>Those</a:t>
            </a:r>
            <a:r>
              <a:rPr lang="it-IT" sz="800" dirty="0" smtClean="0"/>
              <a:t> </a:t>
            </a:r>
            <a:r>
              <a:rPr lang="it-IT" sz="800" dirty="0" err="1"/>
              <a:t>who</a:t>
            </a:r>
            <a:r>
              <a:rPr lang="it-IT" sz="800" dirty="0"/>
              <a:t> </a:t>
            </a:r>
            <a:r>
              <a:rPr lang="it-IT" sz="800" dirty="0" err="1"/>
              <a:t>will</a:t>
            </a:r>
            <a:r>
              <a:rPr lang="it-IT" sz="800" dirty="0"/>
              <a:t> </a:t>
            </a:r>
            <a:r>
              <a:rPr lang="it-IT" sz="800" dirty="0" err="1"/>
              <a:t>attend</a:t>
            </a:r>
            <a:r>
              <a:rPr lang="it-IT" sz="800" dirty="0"/>
              <a:t> </a:t>
            </a:r>
            <a:r>
              <a:rPr lang="it-IT" sz="800" dirty="0" err="1"/>
              <a:t>both</a:t>
            </a:r>
            <a:r>
              <a:rPr lang="it-IT" sz="800" dirty="0"/>
              <a:t> </a:t>
            </a:r>
            <a:r>
              <a:rPr lang="it-IT" sz="800" dirty="0" err="1"/>
              <a:t>theoretical</a:t>
            </a:r>
            <a:r>
              <a:rPr lang="it-IT" sz="800" dirty="0"/>
              <a:t> and </a:t>
            </a:r>
            <a:r>
              <a:rPr lang="it-IT" sz="800" dirty="0" err="1"/>
              <a:t>practical</a:t>
            </a:r>
            <a:r>
              <a:rPr lang="it-IT" sz="800" dirty="0"/>
              <a:t> sessions </a:t>
            </a:r>
            <a:r>
              <a:rPr lang="it-IT" sz="800" dirty="0" err="1"/>
              <a:t>will</a:t>
            </a:r>
            <a:r>
              <a:rPr lang="it-IT" sz="800" dirty="0"/>
              <a:t> </a:t>
            </a:r>
            <a:r>
              <a:rPr lang="it-IT" sz="800" dirty="0" err="1"/>
              <a:t>also</a:t>
            </a:r>
            <a:r>
              <a:rPr lang="it-IT" sz="800" dirty="0"/>
              <a:t> </a:t>
            </a:r>
            <a:r>
              <a:rPr lang="it-IT" sz="800" dirty="0" err="1"/>
              <a:t>learn</a:t>
            </a:r>
            <a:r>
              <a:rPr lang="it-IT" sz="800" dirty="0"/>
              <a:t> </a:t>
            </a:r>
            <a:r>
              <a:rPr lang="it-IT" sz="800" dirty="0" err="1"/>
              <a:t>how</a:t>
            </a:r>
            <a:r>
              <a:rPr lang="it-IT" sz="800" dirty="0"/>
              <a:t> to </a:t>
            </a:r>
            <a:r>
              <a:rPr lang="it-IT" sz="800" dirty="0" err="1"/>
              <a:t>acquire</a:t>
            </a:r>
            <a:r>
              <a:rPr lang="it-IT" sz="800" dirty="0"/>
              <a:t> 3D </a:t>
            </a:r>
            <a:r>
              <a:rPr lang="it-IT" sz="800" dirty="0" err="1"/>
              <a:t>echo</a:t>
            </a:r>
            <a:r>
              <a:rPr lang="it-IT" sz="800" dirty="0"/>
              <a:t> data sets, display </a:t>
            </a:r>
            <a:r>
              <a:rPr lang="it-IT" sz="800" dirty="0" err="1"/>
              <a:t>them</a:t>
            </a:r>
            <a:r>
              <a:rPr lang="it-IT" sz="800" dirty="0"/>
              <a:t> and </a:t>
            </a:r>
            <a:r>
              <a:rPr lang="it-IT" sz="800" dirty="0" err="1"/>
              <a:t>perform</a:t>
            </a:r>
            <a:r>
              <a:rPr lang="it-IT" sz="800" dirty="0"/>
              <a:t> quantitative </a:t>
            </a:r>
            <a:r>
              <a:rPr lang="it-IT" sz="800" dirty="0" err="1"/>
              <a:t>analyses</a:t>
            </a:r>
            <a:r>
              <a:rPr lang="it-IT" sz="800" dirty="0"/>
              <a:t> </a:t>
            </a:r>
            <a:r>
              <a:rPr lang="it-IT" sz="800" dirty="0" err="1"/>
              <a:t>at</a:t>
            </a:r>
            <a:r>
              <a:rPr lang="it-IT" sz="800" dirty="0"/>
              <a:t> workstation. No </a:t>
            </a:r>
            <a:r>
              <a:rPr lang="it-IT" sz="800" dirty="0" err="1"/>
              <a:t>practical</a:t>
            </a:r>
            <a:r>
              <a:rPr lang="it-IT" sz="800" dirty="0"/>
              <a:t> 3D </a:t>
            </a:r>
            <a:r>
              <a:rPr lang="it-IT" sz="800" dirty="0" err="1"/>
              <a:t>transesophageal</a:t>
            </a:r>
            <a:r>
              <a:rPr lang="it-IT" sz="800" dirty="0"/>
              <a:t> </a:t>
            </a:r>
            <a:r>
              <a:rPr lang="it-IT" sz="800" dirty="0" err="1"/>
              <a:t>echo</a:t>
            </a:r>
            <a:r>
              <a:rPr lang="it-IT" sz="800" dirty="0"/>
              <a:t> </a:t>
            </a:r>
            <a:r>
              <a:rPr lang="it-IT" sz="800" dirty="0" err="1"/>
              <a:t>acquisition</a:t>
            </a:r>
            <a:r>
              <a:rPr lang="it-IT" sz="800" dirty="0"/>
              <a:t> </a:t>
            </a:r>
            <a:r>
              <a:rPr lang="it-IT" sz="800" dirty="0" err="1"/>
              <a:t>will</a:t>
            </a:r>
            <a:r>
              <a:rPr lang="it-IT" sz="800" dirty="0"/>
              <a:t> be </a:t>
            </a:r>
            <a:r>
              <a:rPr lang="it-IT" sz="800" dirty="0" err="1"/>
              <a:t>allowed</a:t>
            </a:r>
            <a:r>
              <a:rPr lang="it-IT" sz="800" dirty="0"/>
              <a:t> to </a:t>
            </a:r>
            <a:r>
              <a:rPr lang="it-IT" sz="800" dirty="0" err="1"/>
              <a:t>attendees</a:t>
            </a:r>
            <a:r>
              <a:rPr lang="it-IT" sz="800" dirty="0"/>
              <a:t> for </a:t>
            </a:r>
            <a:r>
              <a:rPr lang="it-IT" sz="800" dirty="0" err="1"/>
              <a:t>safety</a:t>
            </a:r>
            <a:r>
              <a:rPr lang="it-IT" sz="800" dirty="0"/>
              <a:t> and </a:t>
            </a:r>
            <a:r>
              <a:rPr lang="it-IT" sz="800" dirty="0" err="1"/>
              <a:t>legal</a:t>
            </a:r>
            <a:r>
              <a:rPr lang="it-IT" sz="800" dirty="0"/>
              <a:t> </a:t>
            </a:r>
            <a:r>
              <a:rPr lang="it-IT" sz="800" dirty="0" err="1"/>
              <a:t>reasons</a:t>
            </a:r>
            <a:r>
              <a:rPr lang="it-IT" sz="800" dirty="0" smtClean="0"/>
              <a:t>.</a:t>
            </a:r>
          </a:p>
          <a:p>
            <a:pPr>
              <a:tabLst>
                <a:tab pos="179388" algn="l"/>
              </a:tabLst>
            </a:pPr>
            <a:endParaRPr lang="it-IT" sz="800" dirty="0"/>
          </a:p>
          <a:p>
            <a:r>
              <a:rPr lang="it-IT" sz="800" b="1" i="1" dirty="0">
                <a:solidFill>
                  <a:srgbClr val="66CC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Important!</a:t>
            </a:r>
            <a:r>
              <a:rPr lang="it-IT" sz="800" i="1" dirty="0">
                <a:solidFill>
                  <a:srgbClr val="66CC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it-IT" sz="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The </a:t>
            </a:r>
            <a:r>
              <a:rPr lang="it-IT" sz="800" i="1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practical</a:t>
            </a:r>
            <a:r>
              <a:rPr lang="it-IT" sz="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sessions </a:t>
            </a:r>
            <a:r>
              <a:rPr lang="it-IT" sz="800" i="1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will</a:t>
            </a:r>
            <a:r>
              <a:rPr lang="it-IT" sz="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be </a:t>
            </a:r>
            <a:r>
              <a:rPr lang="it-IT" sz="800" i="1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performed</a:t>
            </a:r>
            <a:r>
              <a:rPr lang="it-IT" sz="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it-IT" sz="800" i="1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using</a:t>
            </a:r>
            <a:r>
              <a:rPr lang="it-IT" sz="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it-IT" sz="800" i="1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Vivid</a:t>
            </a:r>
            <a:r>
              <a:rPr lang="it-IT" sz="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E9 and </a:t>
            </a:r>
            <a:r>
              <a:rPr lang="it-IT" sz="800" i="1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iE</a:t>
            </a:r>
            <a:r>
              <a:rPr lang="it-IT" sz="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33 </a:t>
            </a:r>
            <a:r>
              <a:rPr lang="it-IT" sz="800" i="1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echo</a:t>
            </a:r>
            <a:r>
              <a:rPr lang="it-IT" sz="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it-IT" sz="800" i="1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scanners</a:t>
            </a:r>
            <a:r>
              <a:rPr lang="it-IT" sz="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and </a:t>
            </a:r>
            <a:r>
              <a:rPr lang="it-IT" sz="800" i="1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EchoPac</a:t>
            </a:r>
            <a:r>
              <a:rPr lang="it-IT" sz="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BT 12 and </a:t>
            </a:r>
            <a:r>
              <a:rPr lang="it-IT" sz="800" i="1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QLab</a:t>
            </a:r>
            <a:r>
              <a:rPr lang="it-IT" sz="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9.0 </a:t>
            </a:r>
            <a:r>
              <a:rPr lang="it-IT" sz="800" i="1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workstations</a:t>
            </a:r>
            <a:r>
              <a:rPr lang="it-IT" sz="800" i="1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it-IT" sz="800" dirty="0"/>
              <a:t> </a:t>
            </a:r>
          </a:p>
          <a:p>
            <a:r>
              <a:rPr lang="it-IT" sz="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Teaching </a:t>
            </a:r>
            <a:r>
              <a:rPr lang="it-IT" sz="800" b="1" dirty="0" err="1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M</a:t>
            </a:r>
            <a:r>
              <a:rPr lang="it-IT" sz="800" b="1" dirty="0" err="1" smtClean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aterial</a:t>
            </a:r>
            <a:r>
              <a:rPr lang="it-IT" sz="8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it-IT" sz="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and T</a:t>
            </a:r>
            <a:r>
              <a:rPr lang="it-IT" sz="8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ools</a:t>
            </a:r>
            <a:r>
              <a:rPr lang="it-IT" sz="800" dirty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:</a:t>
            </a:r>
          </a:p>
          <a:p>
            <a:pPr marL="271463" lvl="0" indent="-85725">
              <a:buFont typeface="Arial"/>
              <a:buChar char="•"/>
            </a:pPr>
            <a:r>
              <a:rPr lang="it-IT" sz="800" dirty="0"/>
              <a:t>a </a:t>
            </a:r>
            <a:r>
              <a:rPr lang="it-IT" sz="800" dirty="0" err="1"/>
              <a:t>collection</a:t>
            </a:r>
            <a:r>
              <a:rPr lang="it-IT" sz="800" dirty="0"/>
              <a:t> of </a:t>
            </a:r>
            <a:r>
              <a:rPr lang="it-IT" sz="800" dirty="0" err="1"/>
              <a:t>r</a:t>
            </a:r>
            <a:r>
              <a:rPr lang="it-IT" sz="800" dirty="0" err="1" smtClean="0"/>
              <a:t>eview</a:t>
            </a:r>
            <a:r>
              <a:rPr lang="it-IT" sz="800" dirty="0" smtClean="0"/>
              <a:t> </a:t>
            </a:r>
            <a:r>
              <a:rPr lang="it-IT" sz="800" dirty="0" err="1"/>
              <a:t>papers</a:t>
            </a:r>
            <a:r>
              <a:rPr lang="it-IT" sz="800" dirty="0"/>
              <a:t> </a:t>
            </a:r>
            <a:r>
              <a:rPr lang="it-IT" sz="800" dirty="0" err="1"/>
              <a:t>written</a:t>
            </a:r>
            <a:r>
              <a:rPr lang="it-IT" sz="800" dirty="0"/>
              <a:t> by the </a:t>
            </a:r>
            <a:r>
              <a:rPr lang="it-IT" sz="800" dirty="0" err="1"/>
              <a:t>course</a:t>
            </a:r>
            <a:r>
              <a:rPr lang="it-IT" sz="800" dirty="0"/>
              <a:t> Directors </a:t>
            </a:r>
            <a:r>
              <a:rPr lang="it-IT" sz="800" dirty="0" err="1"/>
              <a:t>covering</a:t>
            </a:r>
            <a:r>
              <a:rPr lang="it-IT" sz="800" dirty="0"/>
              <a:t> </a:t>
            </a:r>
            <a:r>
              <a:rPr lang="it-IT" sz="800" dirty="0" err="1"/>
              <a:t>most</a:t>
            </a:r>
            <a:r>
              <a:rPr lang="it-IT" sz="800" dirty="0"/>
              <a:t> of the </a:t>
            </a:r>
            <a:r>
              <a:rPr lang="it-IT" sz="800" dirty="0" err="1"/>
              <a:t>topics</a:t>
            </a:r>
            <a:r>
              <a:rPr lang="it-IT" sz="800" dirty="0"/>
              <a:t> </a:t>
            </a:r>
            <a:r>
              <a:rPr lang="it-IT" sz="800" dirty="0" err="1"/>
              <a:t>will</a:t>
            </a:r>
            <a:r>
              <a:rPr lang="it-IT" sz="800" dirty="0"/>
              <a:t> be </a:t>
            </a:r>
            <a:r>
              <a:rPr lang="it-IT" sz="800" dirty="0" err="1"/>
              <a:t>sent</a:t>
            </a:r>
            <a:r>
              <a:rPr lang="it-IT" sz="800" dirty="0"/>
              <a:t> </a:t>
            </a:r>
            <a:r>
              <a:rPr lang="it-IT" sz="800" dirty="0" err="1"/>
              <a:t>electronically</a:t>
            </a:r>
            <a:r>
              <a:rPr lang="it-IT" sz="800" dirty="0"/>
              <a:t> in </a:t>
            </a:r>
            <a:r>
              <a:rPr lang="it-IT" sz="800" dirty="0" err="1"/>
              <a:t>advance</a:t>
            </a:r>
            <a:r>
              <a:rPr lang="it-IT" sz="800" dirty="0"/>
              <a:t> to </a:t>
            </a:r>
            <a:r>
              <a:rPr lang="it-IT" sz="800" dirty="0" err="1"/>
              <a:t>all</a:t>
            </a:r>
            <a:r>
              <a:rPr lang="it-IT" sz="800" dirty="0"/>
              <a:t> the </a:t>
            </a:r>
            <a:r>
              <a:rPr lang="it-IT" sz="800" dirty="0" err="1"/>
              <a:t>attendees</a:t>
            </a:r>
            <a:endParaRPr lang="it-IT" sz="800" dirty="0"/>
          </a:p>
          <a:p>
            <a:pPr marL="271463" lvl="0" indent="-85725">
              <a:buFont typeface="Arial"/>
              <a:buChar char="•"/>
            </a:pPr>
            <a:r>
              <a:rPr lang="it-IT" sz="800" dirty="0" err="1"/>
              <a:t>those</a:t>
            </a:r>
            <a:r>
              <a:rPr lang="it-IT" sz="800" dirty="0"/>
              <a:t> </a:t>
            </a:r>
            <a:r>
              <a:rPr lang="it-IT" sz="800" dirty="0" err="1"/>
              <a:t>atteding</a:t>
            </a:r>
            <a:r>
              <a:rPr lang="it-IT" sz="800" dirty="0"/>
              <a:t> the </a:t>
            </a:r>
            <a:r>
              <a:rPr lang="it-IT" sz="800" dirty="0" err="1"/>
              <a:t>practical</a:t>
            </a:r>
            <a:r>
              <a:rPr lang="it-IT" sz="800" dirty="0"/>
              <a:t> sessions </a:t>
            </a:r>
            <a:r>
              <a:rPr lang="it-IT" sz="800" dirty="0" err="1"/>
              <a:t>will</a:t>
            </a:r>
            <a:r>
              <a:rPr lang="it-IT" sz="800" dirty="0"/>
              <a:t> </a:t>
            </a:r>
            <a:r>
              <a:rPr lang="it-IT" sz="800" dirty="0" err="1"/>
              <a:t>also</a:t>
            </a:r>
            <a:r>
              <a:rPr lang="it-IT" sz="800" dirty="0"/>
              <a:t> be </a:t>
            </a:r>
            <a:r>
              <a:rPr lang="it-IT" sz="800" dirty="0" err="1"/>
              <a:t>allowed</a:t>
            </a:r>
            <a:r>
              <a:rPr lang="it-IT" sz="800" dirty="0"/>
              <a:t> to </a:t>
            </a:r>
            <a:r>
              <a:rPr lang="it-IT" sz="800" dirty="0" err="1"/>
              <a:t>access</a:t>
            </a:r>
            <a:r>
              <a:rPr lang="it-IT" sz="800" dirty="0"/>
              <a:t> </a:t>
            </a:r>
            <a:r>
              <a:rPr lang="it-IT" sz="800" dirty="0" smtClean="0"/>
              <a:t>a large </a:t>
            </a:r>
            <a:r>
              <a:rPr lang="it-IT" sz="800" dirty="0"/>
              <a:t>data base </a:t>
            </a:r>
            <a:r>
              <a:rPr lang="it-IT" sz="800" dirty="0" smtClean="0"/>
              <a:t>of </a:t>
            </a:r>
            <a:r>
              <a:rPr lang="it-IT" sz="800" dirty="0" err="1" smtClean="0"/>
              <a:t>various</a:t>
            </a:r>
            <a:r>
              <a:rPr lang="it-IT" sz="800" dirty="0" smtClean="0"/>
              <a:t> </a:t>
            </a:r>
            <a:r>
              <a:rPr lang="it-IT" sz="800" dirty="0" err="1"/>
              <a:t>clinical</a:t>
            </a:r>
            <a:r>
              <a:rPr lang="it-IT" sz="800" dirty="0"/>
              <a:t> </a:t>
            </a:r>
            <a:r>
              <a:rPr lang="it-IT" sz="800" dirty="0" err="1"/>
              <a:t>cases</a:t>
            </a:r>
            <a:r>
              <a:rPr lang="it-IT" sz="800" dirty="0"/>
              <a:t> to </a:t>
            </a:r>
            <a:r>
              <a:rPr lang="it-IT" sz="800" dirty="0" err="1"/>
              <a:t>practice</a:t>
            </a:r>
            <a:r>
              <a:rPr lang="it-IT" sz="800" dirty="0"/>
              <a:t> </a:t>
            </a:r>
            <a:r>
              <a:rPr lang="it-IT" sz="800" dirty="0" err="1"/>
              <a:t>during</a:t>
            </a:r>
            <a:r>
              <a:rPr lang="it-IT" sz="800" dirty="0"/>
              <a:t> free </a:t>
            </a:r>
            <a:r>
              <a:rPr lang="it-IT" sz="800" dirty="0" smtClean="0"/>
              <a:t>time</a:t>
            </a:r>
            <a:endParaRPr lang="it-IT" sz="800" dirty="0"/>
          </a:p>
          <a:p>
            <a:pPr marL="271463" lvl="0" indent="-85725">
              <a:buFont typeface="Arial"/>
              <a:buChar char="•"/>
            </a:pPr>
            <a:r>
              <a:rPr lang="it-IT" sz="800" dirty="0"/>
              <a:t>3 hour/</a:t>
            </a:r>
            <a:r>
              <a:rPr lang="it-IT" sz="800" dirty="0" err="1"/>
              <a:t>morning</a:t>
            </a:r>
            <a:r>
              <a:rPr lang="it-IT" sz="800" dirty="0"/>
              <a:t> </a:t>
            </a:r>
            <a:r>
              <a:rPr lang="it-IT" sz="800" dirty="0" smtClean="0"/>
              <a:t>of </a:t>
            </a:r>
            <a:r>
              <a:rPr lang="it-IT" sz="800" dirty="0" err="1" smtClean="0"/>
              <a:t>practical</a:t>
            </a:r>
            <a:r>
              <a:rPr lang="it-IT" sz="800" dirty="0" smtClean="0"/>
              <a:t> </a:t>
            </a:r>
            <a:r>
              <a:rPr lang="it-IT" sz="800" dirty="0" err="1"/>
              <a:t>course</a:t>
            </a:r>
            <a:r>
              <a:rPr lang="it-IT" sz="800" dirty="0"/>
              <a:t> (</a:t>
            </a:r>
            <a:r>
              <a:rPr lang="it-IT" sz="800" dirty="0" err="1"/>
              <a:t>acquisition</a:t>
            </a:r>
            <a:r>
              <a:rPr lang="it-IT" sz="800" dirty="0"/>
              <a:t> + post processing on </a:t>
            </a:r>
            <a:r>
              <a:rPr lang="it-IT" sz="800" dirty="0" err="1" smtClean="0"/>
              <a:t>EchoPac</a:t>
            </a:r>
            <a:r>
              <a:rPr lang="it-IT" sz="800" dirty="0" smtClean="0"/>
              <a:t> </a:t>
            </a:r>
            <a:r>
              <a:rPr lang="it-IT" sz="800" dirty="0" err="1" smtClean="0"/>
              <a:t>workstations</a:t>
            </a:r>
            <a:r>
              <a:rPr lang="it-IT" sz="800" dirty="0" smtClean="0"/>
              <a:t>) </a:t>
            </a:r>
            <a:r>
              <a:rPr lang="it-IT" sz="800" dirty="0"/>
              <a:t>with a </a:t>
            </a:r>
            <a:r>
              <a:rPr lang="it-IT" sz="800" dirty="0" err="1"/>
              <a:t>dedicated</a:t>
            </a:r>
            <a:r>
              <a:rPr lang="it-IT" sz="800" dirty="0"/>
              <a:t> tutor.</a:t>
            </a:r>
          </a:p>
          <a:p>
            <a:pPr marL="88900" indent="96838"/>
            <a:r>
              <a:rPr lang="it-IT" sz="800" dirty="0"/>
              <a:t> </a:t>
            </a:r>
          </a:p>
          <a:p>
            <a:r>
              <a:rPr lang="it-IT" sz="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Suggested </a:t>
            </a:r>
            <a:r>
              <a:rPr lang="it-IT" sz="800" b="1" dirty="0" err="1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</a:t>
            </a:r>
            <a:r>
              <a:rPr lang="it-IT" sz="800" b="1" dirty="0" err="1" smtClean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eadings</a:t>
            </a:r>
            <a:r>
              <a:rPr lang="it-IT" sz="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:</a:t>
            </a:r>
          </a:p>
          <a:p>
            <a:pPr marL="271463" lvl="0" indent="-85725">
              <a:buFont typeface="Arial"/>
              <a:buChar char="•"/>
            </a:pPr>
            <a:r>
              <a:rPr lang="en-US" sz="800" dirty="0" err="1"/>
              <a:t>Badano</a:t>
            </a:r>
            <a:r>
              <a:rPr lang="en-US" sz="800" dirty="0"/>
              <a:t> LP, Lang RM, </a:t>
            </a:r>
            <a:r>
              <a:rPr lang="en-US" sz="800" dirty="0" err="1"/>
              <a:t>Zamorano</a:t>
            </a:r>
            <a:r>
              <a:rPr lang="en-US" sz="800" dirty="0"/>
              <a:t> JL “Textbook of Real-Time Three-Dimensional Echocardiography” Springer-</a:t>
            </a:r>
            <a:r>
              <a:rPr lang="en-US" sz="800" dirty="0" err="1"/>
              <a:t>Verlag</a:t>
            </a:r>
            <a:r>
              <a:rPr lang="en-US" sz="800" dirty="0"/>
              <a:t> London Ltd, London, 2011</a:t>
            </a:r>
            <a:endParaRPr lang="it-IT" sz="800" dirty="0"/>
          </a:p>
          <a:p>
            <a:pPr marL="271463" lvl="0" indent="-85725">
              <a:buFont typeface="Arial"/>
              <a:buChar char="•"/>
            </a:pPr>
            <a:r>
              <a:rPr lang="en-US" sz="800" dirty="0" err="1"/>
              <a:t>Badano</a:t>
            </a:r>
            <a:r>
              <a:rPr lang="en-US" sz="800" dirty="0"/>
              <a:t> LP, </a:t>
            </a:r>
            <a:r>
              <a:rPr lang="en-US" sz="800" dirty="0" err="1"/>
              <a:t>Galderisi</a:t>
            </a:r>
            <a:r>
              <a:rPr lang="en-US" sz="800" dirty="0"/>
              <a:t> M, </a:t>
            </a:r>
            <a:r>
              <a:rPr lang="en-US" sz="800" dirty="0" err="1"/>
              <a:t>Muraru</a:t>
            </a:r>
            <a:r>
              <a:rPr lang="en-US" sz="800" dirty="0"/>
              <a:t> D, </a:t>
            </a:r>
            <a:r>
              <a:rPr lang="en-US" sz="800" dirty="0" err="1"/>
              <a:t>Mondillo</a:t>
            </a:r>
            <a:r>
              <a:rPr lang="en-US" sz="800" dirty="0"/>
              <a:t> S. “</a:t>
            </a:r>
            <a:r>
              <a:rPr lang="en-US" sz="800" dirty="0" err="1"/>
              <a:t>Ecocardiografia</a:t>
            </a:r>
            <a:r>
              <a:rPr lang="en-US" sz="800" dirty="0"/>
              <a:t> </a:t>
            </a:r>
            <a:r>
              <a:rPr lang="en-US" sz="800" dirty="0" smtClean="0"/>
              <a:t>Multi-</a:t>
            </a:r>
            <a:r>
              <a:rPr lang="en-US" sz="800" dirty="0" err="1" smtClean="0"/>
              <a:t>planare</a:t>
            </a:r>
            <a:r>
              <a:rPr lang="en-US" sz="800" dirty="0" smtClean="0"/>
              <a:t> </a:t>
            </a:r>
            <a:r>
              <a:rPr lang="en-US" sz="800" dirty="0"/>
              <a:t>e </a:t>
            </a:r>
            <a:r>
              <a:rPr lang="en-US" sz="800" dirty="0" err="1"/>
              <a:t>T</a:t>
            </a:r>
            <a:r>
              <a:rPr lang="en-US" sz="800" dirty="0" err="1" smtClean="0"/>
              <a:t>ridimensionale</a:t>
            </a:r>
            <a:r>
              <a:rPr lang="en-US" sz="800" dirty="0" smtClean="0"/>
              <a:t> </a:t>
            </a:r>
            <a:r>
              <a:rPr lang="en-US" sz="800" dirty="0"/>
              <a:t>R</a:t>
            </a:r>
            <a:r>
              <a:rPr lang="en-US" sz="800" dirty="0" smtClean="0"/>
              <a:t>eal</a:t>
            </a:r>
            <a:r>
              <a:rPr lang="en-US" sz="800" dirty="0"/>
              <a:t>-time”, </a:t>
            </a:r>
            <a:r>
              <a:rPr lang="en-US" sz="800" dirty="0" err="1"/>
              <a:t>MB&amp;Care</a:t>
            </a:r>
            <a:r>
              <a:rPr lang="en-US" sz="800" dirty="0"/>
              <a:t>, Livorno;  2011 </a:t>
            </a:r>
            <a:r>
              <a:rPr lang="en-US" sz="800" dirty="0" smtClean="0"/>
              <a:t>(</a:t>
            </a:r>
            <a:r>
              <a:rPr lang="en-US" sz="800" i="1" dirty="0" smtClean="0"/>
              <a:t>book </a:t>
            </a:r>
            <a:r>
              <a:rPr lang="en-US" sz="800" i="1" dirty="0"/>
              <a:t>in Italian</a:t>
            </a:r>
            <a:r>
              <a:rPr lang="en-US" sz="800" dirty="0"/>
              <a:t>)</a:t>
            </a:r>
            <a:endParaRPr lang="it-IT" sz="800" dirty="0"/>
          </a:p>
          <a:p>
            <a:pPr marL="271463" lvl="0" indent="-85725">
              <a:buFont typeface="Arial"/>
              <a:buChar char="•"/>
            </a:pPr>
            <a:r>
              <a:rPr lang="en-US" sz="800" dirty="0" err="1"/>
              <a:t>Shernan</a:t>
            </a:r>
            <a:r>
              <a:rPr lang="en-US" sz="800" dirty="0"/>
              <a:t> S, Lang R, </a:t>
            </a:r>
            <a:r>
              <a:rPr lang="en-US" sz="800" dirty="0" err="1"/>
              <a:t>Mor-Avi</a:t>
            </a:r>
            <a:r>
              <a:rPr lang="en-US" sz="800" dirty="0"/>
              <a:t> V, </a:t>
            </a:r>
            <a:r>
              <a:rPr lang="en-US" sz="800" dirty="0" err="1"/>
              <a:t>Shirali</a:t>
            </a:r>
            <a:r>
              <a:rPr lang="en-US" sz="800" dirty="0"/>
              <a:t> G. Comprehensive atlas of 3D echocardiography, Lippincott Williams &amp; Wilkins, Philadelphia 2012 </a:t>
            </a:r>
            <a:endParaRPr lang="it-IT" sz="800" dirty="0"/>
          </a:p>
          <a:p>
            <a:pPr marL="271463" lvl="0" indent="-85725">
              <a:buFont typeface="Arial"/>
              <a:buChar char="•"/>
            </a:pPr>
            <a:r>
              <a:rPr lang="en-US" sz="800" dirty="0" err="1"/>
              <a:t>Shiota</a:t>
            </a:r>
            <a:r>
              <a:rPr lang="en-US" sz="800" dirty="0"/>
              <a:t> T. 3D echocardiography, 2</a:t>
            </a:r>
            <a:r>
              <a:rPr lang="en-US" sz="800" baseline="30000" dirty="0"/>
              <a:t>nd</a:t>
            </a:r>
            <a:r>
              <a:rPr lang="en-US" sz="800" dirty="0"/>
              <a:t> edition, Taylor &amp; Francis group, Boca Raton, </a:t>
            </a:r>
            <a:r>
              <a:rPr lang="en-US" sz="800" dirty="0" smtClean="0"/>
              <a:t>2013</a:t>
            </a:r>
            <a:endParaRPr lang="it-IT" sz="1000" dirty="0"/>
          </a:p>
          <a:p>
            <a:pPr marL="171450" indent="-171450" algn="just">
              <a:spcBef>
                <a:spcPts val="600"/>
              </a:spcBef>
              <a:buFont typeface="Wingdings" charset="2"/>
              <a:buChar char="v"/>
            </a:pPr>
            <a:r>
              <a:rPr lang="it-IT" sz="1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Theoretical Sessions </a:t>
            </a:r>
            <a:r>
              <a:rPr lang="it-IT" sz="1000" b="1" dirty="0" err="1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at</a:t>
            </a:r>
            <a:r>
              <a:rPr lang="it-IT" sz="1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2:00 PM to 5:00 PM, from </a:t>
            </a:r>
            <a:r>
              <a:rPr lang="it-IT" sz="1000" b="1" dirty="0" err="1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Monday</a:t>
            </a:r>
            <a:r>
              <a:rPr lang="it-IT" sz="1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to </a:t>
            </a:r>
            <a:r>
              <a:rPr lang="it-IT" sz="1000" b="1" dirty="0" err="1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Thursday</a:t>
            </a:r>
            <a:endParaRPr lang="it-IT" sz="1000" b="1" dirty="0">
              <a:solidFill>
                <a:srgbClr val="FFFF00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grpSp>
        <p:nvGrpSpPr>
          <p:cNvPr id="13325" name="Gruppo 5"/>
          <p:cNvGrpSpPr>
            <a:grpSpLocks/>
          </p:cNvGrpSpPr>
          <p:nvPr/>
        </p:nvGrpSpPr>
        <p:grpSpPr bwMode="auto">
          <a:xfrm>
            <a:off x="228600" y="1295400"/>
            <a:ext cx="6477000" cy="1295400"/>
            <a:chOff x="0" y="2214650"/>
            <a:chExt cx="6858001" cy="1366750"/>
          </a:xfrm>
        </p:grpSpPr>
        <p:sp>
          <p:nvSpPr>
            <p:cNvPr id="9" name="Rectangle 8"/>
            <p:cNvSpPr/>
            <p:nvPr/>
          </p:nvSpPr>
          <p:spPr>
            <a:xfrm>
              <a:off x="0" y="2214650"/>
              <a:ext cx="6858001" cy="1366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o-RO"/>
            </a:p>
          </p:txBody>
        </p:sp>
        <p:pic>
          <p:nvPicPr>
            <p:cNvPr id="7" name="Picture 6" descr="A:\Echo images\Aortic valve disease\Solo 27-mm closed.jpg"/>
            <p:cNvPicPr>
              <a:picLocks noChangeAspect="1" noChangeArrowheads="1"/>
            </p:cNvPicPr>
            <p:nvPr/>
          </p:nvPicPr>
          <p:blipFill rotWithShape="1">
            <a:blip r:embed="rId2">
              <a:extLst/>
            </a:blip>
            <a:srcRect l="28099" t="27738" r="26811" b="15179"/>
            <a:stretch/>
          </p:blipFill>
          <p:spPr bwMode="auto">
            <a:xfrm>
              <a:off x="76200" y="2343107"/>
              <a:ext cx="1257300" cy="108589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/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/>
            </a:blip>
            <a:srcRect l="31728" t="19868" r="36203" b="13044"/>
            <a:stretch/>
          </p:blipFill>
          <p:spPr bwMode="auto">
            <a:xfrm>
              <a:off x="1295400" y="2343106"/>
              <a:ext cx="973347" cy="114477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/>
          </p:spPr>
        </p:pic>
        <p:pic>
          <p:nvPicPr>
            <p:cNvPr id="13329" name="Picture 4" descr="I:\MV flail.bmp"/>
            <p:cNvPicPr>
              <a:picLocks noChangeAspect="1" noChangeArrowheads="1"/>
            </p:cNvPicPr>
            <p:nvPr/>
          </p:nvPicPr>
          <p:blipFill>
            <a:blip r:embed="rId4"/>
            <a:srcRect l="34457" t="9442" r="32214" b="51500"/>
            <a:stretch>
              <a:fillRect/>
            </a:stretch>
          </p:blipFill>
          <p:spPr bwMode="auto">
            <a:xfrm rot="967544">
              <a:off x="3632155" y="2361964"/>
              <a:ext cx="944896" cy="1048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3" descr="I:\MV flail 22.jpg"/>
            <p:cNvPicPr>
              <a:picLocks noChangeAspect="1" noChangeArrowheads="1"/>
            </p:cNvPicPr>
            <p:nvPr/>
          </p:nvPicPr>
          <p:blipFill rotWithShape="1">
            <a:blip r:embed="rId5">
              <a:extLst/>
            </a:blip>
            <a:srcRect l="20987" t="26525" r="28869" b="7584"/>
            <a:stretch/>
          </p:blipFill>
          <p:spPr bwMode="auto">
            <a:xfrm>
              <a:off x="2303300" y="2290850"/>
              <a:ext cx="1354300" cy="12143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/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print">
              <a:extLst/>
            </a:blip>
            <a:srcRect l="23623" t="5832" r="23890" b="2138"/>
            <a:stretch/>
          </p:blipFill>
          <p:spPr>
            <a:xfrm>
              <a:off x="4648200" y="2214650"/>
              <a:ext cx="1070778" cy="128116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3332" name="Picture 5"/>
            <p:cNvPicPr>
              <a:picLocks noChangeAspect="1" noChangeArrowheads="1"/>
            </p:cNvPicPr>
            <p:nvPr/>
          </p:nvPicPr>
          <p:blipFill>
            <a:blip r:embed="rId7"/>
            <a:srcRect l="12852" t="15218" r="43575" b="22307"/>
            <a:stretch>
              <a:fillRect/>
            </a:stretch>
          </p:blipFill>
          <p:spPr bwMode="auto">
            <a:xfrm>
              <a:off x="5867401" y="2371132"/>
              <a:ext cx="990600" cy="1008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" name="Immagine 12" descr="logo_bianco_sfondo_trasparent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8600"/>
            <a:ext cx="1143000" cy="1143000"/>
          </a:xfrm>
          <a:prstGeom prst="rect">
            <a:avLst/>
          </a:prstGeom>
        </p:spPr>
      </p:pic>
      <p:pic>
        <p:nvPicPr>
          <p:cNvPr id="14" name="Immagine 13" descr="logodip_trasp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28600"/>
            <a:ext cx="989419" cy="985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295400" y="0"/>
            <a:ext cx="5791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it-IT" sz="1400" b="1">
                <a:solidFill>
                  <a:srgbClr val="D9D9D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Department of Cardiac, Thoracic and Vascular Sciences</a:t>
            </a:r>
          </a:p>
          <a:p>
            <a:r>
              <a:rPr lang="it-IT" sz="1400" b="1">
                <a:solidFill>
                  <a:srgbClr val="D9D9D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University of Padua</a:t>
            </a:r>
          </a:p>
          <a:p>
            <a:r>
              <a:rPr lang="it-IT" sz="1400" b="1">
                <a:solidFill>
                  <a:srgbClr val="D9D9D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Head of Department: Prof. Sabino Iliceto</a:t>
            </a:r>
          </a:p>
        </p:txBody>
      </p:sp>
      <p:sp>
        <p:nvSpPr>
          <p:cNvPr id="14342" name="CasellaDiTesto 1"/>
          <p:cNvSpPr txBox="1">
            <a:spLocks noChangeArrowheads="1"/>
          </p:cNvSpPr>
          <p:nvPr/>
        </p:nvSpPr>
        <p:spPr bwMode="auto">
          <a:xfrm>
            <a:off x="3208622" y="8458200"/>
            <a:ext cx="18466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t-IT" sz="1000" i="1" dirty="0" smtClean="0"/>
              <a:t> </a:t>
            </a:r>
            <a:endParaRPr lang="it-IT" sz="1000" i="1" dirty="0">
              <a:solidFill>
                <a:srgbClr val="66CCFF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52400" y="2514600"/>
            <a:ext cx="3200400" cy="5139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b="1" dirty="0">
                <a:solidFill>
                  <a:srgbClr val="66CCFF"/>
                </a:solidFill>
              </a:rPr>
              <a:t> </a:t>
            </a:r>
            <a:r>
              <a:rPr lang="it-IT" sz="800" dirty="0" err="1">
                <a:solidFill>
                  <a:srgbClr val="66CCFF"/>
                </a:solidFill>
              </a:rPr>
              <a:t>Monday</a:t>
            </a:r>
            <a:r>
              <a:rPr lang="it-IT" sz="800" dirty="0">
                <a:solidFill>
                  <a:srgbClr val="66CCFF"/>
                </a:solidFill>
              </a:rPr>
              <a:t> - </a:t>
            </a:r>
            <a:r>
              <a:rPr lang="it-IT" sz="800" dirty="0" err="1">
                <a:solidFill>
                  <a:srgbClr val="66CCFF"/>
                </a:solidFill>
              </a:rPr>
              <a:t>Cardiology</a:t>
            </a:r>
            <a:r>
              <a:rPr lang="it-IT" sz="800" dirty="0">
                <a:solidFill>
                  <a:srgbClr val="66CCFF"/>
                </a:solidFill>
              </a:rPr>
              <a:t> </a:t>
            </a:r>
            <a:r>
              <a:rPr lang="it-IT" sz="800" dirty="0" err="1">
                <a:solidFill>
                  <a:srgbClr val="66CCFF"/>
                </a:solidFill>
              </a:rPr>
              <a:t>Classroom</a:t>
            </a:r>
            <a:r>
              <a:rPr lang="it-IT" sz="800" dirty="0">
                <a:solidFill>
                  <a:srgbClr val="66CCFF"/>
                </a:solidFill>
              </a:rPr>
              <a:t> – </a:t>
            </a:r>
            <a:r>
              <a:rPr lang="it-IT" sz="800" dirty="0" smtClean="0">
                <a:solidFill>
                  <a:srgbClr val="66CCFF"/>
                </a:solidFill>
              </a:rPr>
              <a:t>2.00pm</a:t>
            </a:r>
            <a:r>
              <a:rPr lang="it-IT" sz="800" dirty="0">
                <a:solidFill>
                  <a:srgbClr val="66CCFF"/>
                </a:solidFill>
              </a:rPr>
              <a:t>- 5.30pm</a:t>
            </a:r>
            <a:endParaRPr lang="it-IT" sz="800" b="1" dirty="0">
              <a:solidFill>
                <a:srgbClr val="66CCFF"/>
              </a:solidFill>
            </a:endParaRPr>
          </a:p>
          <a:p>
            <a:pPr marL="93663" indent="-93663"/>
            <a:endParaRPr lang="it-IT" sz="800" dirty="0"/>
          </a:p>
          <a:p>
            <a:pPr marL="93663" indent="-93663"/>
            <a:r>
              <a:rPr lang="it-IT" sz="800" dirty="0" smtClean="0">
                <a:solidFill>
                  <a:srgbClr val="FFFF00"/>
                </a:solidFill>
              </a:rPr>
              <a:t>1. General </a:t>
            </a:r>
            <a:r>
              <a:rPr lang="it-IT" sz="800" dirty="0" err="1">
                <a:solidFill>
                  <a:srgbClr val="FFFF00"/>
                </a:solidFill>
              </a:rPr>
              <a:t>concepts</a:t>
            </a:r>
            <a:r>
              <a:rPr lang="it-IT" sz="800" dirty="0">
                <a:solidFill>
                  <a:srgbClr val="FFFF00"/>
                </a:solidFill>
              </a:rPr>
              <a:t> </a:t>
            </a:r>
            <a:r>
              <a:rPr lang="it-IT" sz="800" dirty="0" err="1">
                <a:solidFill>
                  <a:srgbClr val="FFFF00"/>
                </a:solidFill>
              </a:rPr>
              <a:t>about</a:t>
            </a:r>
            <a:r>
              <a:rPr lang="it-IT" sz="800" dirty="0">
                <a:solidFill>
                  <a:srgbClr val="FFFF00"/>
                </a:solidFill>
              </a:rPr>
              <a:t> 3D vs 2D</a:t>
            </a:r>
          </a:p>
          <a:p>
            <a:pPr marL="265113" indent="-171450">
              <a:buFont typeface="Arial"/>
              <a:buChar char="•"/>
            </a:pPr>
            <a:r>
              <a:rPr lang="it-IT" sz="800" dirty="0" err="1" smtClean="0"/>
              <a:t>Why</a:t>
            </a:r>
            <a:r>
              <a:rPr lang="it-IT" sz="800" dirty="0" smtClean="0"/>
              <a:t> </a:t>
            </a:r>
            <a:r>
              <a:rPr lang="it-IT" sz="800" dirty="0"/>
              <a:t>do </a:t>
            </a:r>
            <a:r>
              <a:rPr lang="it-IT" sz="800" dirty="0" err="1"/>
              <a:t>we</a:t>
            </a:r>
            <a:r>
              <a:rPr lang="it-IT" sz="800" dirty="0"/>
              <a:t> </a:t>
            </a:r>
            <a:r>
              <a:rPr lang="it-IT" sz="800" dirty="0" err="1"/>
              <a:t>need</a:t>
            </a:r>
            <a:r>
              <a:rPr lang="it-IT" sz="800" dirty="0"/>
              <a:t> 3D?</a:t>
            </a:r>
          </a:p>
          <a:p>
            <a:pPr marL="265113" indent="-171450">
              <a:buFont typeface="Arial"/>
              <a:buChar char="•"/>
            </a:pPr>
            <a:r>
              <a:rPr lang="it-IT" sz="800" dirty="0" smtClean="0"/>
              <a:t>3D </a:t>
            </a:r>
            <a:r>
              <a:rPr lang="it-IT" sz="800" dirty="0" err="1"/>
              <a:t>probes</a:t>
            </a:r>
            <a:r>
              <a:rPr lang="it-IT" sz="800" dirty="0"/>
              <a:t> (TTE and TOE)</a:t>
            </a:r>
          </a:p>
          <a:p>
            <a:pPr marL="265113" indent="-171450">
              <a:buFont typeface="Arial"/>
              <a:buChar char="•"/>
            </a:pPr>
            <a:r>
              <a:rPr lang="it-IT" sz="800" dirty="0" err="1" smtClean="0"/>
              <a:t>Physics</a:t>
            </a:r>
            <a:r>
              <a:rPr lang="it-IT" sz="800" dirty="0" smtClean="0"/>
              <a:t> </a:t>
            </a:r>
            <a:r>
              <a:rPr lang="it-IT" sz="800" dirty="0"/>
              <a:t>of 3D </a:t>
            </a:r>
            <a:r>
              <a:rPr lang="it-IT" sz="800" dirty="0" err="1"/>
              <a:t>echocardiography</a:t>
            </a:r>
            <a:endParaRPr lang="it-IT" sz="800" dirty="0"/>
          </a:p>
          <a:p>
            <a:pPr marL="265113" indent="-171450">
              <a:buFont typeface="Arial"/>
              <a:buChar char="•"/>
            </a:pPr>
            <a:r>
              <a:rPr lang="it-IT" sz="800" dirty="0" smtClean="0"/>
              <a:t>The </a:t>
            </a:r>
            <a:r>
              <a:rPr lang="it-IT" sz="800" dirty="0" err="1"/>
              <a:t>third</a:t>
            </a:r>
            <a:r>
              <a:rPr lang="it-IT" sz="800" dirty="0"/>
              <a:t> </a:t>
            </a:r>
            <a:r>
              <a:rPr lang="it-IT" sz="800" dirty="0" err="1"/>
              <a:t>dimension</a:t>
            </a:r>
            <a:endParaRPr lang="it-IT" sz="800" dirty="0"/>
          </a:p>
          <a:p>
            <a:pPr marL="93663" indent="-93663"/>
            <a:r>
              <a:rPr lang="it-IT" sz="800" dirty="0"/>
              <a:t> </a:t>
            </a:r>
          </a:p>
          <a:p>
            <a:pPr marL="93663" indent="-93663"/>
            <a:r>
              <a:rPr lang="it-IT" sz="800" dirty="0">
                <a:solidFill>
                  <a:srgbClr val="FFFF00"/>
                </a:solidFill>
              </a:rPr>
              <a:t>2. How to </a:t>
            </a:r>
            <a:r>
              <a:rPr lang="it-IT" sz="800" dirty="0" err="1">
                <a:solidFill>
                  <a:srgbClr val="FFFF00"/>
                </a:solidFill>
              </a:rPr>
              <a:t>acquire</a:t>
            </a:r>
            <a:r>
              <a:rPr lang="it-IT" sz="800" dirty="0">
                <a:solidFill>
                  <a:srgbClr val="FFFF00"/>
                </a:solidFill>
              </a:rPr>
              <a:t> and display 3D data sets</a:t>
            </a:r>
          </a:p>
          <a:p>
            <a:pPr marL="269875" indent="-176213">
              <a:buFont typeface="Arial"/>
              <a:buChar char="•"/>
            </a:pPr>
            <a:r>
              <a:rPr lang="it-IT" sz="800" dirty="0" err="1" smtClean="0"/>
              <a:t>Acquisition</a:t>
            </a:r>
            <a:r>
              <a:rPr lang="it-IT" sz="800" dirty="0" smtClean="0"/>
              <a:t> </a:t>
            </a:r>
            <a:r>
              <a:rPr lang="it-IT" sz="800" dirty="0" err="1"/>
              <a:t>modes</a:t>
            </a:r>
            <a:endParaRPr lang="it-IT" sz="800" dirty="0"/>
          </a:p>
          <a:p>
            <a:pPr marL="265113" indent="-171450">
              <a:buFont typeface="Arial"/>
              <a:buChar char="•"/>
            </a:pPr>
            <a:r>
              <a:rPr lang="it-IT" sz="800" dirty="0" err="1" smtClean="0"/>
              <a:t>Rendering</a:t>
            </a:r>
            <a:r>
              <a:rPr lang="it-IT" sz="800" dirty="0" smtClean="0"/>
              <a:t> </a:t>
            </a:r>
            <a:r>
              <a:rPr lang="it-IT" sz="800" dirty="0" err="1"/>
              <a:t>techniques</a:t>
            </a:r>
            <a:endParaRPr lang="it-IT" sz="800" dirty="0"/>
          </a:p>
          <a:p>
            <a:pPr marL="269875" indent="-176213">
              <a:buFont typeface="Arial"/>
              <a:buChar char="•"/>
            </a:pPr>
            <a:r>
              <a:rPr lang="it-IT" sz="800" dirty="0" err="1" smtClean="0"/>
              <a:t>Cropping</a:t>
            </a:r>
            <a:endParaRPr lang="it-IT" sz="800" dirty="0"/>
          </a:p>
          <a:p>
            <a:pPr marL="269875" indent="-176213">
              <a:buFont typeface="Arial"/>
              <a:buChar char="•"/>
            </a:pPr>
            <a:r>
              <a:rPr lang="it-IT" sz="800" dirty="0" err="1" smtClean="0"/>
              <a:t>Slicing</a:t>
            </a:r>
            <a:endParaRPr lang="it-IT" sz="800" dirty="0"/>
          </a:p>
          <a:p>
            <a:pPr marL="269875" indent="-176213">
              <a:buFont typeface="Arial"/>
              <a:buChar char="•"/>
            </a:pPr>
            <a:r>
              <a:rPr lang="it-IT" sz="800" dirty="0" err="1" smtClean="0"/>
              <a:t>Thresholding</a:t>
            </a:r>
            <a:endParaRPr lang="it-IT" sz="800" dirty="0"/>
          </a:p>
          <a:p>
            <a:pPr marL="269875" indent="-176213">
              <a:buFont typeface="Arial"/>
              <a:buChar char="•"/>
            </a:pPr>
            <a:r>
              <a:rPr lang="it-IT" sz="800" dirty="0" err="1" smtClean="0"/>
              <a:t>Artifacts</a:t>
            </a:r>
            <a:r>
              <a:rPr lang="it-IT" sz="800" dirty="0" smtClean="0"/>
              <a:t> </a:t>
            </a:r>
            <a:r>
              <a:rPr lang="it-IT" sz="800" dirty="0"/>
              <a:t>and </a:t>
            </a:r>
            <a:r>
              <a:rPr lang="it-IT" sz="800" dirty="0" err="1"/>
              <a:t>how</a:t>
            </a:r>
            <a:r>
              <a:rPr lang="it-IT" sz="800" dirty="0"/>
              <a:t> to </a:t>
            </a:r>
            <a:r>
              <a:rPr lang="it-IT" sz="800" dirty="0" err="1"/>
              <a:t>avoid</a:t>
            </a:r>
            <a:r>
              <a:rPr lang="it-IT" sz="800" dirty="0"/>
              <a:t> </a:t>
            </a:r>
            <a:r>
              <a:rPr lang="it-IT" sz="800" dirty="0" err="1" smtClean="0"/>
              <a:t>them</a:t>
            </a:r>
            <a:endParaRPr lang="it-IT" sz="800" dirty="0"/>
          </a:p>
          <a:p>
            <a:pPr marL="269875" indent="-176213">
              <a:buFont typeface="Arial"/>
              <a:buChar char="•"/>
            </a:pPr>
            <a:r>
              <a:rPr lang="it-IT" sz="800" dirty="0" err="1" smtClean="0"/>
              <a:t>Acquisition</a:t>
            </a:r>
            <a:r>
              <a:rPr lang="it-IT" sz="800" dirty="0" smtClean="0"/>
              <a:t> </a:t>
            </a:r>
            <a:r>
              <a:rPr lang="it-IT" sz="800" dirty="0" err="1"/>
              <a:t>protocols</a:t>
            </a:r>
            <a:endParaRPr lang="it-IT" sz="800" dirty="0"/>
          </a:p>
          <a:p>
            <a:pPr marL="269875" indent="-176213">
              <a:buFont typeface="Arial"/>
              <a:buChar char="•"/>
            </a:pPr>
            <a:r>
              <a:rPr lang="it-IT" sz="800" dirty="0" smtClean="0"/>
              <a:t>3D </a:t>
            </a:r>
            <a:r>
              <a:rPr lang="it-IT" sz="800" dirty="0" err="1"/>
              <a:t>echo</a:t>
            </a:r>
            <a:r>
              <a:rPr lang="it-IT" sz="800" dirty="0"/>
              <a:t> </a:t>
            </a:r>
            <a:r>
              <a:rPr lang="it-IT" sz="800" dirty="0" err="1"/>
              <a:t>anatomy</a:t>
            </a:r>
            <a:endParaRPr lang="it-IT" sz="800" dirty="0"/>
          </a:p>
          <a:p>
            <a:pPr marL="93663" indent="-93663"/>
            <a:r>
              <a:rPr lang="it-IT" sz="800" dirty="0"/>
              <a:t> </a:t>
            </a:r>
          </a:p>
          <a:p>
            <a:pPr marL="93663" indent="-93663"/>
            <a:r>
              <a:rPr lang="it-IT" sz="800" dirty="0">
                <a:solidFill>
                  <a:srgbClr val="FFFF00"/>
                </a:solidFill>
              </a:rPr>
              <a:t>3. How to </a:t>
            </a:r>
            <a:r>
              <a:rPr lang="it-IT" sz="800" dirty="0" err="1">
                <a:solidFill>
                  <a:srgbClr val="FFFF00"/>
                </a:solidFill>
              </a:rPr>
              <a:t>implement</a:t>
            </a:r>
            <a:r>
              <a:rPr lang="it-IT" sz="800" dirty="0">
                <a:solidFill>
                  <a:srgbClr val="FFFF00"/>
                </a:solidFill>
              </a:rPr>
              <a:t> 4D </a:t>
            </a:r>
            <a:r>
              <a:rPr lang="it-IT" sz="800" dirty="0" err="1">
                <a:solidFill>
                  <a:srgbClr val="FFFF00"/>
                </a:solidFill>
              </a:rPr>
              <a:t>echo</a:t>
            </a:r>
            <a:r>
              <a:rPr lang="it-IT" sz="800" dirty="0">
                <a:solidFill>
                  <a:srgbClr val="FFFF00"/>
                </a:solidFill>
              </a:rPr>
              <a:t> in the routine of the </a:t>
            </a:r>
            <a:r>
              <a:rPr lang="it-IT" sz="800" dirty="0" err="1">
                <a:solidFill>
                  <a:srgbClr val="FFFF00"/>
                </a:solidFill>
              </a:rPr>
              <a:t>echo</a:t>
            </a:r>
            <a:r>
              <a:rPr lang="it-IT" sz="800" dirty="0">
                <a:solidFill>
                  <a:srgbClr val="FFFF00"/>
                </a:solidFill>
              </a:rPr>
              <a:t> lab?</a:t>
            </a:r>
          </a:p>
          <a:p>
            <a:pPr marL="93663" indent="-93663"/>
            <a:r>
              <a:rPr lang="it-IT" sz="800" dirty="0"/>
              <a:t> </a:t>
            </a:r>
          </a:p>
          <a:p>
            <a:r>
              <a:rPr lang="it-IT" sz="800" dirty="0" err="1">
                <a:solidFill>
                  <a:srgbClr val="66CCFF"/>
                </a:solidFill>
              </a:rPr>
              <a:t>Tuesday</a:t>
            </a:r>
            <a:r>
              <a:rPr lang="it-IT" sz="800" dirty="0">
                <a:solidFill>
                  <a:srgbClr val="66CCFF"/>
                </a:solidFill>
              </a:rPr>
              <a:t> -09.00am to 12.00pm in </a:t>
            </a:r>
            <a:r>
              <a:rPr lang="it-IT" sz="800" dirty="0" err="1">
                <a:solidFill>
                  <a:srgbClr val="66CCFF"/>
                </a:solidFill>
              </a:rPr>
              <a:t>Echo</a:t>
            </a:r>
            <a:r>
              <a:rPr lang="it-IT" sz="800" dirty="0">
                <a:solidFill>
                  <a:srgbClr val="66CCFF"/>
                </a:solidFill>
              </a:rPr>
              <a:t> Lab-</a:t>
            </a:r>
          </a:p>
          <a:p>
            <a:r>
              <a:rPr lang="it-IT" sz="800" dirty="0" err="1">
                <a:solidFill>
                  <a:srgbClr val="66CCFF"/>
                </a:solidFill>
              </a:rPr>
              <a:t>Practice</a:t>
            </a:r>
            <a:r>
              <a:rPr lang="it-IT" sz="800" dirty="0">
                <a:solidFill>
                  <a:srgbClr val="66CCFF"/>
                </a:solidFill>
              </a:rPr>
              <a:t> – </a:t>
            </a:r>
            <a:r>
              <a:rPr lang="it-IT" sz="800" dirty="0" err="1">
                <a:solidFill>
                  <a:srgbClr val="66CCFF"/>
                </a:solidFill>
              </a:rPr>
              <a:t>Hands</a:t>
            </a:r>
            <a:r>
              <a:rPr lang="it-IT" sz="800" dirty="0">
                <a:solidFill>
                  <a:srgbClr val="66CCFF"/>
                </a:solidFill>
              </a:rPr>
              <a:t> on session</a:t>
            </a:r>
          </a:p>
          <a:p>
            <a:r>
              <a:rPr lang="it-IT" sz="800" dirty="0" err="1">
                <a:solidFill>
                  <a:srgbClr val="FFFF00"/>
                </a:solidFill>
              </a:rPr>
              <a:t>Cardiology</a:t>
            </a:r>
            <a:r>
              <a:rPr lang="it-IT" sz="800" dirty="0">
                <a:solidFill>
                  <a:srgbClr val="FFFF00"/>
                </a:solidFill>
              </a:rPr>
              <a:t> </a:t>
            </a:r>
            <a:r>
              <a:rPr lang="it-IT" sz="800" dirty="0" err="1">
                <a:solidFill>
                  <a:srgbClr val="FFFF00"/>
                </a:solidFill>
              </a:rPr>
              <a:t>Classroom</a:t>
            </a:r>
            <a:r>
              <a:rPr lang="it-IT" sz="800" dirty="0">
                <a:solidFill>
                  <a:srgbClr val="FFFF00"/>
                </a:solidFill>
              </a:rPr>
              <a:t> – </a:t>
            </a:r>
            <a:r>
              <a:rPr lang="it-IT" sz="800" dirty="0" smtClean="0">
                <a:solidFill>
                  <a:srgbClr val="FFFF00"/>
                </a:solidFill>
              </a:rPr>
              <a:t>2.00pm</a:t>
            </a:r>
            <a:r>
              <a:rPr lang="it-IT" sz="800" dirty="0">
                <a:solidFill>
                  <a:srgbClr val="FFFF00"/>
                </a:solidFill>
              </a:rPr>
              <a:t>- 5.30pm- </a:t>
            </a:r>
            <a:r>
              <a:rPr lang="it-IT" sz="800" dirty="0" err="1">
                <a:solidFill>
                  <a:srgbClr val="FFFF00"/>
                </a:solidFill>
              </a:rPr>
              <a:t>Theory</a:t>
            </a:r>
            <a:endParaRPr lang="it-IT" sz="800" b="1" dirty="0">
              <a:solidFill>
                <a:srgbClr val="FFFF00"/>
              </a:solidFill>
            </a:endParaRPr>
          </a:p>
          <a:p>
            <a:pPr marL="93663" indent="-93663"/>
            <a:r>
              <a:rPr lang="it-IT" sz="800" dirty="0"/>
              <a:t> </a:t>
            </a:r>
          </a:p>
          <a:p>
            <a:pPr marL="93663" indent="-93663"/>
            <a:r>
              <a:rPr lang="it-IT" sz="800" dirty="0" smtClean="0">
                <a:solidFill>
                  <a:srgbClr val="FFFF00"/>
                </a:solidFill>
              </a:rPr>
              <a:t>1. Left </a:t>
            </a:r>
            <a:r>
              <a:rPr lang="it-IT" sz="800" dirty="0" err="1">
                <a:solidFill>
                  <a:srgbClr val="FFFF00"/>
                </a:solidFill>
              </a:rPr>
              <a:t>ventricle</a:t>
            </a:r>
            <a:endParaRPr lang="it-IT" sz="800" dirty="0">
              <a:solidFill>
                <a:srgbClr val="FFFF00"/>
              </a:solidFill>
            </a:endParaRPr>
          </a:p>
          <a:p>
            <a:pPr marL="265113" indent="-176213">
              <a:buFont typeface="Arial"/>
              <a:buChar char="•"/>
            </a:pPr>
            <a:r>
              <a:rPr lang="it-IT" sz="800" dirty="0" err="1" smtClean="0"/>
              <a:t>Acquisition</a:t>
            </a:r>
            <a:r>
              <a:rPr lang="it-IT" sz="800" dirty="0" smtClean="0"/>
              <a:t> </a:t>
            </a:r>
            <a:r>
              <a:rPr lang="it-IT" sz="800" dirty="0"/>
              <a:t>and display </a:t>
            </a:r>
            <a:r>
              <a:rPr lang="it-IT" sz="800" dirty="0" err="1"/>
              <a:t>techniques</a:t>
            </a:r>
            <a:endParaRPr lang="it-IT" sz="800" dirty="0"/>
          </a:p>
          <a:p>
            <a:pPr marL="265113" indent="-176213">
              <a:buFont typeface="Arial"/>
              <a:buChar char="•"/>
            </a:pPr>
            <a:r>
              <a:rPr lang="it-IT" sz="800" dirty="0" err="1" smtClean="0"/>
              <a:t>Volumes</a:t>
            </a:r>
            <a:r>
              <a:rPr lang="it-IT" sz="800" dirty="0"/>
              <a:t> </a:t>
            </a:r>
          </a:p>
          <a:p>
            <a:pPr marL="265113" indent="-176213">
              <a:buFont typeface="Arial"/>
              <a:buChar char="•"/>
            </a:pPr>
            <a:r>
              <a:rPr lang="it-IT" sz="800" dirty="0" smtClean="0"/>
              <a:t>Mass</a:t>
            </a:r>
            <a:endParaRPr lang="it-IT" sz="800" dirty="0"/>
          </a:p>
          <a:p>
            <a:pPr marL="265113" indent="-176213">
              <a:buFont typeface="Arial"/>
              <a:buChar char="•"/>
            </a:pPr>
            <a:r>
              <a:rPr lang="it-IT" sz="800" dirty="0" err="1" smtClean="0"/>
              <a:t>Shape</a:t>
            </a:r>
            <a:endParaRPr lang="it-IT" sz="800" dirty="0"/>
          </a:p>
          <a:p>
            <a:pPr marL="265113" indent="-176213">
              <a:buFont typeface="Arial"/>
              <a:buChar char="•"/>
            </a:pPr>
            <a:r>
              <a:rPr lang="it-IT" sz="800" dirty="0" smtClean="0"/>
              <a:t>4D </a:t>
            </a:r>
            <a:r>
              <a:rPr lang="it-IT" sz="800" dirty="0" err="1"/>
              <a:t>strain</a:t>
            </a:r>
            <a:endParaRPr lang="it-IT" sz="800" dirty="0"/>
          </a:p>
          <a:p>
            <a:pPr marL="265113" indent="-176213">
              <a:buFont typeface="Arial"/>
              <a:buChar char="•"/>
            </a:pPr>
            <a:r>
              <a:rPr lang="it-IT" sz="800" dirty="0" err="1" smtClean="0"/>
              <a:t>Regional</a:t>
            </a:r>
            <a:r>
              <a:rPr lang="it-IT" sz="800" dirty="0" smtClean="0"/>
              <a:t> </a:t>
            </a:r>
            <a:r>
              <a:rPr lang="it-IT" sz="800" dirty="0"/>
              <a:t>and global </a:t>
            </a:r>
            <a:r>
              <a:rPr lang="it-IT" sz="800" dirty="0" err="1"/>
              <a:t>function</a:t>
            </a:r>
            <a:r>
              <a:rPr lang="it-IT" sz="800" dirty="0"/>
              <a:t> (</a:t>
            </a:r>
            <a:r>
              <a:rPr lang="it-IT" sz="800" dirty="0" err="1"/>
              <a:t>ischemic</a:t>
            </a:r>
            <a:r>
              <a:rPr lang="it-IT" sz="800" dirty="0"/>
              <a:t> </a:t>
            </a:r>
            <a:r>
              <a:rPr lang="it-IT" sz="800" dirty="0" err="1"/>
              <a:t>heart</a:t>
            </a:r>
            <a:r>
              <a:rPr lang="it-IT" sz="800" dirty="0"/>
              <a:t> </a:t>
            </a:r>
            <a:r>
              <a:rPr lang="it-IT" sz="800" dirty="0" err="1"/>
              <a:t>disease</a:t>
            </a:r>
            <a:r>
              <a:rPr lang="it-IT" sz="800" dirty="0"/>
              <a:t>, </a:t>
            </a:r>
            <a:r>
              <a:rPr lang="it-IT" sz="800" dirty="0" err="1"/>
              <a:t>cardiomyopathies</a:t>
            </a:r>
            <a:r>
              <a:rPr lang="it-IT" sz="800" dirty="0"/>
              <a:t>)</a:t>
            </a:r>
          </a:p>
          <a:p>
            <a:pPr marL="93663" indent="-93663"/>
            <a:r>
              <a:rPr lang="it-IT" sz="800" dirty="0"/>
              <a:t> </a:t>
            </a:r>
          </a:p>
          <a:p>
            <a:pPr marL="93663" indent="-93663"/>
            <a:r>
              <a:rPr lang="it-IT" sz="800" dirty="0">
                <a:solidFill>
                  <a:srgbClr val="FFFF00"/>
                </a:solidFill>
              </a:rPr>
              <a:t>2. Right </a:t>
            </a:r>
            <a:r>
              <a:rPr lang="it-IT" sz="800" dirty="0" err="1">
                <a:solidFill>
                  <a:srgbClr val="FFFF00"/>
                </a:solidFill>
              </a:rPr>
              <a:t>ventricle</a:t>
            </a:r>
            <a:endParaRPr lang="it-IT" sz="800" dirty="0">
              <a:solidFill>
                <a:srgbClr val="FFFF00"/>
              </a:solidFill>
            </a:endParaRPr>
          </a:p>
          <a:p>
            <a:pPr marL="265113" indent="-176213">
              <a:buFont typeface="Arial"/>
              <a:buChar char="•"/>
            </a:pPr>
            <a:r>
              <a:rPr lang="it-IT" sz="800" dirty="0" err="1" smtClean="0"/>
              <a:t>Acquisition</a:t>
            </a:r>
            <a:r>
              <a:rPr lang="it-IT" sz="800" dirty="0" smtClean="0"/>
              <a:t> </a:t>
            </a:r>
            <a:r>
              <a:rPr lang="it-IT" sz="800" dirty="0"/>
              <a:t>and display </a:t>
            </a:r>
            <a:r>
              <a:rPr lang="it-IT" sz="800" dirty="0" err="1"/>
              <a:t>techniques</a:t>
            </a:r>
            <a:endParaRPr lang="it-IT" sz="800" dirty="0"/>
          </a:p>
          <a:p>
            <a:pPr marL="265113" indent="-176213">
              <a:buFont typeface="Arial"/>
              <a:buChar char="•"/>
            </a:pPr>
            <a:r>
              <a:rPr lang="it-IT" sz="800" dirty="0" err="1" smtClean="0"/>
              <a:t>Regional</a:t>
            </a:r>
            <a:r>
              <a:rPr lang="it-IT" sz="800" dirty="0" smtClean="0"/>
              <a:t> </a:t>
            </a:r>
            <a:r>
              <a:rPr lang="it-IT" sz="800" dirty="0"/>
              <a:t>and global </a:t>
            </a:r>
            <a:r>
              <a:rPr lang="it-IT" sz="800" dirty="0" err="1"/>
              <a:t>function</a:t>
            </a:r>
            <a:endParaRPr lang="it-IT" sz="800" dirty="0"/>
          </a:p>
          <a:p>
            <a:pPr marL="93663" indent="-93663"/>
            <a:r>
              <a:rPr lang="it-IT" sz="800" dirty="0"/>
              <a:t> </a:t>
            </a:r>
          </a:p>
          <a:p>
            <a:pPr marL="93663" indent="-93663"/>
            <a:r>
              <a:rPr lang="it-IT" sz="800" dirty="0">
                <a:solidFill>
                  <a:srgbClr val="FFFF00"/>
                </a:solidFill>
              </a:rPr>
              <a:t>3. </a:t>
            </a:r>
            <a:r>
              <a:rPr lang="it-IT" sz="800" dirty="0" smtClean="0">
                <a:solidFill>
                  <a:srgbClr val="FFFF00"/>
                </a:solidFill>
              </a:rPr>
              <a:t>Left and right </a:t>
            </a:r>
            <a:r>
              <a:rPr lang="it-IT" sz="800" dirty="0" err="1" smtClean="0">
                <a:solidFill>
                  <a:srgbClr val="FFFF00"/>
                </a:solidFill>
              </a:rPr>
              <a:t>atrium</a:t>
            </a:r>
            <a:endParaRPr lang="it-IT" sz="800" dirty="0">
              <a:solidFill>
                <a:srgbClr val="FFFF00"/>
              </a:solidFill>
            </a:endParaRPr>
          </a:p>
          <a:p>
            <a:pPr marL="268288" indent="-180975">
              <a:buFont typeface="Arial"/>
              <a:buChar char="•"/>
            </a:pPr>
            <a:r>
              <a:rPr lang="it-IT" sz="800" dirty="0" err="1" smtClean="0"/>
              <a:t>Acquisition</a:t>
            </a:r>
            <a:r>
              <a:rPr lang="it-IT" sz="800" dirty="0" smtClean="0"/>
              <a:t> </a:t>
            </a:r>
            <a:r>
              <a:rPr lang="it-IT" sz="800" dirty="0"/>
              <a:t>and display</a:t>
            </a:r>
          </a:p>
          <a:p>
            <a:pPr marL="268288" indent="-180975">
              <a:buFont typeface="Arial"/>
              <a:buChar char="•"/>
            </a:pPr>
            <a:r>
              <a:rPr lang="it-IT" sz="800" dirty="0" err="1" smtClean="0"/>
              <a:t>Echo</a:t>
            </a:r>
            <a:r>
              <a:rPr lang="it-IT" sz="800" dirty="0" smtClean="0"/>
              <a:t> </a:t>
            </a:r>
            <a:r>
              <a:rPr lang="it-IT" sz="800" dirty="0" err="1"/>
              <a:t>anatomy</a:t>
            </a:r>
            <a:r>
              <a:rPr lang="it-IT" sz="800" dirty="0"/>
              <a:t>: </a:t>
            </a:r>
            <a:r>
              <a:rPr lang="it-IT" sz="800" dirty="0" err="1"/>
              <a:t>left</a:t>
            </a:r>
            <a:r>
              <a:rPr lang="it-IT" sz="800" dirty="0"/>
              <a:t> </a:t>
            </a:r>
            <a:r>
              <a:rPr lang="it-IT" sz="800" dirty="0" err="1"/>
              <a:t>atrial</a:t>
            </a:r>
            <a:r>
              <a:rPr lang="it-IT" sz="800" dirty="0"/>
              <a:t> </a:t>
            </a:r>
            <a:r>
              <a:rPr lang="it-IT" sz="800" dirty="0" err="1"/>
              <a:t>appendage</a:t>
            </a:r>
            <a:r>
              <a:rPr lang="it-IT" sz="800" dirty="0"/>
              <a:t>, </a:t>
            </a:r>
            <a:r>
              <a:rPr lang="it-IT" sz="800" dirty="0" err="1"/>
              <a:t>pulmonary</a:t>
            </a:r>
            <a:r>
              <a:rPr lang="it-IT" sz="800" dirty="0"/>
              <a:t> </a:t>
            </a:r>
            <a:r>
              <a:rPr lang="it-IT" sz="800" dirty="0" err="1"/>
              <a:t>veins</a:t>
            </a:r>
            <a:endParaRPr lang="it-IT" sz="800" dirty="0"/>
          </a:p>
          <a:p>
            <a:pPr marL="268288" indent="-180975">
              <a:buFont typeface="Arial"/>
              <a:buChar char="•"/>
            </a:pPr>
            <a:r>
              <a:rPr lang="it-IT" sz="800" dirty="0" smtClean="0"/>
              <a:t>Global </a:t>
            </a:r>
            <a:r>
              <a:rPr lang="it-IT" sz="800" dirty="0" err="1"/>
              <a:t>geometry</a:t>
            </a:r>
            <a:r>
              <a:rPr lang="it-IT" sz="800" dirty="0"/>
              <a:t> and </a:t>
            </a:r>
            <a:r>
              <a:rPr lang="it-IT" sz="800" dirty="0" err="1"/>
              <a:t>phasic</a:t>
            </a:r>
            <a:r>
              <a:rPr lang="it-IT" sz="800" dirty="0"/>
              <a:t> </a:t>
            </a:r>
            <a:r>
              <a:rPr lang="it-IT" sz="800" dirty="0" err="1"/>
              <a:t>function</a:t>
            </a:r>
            <a:endParaRPr lang="it-IT" sz="800" dirty="0"/>
          </a:p>
        </p:txBody>
      </p:sp>
      <p:sp>
        <p:nvSpPr>
          <p:cNvPr id="4" name="Rettangolo 3"/>
          <p:cNvSpPr/>
          <p:nvPr/>
        </p:nvSpPr>
        <p:spPr>
          <a:xfrm>
            <a:off x="3733800" y="2514600"/>
            <a:ext cx="2667000" cy="5663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>
                <a:solidFill>
                  <a:srgbClr val="66CCFF"/>
                </a:solidFill>
              </a:rPr>
              <a:t>Wednesday - 09.00am to12.00pm in </a:t>
            </a:r>
            <a:r>
              <a:rPr lang="it-IT" sz="800" dirty="0" err="1">
                <a:solidFill>
                  <a:srgbClr val="66CCFF"/>
                </a:solidFill>
              </a:rPr>
              <a:t>Echo</a:t>
            </a:r>
            <a:r>
              <a:rPr lang="it-IT" sz="800" dirty="0">
                <a:solidFill>
                  <a:srgbClr val="66CCFF"/>
                </a:solidFill>
              </a:rPr>
              <a:t> Lab-</a:t>
            </a:r>
          </a:p>
          <a:p>
            <a:r>
              <a:rPr lang="it-IT" sz="800" dirty="0" err="1">
                <a:solidFill>
                  <a:srgbClr val="66CCFF"/>
                </a:solidFill>
              </a:rPr>
              <a:t>Practice</a:t>
            </a:r>
            <a:r>
              <a:rPr lang="it-IT" sz="800" dirty="0">
                <a:solidFill>
                  <a:srgbClr val="66CCFF"/>
                </a:solidFill>
              </a:rPr>
              <a:t> – </a:t>
            </a:r>
            <a:r>
              <a:rPr lang="it-IT" sz="800" dirty="0" err="1">
                <a:solidFill>
                  <a:srgbClr val="66CCFF"/>
                </a:solidFill>
              </a:rPr>
              <a:t>Hands</a:t>
            </a:r>
            <a:r>
              <a:rPr lang="it-IT" sz="800" dirty="0">
                <a:solidFill>
                  <a:srgbClr val="66CCFF"/>
                </a:solidFill>
              </a:rPr>
              <a:t> on Session</a:t>
            </a:r>
          </a:p>
          <a:p>
            <a:r>
              <a:rPr lang="it-IT" sz="800" dirty="0" err="1">
                <a:solidFill>
                  <a:srgbClr val="FFFF00"/>
                </a:solidFill>
              </a:rPr>
              <a:t>Cardiology</a:t>
            </a:r>
            <a:r>
              <a:rPr lang="it-IT" sz="800" dirty="0">
                <a:solidFill>
                  <a:srgbClr val="FFFF00"/>
                </a:solidFill>
              </a:rPr>
              <a:t> </a:t>
            </a:r>
            <a:r>
              <a:rPr lang="it-IT" sz="800" dirty="0" err="1">
                <a:solidFill>
                  <a:srgbClr val="FFFF00"/>
                </a:solidFill>
              </a:rPr>
              <a:t>Classroom</a:t>
            </a:r>
            <a:r>
              <a:rPr lang="it-IT" sz="800" dirty="0">
                <a:solidFill>
                  <a:srgbClr val="FFFF00"/>
                </a:solidFill>
              </a:rPr>
              <a:t> – 2</a:t>
            </a:r>
            <a:r>
              <a:rPr lang="it-IT" sz="800" dirty="0" smtClean="0">
                <a:solidFill>
                  <a:srgbClr val="FFFF00"/>
                </a:solidFill>
              </a:rPr>
              <a:t>.00pm</a:t>
            </a:r>
            <a:r>
              <a:rPr lang="it-IT" sz="800" dirty="0">
                <a:solidFill>
                  <a:srgbClr val="FFFF00"/>
                </a:solidFill>
              </a:rPr>
              <a:t>- 5</a:t>
            </a:r>
            <a:r>
              <a:rPr lang="it-IT" sz="800" dirty="0" smtClean="0">
                <a:solidFill>
                  <a:srgbClr val="FFFF00"/>
                </a:solidFill>
              </a:rPr>
              <a:t>.30pm</a:t>
            </a:r>
            <a:r>
              <a:rPr lang="it-IT" sz="800" dirty="0">
                <a:solidFill>
                  <a:srgbClr val="FFFF00"/>
                </a:solidFill>
              </a:rPr>
              <a:t>- </a:t>
            </a:r>
            <a:r>
              <a:rPr lang="it-IT" sz="800" dirty="0" err="1">
                <a:solidFill>
                  <a:srgbClr val="FFFF00"/>
                </a:solidFill>
              </a:rPr>
              <a:t>Theory</a:t>
            </a:r>
            <a:endParaRPr lang="it-IT" sz="800" b="1" dirty="0">
              <a:solidFill>
                <a:srgbClr val="FFFF00"/>
              </a:solidFill>
            </a:endParaRPr>
          </a:p>
          <a:p>
            <a:endParaRPr lang="it-IT" sz="800" dirty="0"/>
          </a:p>
          <a:p>
            <a:r>
              <a:rPr lang="it-IT" sz="800" dirty="0" smtClean="0">
                <a:solidFill>
                  <a:srgbClr val="FFFF00"/>
                </a:solidFill>
              </a:rPr>
              <a:t>1. </a:t>
            </a:r>
            <a:r>
              <a:rPr lang="it-IT" sz="800" dirty="0" err="1" smtClean="0">
                <a:solidFill>
                  <a:srgbClr val="FFFF00"/>
                </a:solidFill>
              </a:rPr>
              <a:t>Mitral</a:t>
            </a:r>
            <a:r>
              <a:rPr lang="it-IT" sz="800" dirty="0" smtClean="0">
                <a:solidFill>
                  <a:srgbClr val="FFFF00"/>
                </a:solidFill>
              </a:rPr>
              <a:t> </a:t>
            </a:r>
            <a:r>
              <a:rPr lang="it-IT" sz="800" dirty="0">
                <a:solidFill>
                  <a:srgbClr val="FFFF00"/>
                </a:solidFill>
              </a:rPr>
              <a:t>valve</a:t>
            </a:r>
          </a:p>
          <a:p>
            <a:pPr marL="269875" indent="-182563">
              <a:buFont typeface="Arial"/>
              <a:buChar char="•"/>
            </a:pPr>
            <a:r>
              <a:rPr lang="it-IT" sz="800" dirty="0" err="1" smtClean="0"/>
              <a:t>Acquisition</a:t>
            </a:r>
            <a:r>
              <a:rPr lang="it-IT" sz="800" dirty="0" smtClean="0"/>
              <a:t> </a:t>
            </a:r>
            <a:r>
              <a:rPr lang="it-IT" sz="800" dirty="0"/>
              <a:t>and display </a:t>
            </a:r>
            <a:r>
              <a:rPr lang="it-IT" sz="800" dirty="0" err="1"/>
              <a:t>techniques</a:t>
            </a:r>
            <a:endParaRPr lang="it-IT" sz="800" dirty="0"/>
          </a:p>
          <a:p>
            <a:pPr marL="269875" indent="-182563">
              <a:buFont typeface="Arial"/>
              <a:buChar char="•"/>
            </a:pPr>
            <a:r>
              <a:rPr lang="it-IT" sz="800" dirty="0" err="1" smtClean="0"/>
              <a:t>Quantification</a:t>
            </a:r>
            <a:endParaRPr lang="it-IT" sz="800" dirty="0"/>
          </a:p>
          <a:p>
            <a:pPr marL="269875" indent="-182563">
              <a:buFont typeface="Arial"/>
              <a:buChar char="•"/>
            </a:pPr>
            <a:r>
              <a:rPr lang="it-IT" sz="800" dirty="0" err="1" smtClean="0"/>
              <a:t>Mitral</a:t>
            </a:r>
            <a:r>
              <a:rPr lang="it-IT" sz="800" dirty="0" smtClean="0"/>
              <a:t> </a:t>
            </a:r>
            <a:r>
              <a:rPr lang="it-IT" sz="800" dirty="0"/>
              <a:t>valve </a:t>
            </a:r>
            <a:r>
              <a:rPr lang="it-IT" sz="800" dirty="0" err="1"/>
              <a:t>diseases</a:t>
            </a:r>
            <a:endParaRPr lang="it-IT" sz="800" dirty="0"/>
          </a:p>
          <a:p>
            <a:pPr marL="269875" indent="-182563">
              <a:buFont typeface="Arial"/>
              <a:buChar char="•"/>
            </a:pPr>
            <a:r>
              <a:rPr lang="it-IT" sz="800" dirty="0" err="1" smtClean="0"/>
              <a:t>Mitral</a:t>
            </a:r>
            <a:r>
              <a:rPr lang="it-IT" sz="800" dirty="0" smtClean="0"/>
              <a:t> </a:t>
            </a:r>
            <a:r>
              <a:rPr lang="it-IT" sz="800" dirty="0" err="1"/>
              <a:t>annulus</a:t>
            </a:r>
            <a:r>
              <a:rPr lang="it-IT" sz="800" dirty="0"/>
              <a:t> </a:t>
            </a:r>
            <a:r>
              <a:rPr lang="it-IT" sz="800" dirty="0" err="1"/>
              <a:t>quantification</a:t>
            </a:r>
            <a:r>
              <a:rPr lang="it-IT" sz="800" dirty="0"/>
              <a:t> in </a:t>
            </a:r>
            <a:r>
              <a:rPr lang="it-IT" sz="800" dirty="0" err="1"/>
              <a:t>normal</a:t>
            </a:r>
            <a:r>
              <a:rPr lang="it-IT" sz="800" dirty="0"/>
              <a:t> and </a:t>
            </a:r>
            <a:r>
              <a:rPr lang="it-IT" sz="800" dirty="0" err="1" smtClean="0"/>
              <a:t>pathologies</a:t>
            </a:r>
            <a:endParaRPr lang="it-IT" sz="800" dirty="0"/>
          </a:p>
          <a:p>
            <a:r>
              <a:rPr lang="it-IT" sz="800" dirty="0"/>
              <a:t> </a:t>
            </a:r>
          </a:p>
          <a:p>
            <a:r>
              <a:rPr lang="it-IT" sz="800" dirty="0" smtClean="0">
                <a:solidFill>
                  <a:srgbClr val="FFFF00"/>
                </a:solidFill>
              </a:rPr>
              <a:t>2. </a:t>
            </a:r>
            <a:r>
              <a:rPr lang="it-IT" sz="800" dirty="0" err="1" smtClean="0">
                <a:solidFill>
                  <a:srgbClr val="FFFF00"/>
                </a:solidFill>
              </a:rPr>
              <a:t>Aortic</a:t>
            </a:r>
            <a:r>
              <a:rPr lang="it-IT" sz="800" dirty="0" smtClean="0">
                <a:solidFill>
                  <a:srgbClr val="FFFF00"/>
                </a:solidFill>
              </a:rPr>
              <a:t> </a:t>
            </a:r>
            <a:r>
              <a:rPr lang="it-IT" sz="800" dirty="0">
                <a:solidFill>
                  <a:srgbClr val="FFFF00"/>
                </a:solidFill>
              </a:rPr>
              <a:t>valve</a:t>
            </a:r>
          </a:p>
          <a:p>
            <a:pPr marL="269875" indent="-177800">
              <a:buFont typeface="Arial"/>
              <a:buChar char="•"/>
            </a:pPr>
            <a:r>
              <a:rPr lang="it-IT" sz="800" dirty="0" err="1" smtClean="0"/>
              <a:t>Acquisition</a:t>
            </a:r>
            <a:r>
              <a:rPr lang="it-IT" sz="800" dirty="0" smtClean="0"/>
              <a:t> </a:t>
            </a:r>
            <a:r>
              <a:rPr lang="it-IT" sz="800" dirty="0"/>
              <a:t>and display </a:t>
            </a:r>
            <a:r>
              <a:rPr lang="it-IT" sz="800" dirty="0" err="1"/>
              <a:t>techniques</a:t>
            </a:r>
            <a:endParaRPr lang="it-IT" sz="800" dirty="0"/>
          </a:p>
          <a:p>
            <a:pPr marL="269875" indent="-177800">
              <a:buFont typeface="Arial"/>
              <a:buChar char="•"/>
            </a:pPr>
            <a:r>
              <a:rPr lang="it-IT" sz="800" dirty="0" err="1" smtClean="0"/>
              <a:t>Aortic</a:t>
            </a:r>
            <a:r>
              <a:rPr lang="it-IT" sz="800" dirty="0" smtClean="0"/>
              <a:t> </a:t>
            </a:r>
            <a:r>
              <a:rPr lang="it-IT" sz="800" dirty="0"/>
              <a:t>valve </a:t>
            </a:r>
            <a:r>
              <a:rPr lang="it-IT" sz="800" dirty="0" err="1"/>
              <a:t>diseases</a:t>
            </a:r>
            <a:endParaRPr lang="it-IT" sz="800" dirty="0"/>
          </a:p>
          <a:p>
            <a:r>
              <a:rPr lang="it-IT" sz="800" dirty="0"/>
              <a:t> </a:t>
            </a:r>
          </a:p>
          <a:p>
            <a:r>
              <a:rPr lang="it-IT" sz="800" dirty="0" smtClean="0">
                <a:solidFill>
                  <a:srgbClr val="FFFF00"/>
                </a:solidFill>
              </a:rPr>
              <a:t>3. </a:t>
            </a:r>
            <a:r>
              <a:rPr lang="it-IT" sz="800" dirty="0" err="1" smtClean="0">
                <a:solidFill>
                  <a:srgbClr val="FFFF00"/>
                </a:solidFill>
              </a:rPr>
              <a:t>Tricuspid</a:t>
            </a:r>
            <a:r>
              <a:rPr lang="it-IT" sz="800" dirty="0" smtClean="0">
                <a:solidFill>
                  <a:srgbClr val="FFFF00"/>
                </a:solidFill>
              </a:rPr>
              <a:t> </a:t>
            </a:r>
            <a:r>
              <a:rPr lang="it-IT" sz="800" dirty="0">
                <a:solidFill>
                  <a:srgbClr val="FFFF00"/>
                </a:solidFill>
              </a:rPr>
              <a:t>valve</a:t>
            </a:r>
          </a:p>
          <a:p>
            <a:pPr marL="269875" indent="-177800">
              <a:buFont typeface="Arial"/>
              <a:buChar char="•"/>
            </a:pPr>
            <a:r>
              <a:rPr lang="it-IT" sz="800" dirty="0" err="1" smtClean="0"/>
              <a:t>Acquisition</a:t>
            </a:r>
            <a:r>
              <a:rPr lang="it-IT" sz="800" dirty="0" smtClean="0"/>
              <a:t> </a:t>
            </a:r>
            <a:r>
              <a:rPr lang="it-IT" sz="800" dirty="0"/>
              <a:t>and display </a:t>
            </a:r>
            <a:r>
              <a:rPr lang="it-IT" sz="800" dirty="0" err="1"/>
              <a:t>techniques</a:t>
            </a:r>
            <a:endParaRPr lang="it-IT" sz="800" dirty="0"/>
          </a:p>
          <a:p>
            <a:pPr marL="269875" indent="-177800">
              <a:buFont typeface="Arial"/>
              <a:buChar char="•"/>
            </a:pPr>
            <a:r>
              <a:rPr lang="it-IT" sz="800" dirty="0" err="1" smtClean="0"/>
              <a:t>Tricuspid</a:t>
            </a:r>
            <a:r>
              <a:rPr lang="it-IT" sz="800" dirty="0" smtClean="0"/>
              <a:t> </a:t>
            </a:r>
            <a:r>
              <a:rPr lang="it-IT" sz="800" dirty="0"/>
              <a:t>valve </a:t>
            </a:r>
            <a:r>
              <a:rPr lang="it-IT" sz="800" dirty="0" err="1"/>
              <a:t>diseases</a:t>
            </a:r>
            <a:endParaRPr lang="it-IT" sz="800" dirty="0"/>
          </a:p>
          <a:p>
            <a:r>
              <a:rPr lang="it-IT" sz="800" dirty="0"/>
              <a:t> </a:t>
            </a:r>
          </a:p>
          <a:p>
            <a:r>
              <a:rPr lang="it-IT" sz="800" dirty="0" err="1">
                <a:solidFill>
                  <a:srgbClr val="66CCFF"/>
                </a:solidFill>
              </a:rPr>
              <a:t>Thursday</a:t>
            </a:r>
            <a:r>
              <a:rPr lang="it-IT" sz="800" dirty="0">
                <a:solidFill>
                  <a:srgbClr val="66CCFF"/>
                </a:solidFill>
              </a:rPr>
              <a:t> -09.00am to 12.00pm in </a:t>
            </a:r>
            <a:r>
              <a:rPr lang="it-IT" sz="800" dirty="0" err="1">
                <a:solidFill>
                  <a:srgbClr val="66CCFF"/>
                </a:solidFill>
              </a:rPr>
              <a:t>Echo</a:t>
            </a:r>
            <a:r>
              <a:rPr lang="it-IT" sz="800" dirty="0">
                <a:solidFill>
                  <a:srgbClr val="66CCFF"/>
                </a:solidFill>
              </a:rPr>
              <a:t> Lab-</a:t>
            </a:r>
          </a:p>
          <a:p>
            <a:r>
              <a:rPr lang="it-IT" sz="800" dirty="0" err="1">
                <a:solidFill>
                  <a:srgbClr val="66CCFF"/>
                </a:solidFill>
              </a:rPr>
              <a:t>Practice</a:t>
            </a:r>
            <a:r>
              <a:rPr lang="it-IT" sz="800" dirty="0">
                <a:solidFill>
                  <a:srgbClr val="66CCFF"/>
                </a:solidFill>
              </a:rPr>
              <a:t> – </a:t>
            </a:r>
            <a:r>
              <a:rPr lang="it-IT" sz="800" dirty="0" err="1">
                <a:solidFill>
                  <a:srgbClr val="66CCFF"/>
                </a:solidFill>
              </a:rPr>
              <a:t>Hands</a:t>
            </a:r>
            <a:r>
              <a:rPr lang="it-IT" sz="800" dirty="0">
                <a:solidFill>
                  <a:srgbClr val="66CCFF"/>
                </a:solidFill>
              </a:rPr>
              <a:t> on session</a:t>
            </a:r>
            <a:endParaRPr lang="it-IT" sz="800" b="1" dirty="0">
              <a:solidFill>
                <a:srgbClr val="66CCFF"/>
              </a:solidFill>
            </a:endParaRPr>
          </a:p>
          <a:p>
            <a:r>
              <a:rPr lang="it-IT" sz="800" dirty="0" err="1">
                <a:solidFill>
                  <a:srgbClr val="FFFF00"/>
                </a:solidFill>
              </a:rPr>
              <a:t>Cardiology</a:t>
            </a:r>
            <a:r>
              <a:rPr lang="it-IT" sz="800" dirty="0">
                <a:solidFill>
                  <a:srgbClr val="FFFF00"/>
                </a:solidFill>
              </a:rPr>
              <a:t> </a:t>
            </a:r>
            <a:r>
              <a:rPr lang="it-IT" sz="800" dirty="0" err="1">
                <a:solidFill>
                  <a:srgbClr val="FFFF00"/>
                </a:solidFill>
              </a:rPr>
              <a:t>Classroom</a:t>
            </a:r>
            <a:r>
              <a:rPr lang="it-IT" sz="800" dirty="0">
                <a:solidFill>
                  <a:srgbClr val="FFFF00"/>
                </a:solidFill>
              </a:rPr>
              <a:t> – </a:t>
            </a:r>
            <a:r>
              <a:rPr lang="it-IT" sz="800" dirty="0" smtClean="0">
                <a:solidFill>
                  <a:srgbClr val="FFFF00"/>
                </a:solidFill>
              </a:rPr>
              <a:t>2.00pm</a:t>
            </a:r>
            <a:r>
              <a:rPr lang="it-IT" sz="800" dirty="0">
                <a:solidFill>
                  <a:srgbClr val="FFFF00"/>
                </a:solidFill>
              </a:rPr>
              <a:t>- </a:t>
            </a:r>
            <a:r>
              <a:rPr lang="it-IT" sz="800" dirty="0" smtClean="0">
                <a:solidFill>
                  <a:srgbClr val="FFFF00"/>
                </a:solidFill>
              </a:rPr>
              <a:t>5.30pm</a:t>
            </a:r>
            <a:r>
              <a:rPr lang="it-IT" sz="800" dirty="0">
                <a:solidFill>
                  <a:srgbClr val="FFFF00"/>
                </a:solidFill>
              </a:rPr>
              <a:t>- </a:t>
            </a:r>
            <a:r>
              <a:rPr lang="it-IT" sz="800" dirty="0" err="1">
                <a:solidFill>
                  <a:srgbClr val="FFFF00"/>
                </a:solidFill>
              </a:rPr>
              <a:t>Theory</a:t>
            </a:r>
            <a:endParaRPr lang="it-IT" sz="800" b="1" dirty="0">
              <a:solidFill>
                <a:srgbClr val="FFFF00"/>
              </a:solidFill>
            </a:endParaRPr>
          </a:p>
          <a:p>
            <a:endParaRPr lang="it-IT" sz="800" dirty="0"/>
          </a:p>
          <a:p>
            <a:r>
              <a:rPr lang="it-IT" sz="800" dirty="0" smtClean="0">
                <a:solidFill>
                  <a:srgbClr val="FFFF00"/>
                </a:solidFill>
              </a:rPr>
              <a:t>1. </a:t>
            </a:r>
            <a:r>
              <a:rPr lang="it-IT" sz="800" dirty="0" err="1" smtClean="0">
                <a:solidFill>
                  <a:srgbClr val="FFFF00"/>
                </a:solidFill>
              </a:rPr>
              <a:t>Congenital</a:t>
            </a:r>
            <a:r>
              <a:rPr lang="it-IT" sz="800" dirty="0" smtClean="0">
                <a:solidFill>
                  <a:srgbClr val="FFFF00"/>
                </a:solidFill>
              </a:rPr>
              <a:t> </a:t>
            </a:r>
            <a:r>
              <a:rPr lang="it-IT" sz="800" dirty="0" err="1">
                <a:solidFill>
                  <a:srgbClr val="FFFF00"/>
                </a:solidFill>
              </a:rPr>
              <a:t>heart</a:t>
            </a:r>
            <a:r>
              <a:rPr lang="it-IT" sz="800" dirty="0">
                <a:solidFill>
                  <a:srgbClr val="FFFF00"/>
                </a:solidFill>
              </a:rPr>
              <a:t> </a:t>
            </a:r>
            <a:r>
              <a:rPr lang="it-IT" sz="800" dirty="0" err="1">
                <a:solidFill>
                  <a:srgbClr val="FFFF00"/>
                </a:solidFill>
              </a:rPr>
              <a:t>diseases</a:t>
            </a:r>
            <a:endParaRPr lang="it-IT" sz="800" dirty="0">
              <a:solidFill>
                <a:srgbClr val="FFFF00"/>
              </a:solidFill>
            </a:endParaRPr>
          </a:p>
          <a:p>
            <a:pPr marL="269875" indent="-177800">
              <a:buFont typeface="Arial"/>
              <a:buChar char="•"/>
            </a:pPr>
            <a:r>
              <a:rPr lang="it-IT" sz="800" dirty="0" err="1" smtClean="0"/>
              <a:t>Atrial</a:t>
            </a:r>
            <a:r>
              <a:rPr lang="it-IT" sz="800" dirty="0" smtClean="0"/>
              <a:t> </a:t>
            </a:r>
            <a:r>
              <a:rPr lang="it-IT" sz="800" dirty="0" err="1"/>
              <a:t>septal</a:t>
            </a:r>
            <a:r>
              <a:rPr lang="it-IT" sz="800" dirty="0"/>
              <a:t> </a:t>
            </a:r>
            <a:r>
              <a:rPr lang="it-IT" sz="800" dirty="0" err="1"/>
              <a:t>defects</a:t>
            </a:r>
            <a:endParaRPr lang="it-IT" sz="800" dirty="0"/>
          </a:p>
          <a:p>
            <a:pPr marL="269875" indent="-177800">
              <a:buFont typeface="Arial"/>
              <a:buChar char="•"/>
            </a:pPr>
            <a:r>
              <a:rPr lang="it-IT" sz="800" dirty="0" err="1" smtClean="0"/>
              <a:t>Patent</a:t>
            </a:r>
            <a:r>
              <a:rPr lang="it-IT" sz="800" dirty="0" smtClean="0"/>
              <a:t> </a:t>
            </a:r>
            <a:r>
              <a:rPr lang="it-IT" sz="800" dirty="0" err="1"/>
              <a:t>foramen</a:t>
            </a:r>
            <a:r>
              <a:rPr lang="it-IT" sz="800" dirty="0"/>
              <a:t> ovale</a:t>
            </a:r>
          </a:p>
          <a:p>
            <a:pPr marL="269875" indent="-177800">
              <a:buFont typeface="Arial"/>
              <a:buChar char="•"/>
            </a:pPr>
            <a:r>
              <a:rPr lang="it-IT" sz="800" dirty="0" err="1" smtClean="0"/>
              <a:t>Ventricular</a:t>
            </a:r>
            <a:r>
              <a:rPr lang="it-IT" sz="800" dirty="0" smtClean="0"/>
              <a:t> </a:t>
            </a:r>
            <a:r>
              <a:rPr lang="it-IT" sz="800" dirty="0" err="1"/>
              <a:t>septal</a:t>
            </a:r>
            <a:r>
              <a:rPr lang="it-IT" sz="800" dirty="0"/>
              <a:t> </a:t>
            </a:r>
            <a:r>
              <a:rPr lang="it-IT" sz="800" dirty="0" err="1"/>
              <a:t>defects</a:t>
            </a:r>
            <a:endParaRPr lang="it-IT" sz="800" dirty="0"/>
          </a:p>
          <a:p>
            <a:pPr marL="269875" indent="-177800">
              <a:buFont typeface="Arial"/>
              <a:buChar char="•"/>
            </a:pPr>
            <a:r>
              <a:rPr lang="it-IT" sz="800" dirty="0" smtClean="0"/>
              <a:t>Uni-, </a:t>
            </a:r>
            <a:r>
              <a:rPr lang="it-IT" sz="800" dirty="0"/>
              <a:t>b</a:t>
            </a:r>
            <a:r>
              <a:rPr lang="it-IT" sz="800" dirty="0" smtClean="0"/>
              <a:t>i</a:t>
            </a:r>
            <a:r>
              <a:rPr lang="it-IT" sz="800" dirty="0"/>
              <a:t>- and </a:t>
            </a:r>
            <a:r>
              <a:rPr lang="it-IT" sz="800" dirty="0" err="1" smtClean="0"/>
              <a:t>quadricuspid</a:t>
            </a:r>
            <a:r>
              <a:rPr lang="it-IT" sz="800" dirty="0" smtClean="0"/>
              <a:t> </a:t>
            </a:r>
            <a:r>
              <a:rPr lang="it-IT" sz="800" dirty="0" err="1"/>
              <a:t>aortic</a:t>
            </a:r>
            <a:r>
              <a:rPr lang="it-IT" sz="800" dirty="0"/>
              <a:t> valve</a:t>
            </a:r>
          </a:p>
          <a:p>
            <a:pPr marL="269875" indent="-177800">
              <a:buFont typeface="Arial"/>
              <a:buChar char="•"/>
            </a:pPr>
            <a:r>
              <a:rPr lang="it-IT" sz="800" dirty="0" err="1" smtClean="0"/>
              <a:t>Mitral</a:t>
            </a:r>
            <a:r>
              <a:rPr lang="it-IT" sz="800" dirty="0" smtClean="0"/>
              <a:t> </a:t>
            </a:r>
            <a:r>
              <a:rPr lang="it-IT" sz="800" dirty="0" err="1"/>
              <a:t>cleft</a:t>
            </a:r>
            <a:endParaRPr lang="it-IT" sz="800" dirty="0"/>
          </a:p>
          <a:p>
            <a:pPr marL="269875" indent="-177800">
              <a:buFont typeface="Arial"/>
              <a:buChar char="•"/>
            </a:pPr>
            <a:r>
              <a:rPr lang="it-IT" sz="800" dirty="0" err="1" smtClean="0"/>
              <a:t>Parachute</a:t>
            </a:r>
            <a:r>
              <a:rPr lang="it-IT" sz="800" dirty="0" smtClean="0"/>
              <a:t> </a:t>
            </a:r>
            <a:r>
              <a:rPr lang="it-IT" sz="800" dirty="0" err="1"/>
              <a:t>mitral</a:t>
            </a:r>
            <a:r>
              <a:rPr lang="it-IT" sz="800" dirty="0"/>
              <a:t> valve</a:t>
            </a:r>
          </a:p>
          <a:p>
            <a:pPr marL="269875" indent="-177800">
              <a:buFont typeface="Arial"/>
              <a:buChar char="•"/>
            </a:pPr>
            <a:r>
              <a:rPr lang="it-IT" sz="800" dirty="0" err="1" smtClean="0"/>
              <a:t>Cor</a:t>
            </a:r>
            <a:r>
              <a:rPr lang="it-IT" sz="800" dirty="0" smtClean="0"/>
              <a:t> </a:t>
            </a:r>
            <a:r>
              <a:rPr lang="it-IT" sz="800" dirty="0" err="1"/>
              <a:t>triatriatum</a:t>
            </a:r>
            <a:endParaRPr lang="it-IT" sz="800" dirty="0"/>
          </a:p>
          <a:p>
            <a:pPr marL="269875" indent="-177800">
              <a:buFont typeface="Arial"/>
              <a:buChar char="•"/>
            </a:pPr>
            <a:r>
              <a:rPr lang="it-IT" sz="800" dirty="0" err="1" smtClean="0"/>
              <a:t>Univentricular</a:t>
            </a:r>
            <a:r>
              <a:rPr lang="it-IT" sz="800" dirty="0" smtClean="0"/>
              <a:t> </a:t>
            </a:r>
            <a:r>
              <a:rPr lang="it-IT" sz="800" dirty="0" err="1"/>
              <a:t>heart</a:t>
            </a:r>
            <a:endParaRPr lang="it-IT" sz="800" dirty="0"/>
          </a:p>
          <a:p>
            <a:pPr marL="269875" indent="-177800">
              <a:buFont typeface="Arial"/>
              <a:buChar char="•"/>
            </a:pPr>
            <a:r>
              <a:rPr lang="it-IT" sz="800" dirty="0" err="1" smtClean="0"/>
              <a:t>Ebstein</a:t>
            </a:r>
            <a:r>
              <a:rPr lang="it-IT" sz="800" dirty="0" smtClean="0"/>
              <a:t> </a:t>
            </a:r>
            <a:r>
              <a:rPr lang="it-IT" sz="800" dirty="0" err="1"/>
              <a:t>disease</a:t>
            </a:r>
            <a:endParaRPr lang="it-IT" sz="800" dirty="0"/>
          </a:p>
          <a:p>
            <a:r>
              <a:rPr lang="it-IT" sz="800" dirty="0"/>
              <a:t> </a:t>
            </a:r>
          </a:p>
          <a:p>
            <a:r>
              <a:rPr lang="it-IT" sz="800" dirty="0" smtClean="0">
                <a:solidFill>
                  <a:srgbClr val="FFFF00"/>
                </a:solidFill>
              </a:rPr>
              <a:t>2. </a:t>
            </a:r>
            <a:r>
              <a:rPr lang="it-IT" sz="800" dirty="0" err="1" smtClean="0">
                <a:solidFill>
                  <a:srgbClr val="FFFF00"/>
                </a:solidFill>
              </a:rPr>
              <a:t>Masses</a:t>
            </a:r>
            <a:endParaRPr lang="it-IT" sz="800" dirty="0">
              <a:solidFill>
                <a:srgbClr val="FFFF00"/>
              </a:solidFill>
            </a:endParaRPr>
          </a:p>
          <a:p>
            <a:pPr marL="269875" indent="-177800">
              <a:buFont typeface="Arial"/>
              <a:buChar char="•"/>
            </a:pPr>
            <a:r>
              <a:rPr lang="it-IT" sz="800" dirty="0" err="1" smtClean="0"/>
              <a:t>Tumors</a:t>
            </a:r>
            <a:endParaRPr lang="it-IT" sz="800" dirty="0"/>
          </a:p>
          <a:p>
            <a:pPr marL="269875" indent="-177800">
              <a:buFont typeface="Arial"/>
              <a:buChar char="•"/>
            </a:pPr>
            <a:r>
              <a:rPr lang="it-IT" sz="800" dirty="0" err="1" smtClean="0"/>
              <a:t>Thrombi</a:t>
            </a:r>
            <a:endParaRPr lang="it-IT" sz="800" dirty="0" smtClean="0"/>
          </a:p>
          <a:p>
            <a:r>
              <a:rPr lang="it-IT" sz="800" dirty="0" smtClean="0"/>
              <a:t> </a:t>
            </a:r>
          </a:p>
          <a:p>
            <a:r>
              <a:rPr lang="it-IT" sz="800" dirty="0" smtClean="0">
                <a:solidFill>
                  <a:srgbClr val="FFFF00"/>
                </a:solidFill>
              </a:rPr>
              <a:t>3. </a:t>
            </a:r>
            <a:r>
              <a:rPr lang="it-IT" sz="800" dirty="0" err="1" smtClean="0">
                <a:solidFill>
                  <a:srgbClr val="FFFF00"/>
                </a:solidFill>
              </a:rPr>
              <a:t>Pharmacological</a:t>
            </a:r>
            <a:r>
              <a:rPr lang="it-IT" sz="800" dirty="0" smtClean="0">
                <a:solidFill>
                  <a:srgbClr val="FFFF00"/>
                </a:solidFill>
              </a:rPr>
              <a:t> stress </a:t>
            </a:r>
            <a:r>
              <a:rPr lang="it-IT" sz="800" dirty="0" err="1" smtClean="0">
                <a:solidFill>
                  <a:srgbClr val="FFFF00"/>
                </a:solidFill>
              </a:rPr>
              <a:t>echo</a:t>
            </a:r>
            <a:endParaRPr lang="it-IT" sz="800" dirty="0" smtClean="0">
              <a:solidFill>
                <a:srgbClr val="FFFF00"/>
              </a:solidFill>
            </a:endParaRPr>
          </a:p>
          <a:p>
            <a:r>
              <a:rPr lang="it-IT" sz="800" dirty="0">
                <a:solidFill>
                  <a:srgbClr val="FFFF00"/>
                </a:solidFill>
              </a:rPr>
              <a:t> </a:t>
            </a:r>
          </a:p>
          <a:p>
            <a:r>
              <a:rPr lang="it-IT" sz="800" dirty="0" smtClean="0">
                <a:solidFill>
                  <a:srgbClr val="FFFF00"/>
                </a:solidFill>
              </a:rPr>
              <a:t>4. Third-generation </a:t>
            </a:r>
            <a:r>
              <a:rPr lang="it-IT" sz="800" dirty="0">
                <a:solidFill>
                  <a:srgbClr val="FFFF00"/>
                </a:solidFill>
              </a:rPr>
              <a:t>3D </a:t>
            </a:r>
            <a:r>
              <a:rPr lang="it-IT" sz="800" dirty="0" err="1">
                <a:solidFill>
                  <a:srgbClr val="FFFF00"/>
                </a:solidFill>
              </a:rPr>
              <a:t>transoesophageal</a:t>
            </a:r>
            <a:r>
              <a:rPr lang="it-IT" sz="800" dirty="0">
                <a:solidFill>
                  <a:srgbClr val="FFFF00"/>
                </a:solidFill>
              </a:rPr>
              <a:t> </a:t>
            </a:r>
            <a:r>
              <a:rPr lang="it-IT" sz="800" dirty="0" err="1" smtClean="0">
                <a:solidFill>
                  <a:srgbClr val="FFFF00"/>
                </a:solidFill>
              </a:rPr>
              <a:t>echo</a:t>
            </a:r>
            <a:endParaRPr lang="it-IT" sz="800" dirty="0" smtClean="0">
              <a:solidFill>
                <a:srgbClr val="FFFF00"/>
              </a:solidFill>
            </a:endParaRPr>
          </a:p>
          <a:p>
            <a:endParaRPr lang="it-IT" sz="800" dirty="0">
              <a:solidFill>
                <a:srgbClr val="FFFF00"/>
              </a:solidFill>
            </a:endParaRPr>
          </a:p>
          <a:p>
            <a:r>
              <a:rPr lang="it-IT" sz="800" dirty="0" err="1">
                <a:solidFill>
                  <a:srgbClr val="66CCFF"/>
                </a:solidFill>
              </a:rPr>
              <a:t>Friday</a:t>
            </a:r>
            <a:r>
              <a:rPr lang="it-IT" sz="800" dirty="0">
                <a:solidFill>
                  <a:srgbClr val="66CCFF"/>
                </a:solidFill>
              </a:rPr>
              <a:t> -09.00am to 12.00pm in </a:t>
            </a:r>
            <a:r>
              <a:rPr lang="it-IT" sz="800" dirty="0" err="1">
                <a:solidFill>
                  <a:srgbClr val="66CCFF"/>
                </a:solidFill>
              </a:rPr>
              <a:t>Echo</a:t>
            </a:r>
            <a:r>
              <a:rPr lang="it-IT" sz="800" dirty="0">
                <a:solidFill>
                  <a:srgbClr val="66CCFF"/>
                </a:solidFill>
              </a:rPr>
              <a:t> Lab-</a:t>
            </a:r>
          </a:p>
          <a:p>
            <a:r>
              <a:rPr lang="it-IT" sz="800" dirty="0" err="1">
                <a:solidFill>
                  <a:srgbClr val="66CCFF"/>
                </a:solidFill>
              </a:rPr>
              <a:t>Practice</a:t>
            </a:r>
            <a:r>
              <a:rPr lang="it-IT" sz="800" dirty="0">
                <a:solidFill>
                  <a:srgbClr val="66CCFF"/>
                </a:solidFill>
              </a:rPr>
              <a:t> – </a:t>
            </a:r>
            <a:r>
              <a:rPr lang="it-IT" sz="800" dirty="0" err="1">
                <a:solidFill>
                  <a:srgbClr val="66CCFF"/>
                </a:solidFill>
              </a:rPr>
              <a:t>Hands</a:t>
            </a:r>
            <a:r>
              <a:rPr lang="it-IT" sz="800" dirty="0">
                <a:solidFill>
                  <a:srgbClr val="66CCFF"/>
                </a:solidFill>
              </a:rPr>
              <a:t> on session</a:t>
            </a:r>
          </a:p>
          <a:p>
            <a:endParaRPr lang="it-IT" sz="800" dirty="0">
              <a:solidFill>
                <a:srgbClr val="FFFF00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381000" y="1524001"/>
            <a:ext cx="5943600" cy="78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ct val="55000"/>
              </a:spcAft>
            </a:pPr>
            <a:r>
              <a:rPr lang="it-IT" sz="1100" b="1" i="1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3D ECHO INTENSIVE COURSE</a:t>
            </a:r>
          </a:p>
          <a:p>
            <a:pPr algn="ctr">
              <a:spcAft>
                <a:spcPct val="55000"/>
              </a:spcAft>
            </a:pPr>
            <a:r>
              <a:rPr lang="it-IT" sz="1100" b="1" dirty="0" err="1" smtClean="0">
                <a:solidFill>
                  <a:srgbClr val="FFFF00"/>
                </a:solidFill>
              </a:rPr>
              <a:t>May</a:t>
            </a:r>
            <a:r>
              <a:rPr lang="it-IT" sz="1100" b="1" dirty="0" smtClean="0">
                <a:solidFill>
                  <a:srgbClr val="FFFF00"/>
                </a:solidFill>
              </a:rPr>
              <a:t> 23- 27, 2016</a:t>
            </a:r>
            <a:endParaRPr lang="it-IT" sz="1100" b="1" i="1" dirty="0">
              <a:solidFill>
                <a:srgbClr val="66C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it-IT" sz="11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Course Directors: Luigi P. Badano</a:t>
            </a:r>
            <a:r>
              <a:rPr lang="it-IT" sz="1100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Denisa </a:t>
            </a:r>
            <a:r>
              <a:rPr lang="it-IT" sz="1100" b="1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Muraru</a:t>
            </a:r>
            <a:endParaRPr lang="it-IT" sz="1100" i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9" name="Immagine 8" descr="logo_bianco_sfondo_trasparen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8600"/>
            <a:ext cx="1143000" cy="1143000"/>
          </a:xfrm>
          <a:prstGeom prst="rect">
            <a:avLst/>
          </a:prstGeom>
        </p:spPr>
      </p:pic>
      <p:pic>
        <p:nvPicPr>
          <p:cNvPr id="11" name="Immagine 10" descr="logodip_trasp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28600"/>
            <a:ext cx="989419" cy="985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repuscolo">
  <a:themeElements>
    <a:clrScheme name="Crepuscolo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Crepuscolo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epusco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Crepuscolo.thmx</Template>
  <TotalTime>338</TotalTime>
  <Words>150</Words>
  <Application>Microsoft Macintosh PowerPoint</Application>
  <PresentationFormat>Presentazione su schermo (4:3)</PresentationFormat>
  <Paragraphs>122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Crepuscolo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Three-dimensional echocardiography</dc:title>
  <dc:creator>Denisa</dc:creator>
  <cp:lastModifiedBy>UTENTE UNIPD</cp:lastModifiedBy>
  <cp:revision>54</cp:revision>
  <cp:lastPrinted>2015-05-05T13:53:24Z</cp:lastPrinted>
  <dcterms:created xsi:type="dcterms:W3CDTF">2006-08-16T00:00:00Z</dcterms:created>
  <dcterms:modified xsi:type="dcterms:W3CDTF">2016-04-07T08:48:58Z</dcterms:modified>
</cp:coreProperties>
</file>