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319" r:id="rId2"/>
    <p:sldId id="258" r:id="rId3"/>
    <p:sldId id="275" r:id="rId4"/>
    <p:sldId id="296" r:id="rId5"/>
    <p:sldId id="297" r:id="rId6"/>
    <p:sldId id="323" r:id="rId7"/>
    <p:sldId id="324" r:id="rId8"/>
  </p:sldIdLst>
  <p:sldSz cx="9144000" cy="6858000" type="screen4x3"/>
  <p:notesSz cx="6797675" cy="9928225"/>
  <p:defaultTextStyle>
    <a:defPPr>
      <a:defRPr lang="en-US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636036-030D-4545-9D84-3C5DACE0AF0F}">
          <p14:sldIdLst>
            <p14:sldId id="319"/>
            <p14:sldId id="258"/>
            <p14:sldId id="275"/>
            <p14:sldId id="296"/>
            <p14:sldId id="297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FF00"/>
    <a:srgbClr val="663300"/>
    <a:srgbClr val="FF996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0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2CC4E-35C9-4A36-85C1-A618E719AE71}" type="datetimeFigureOut">
              <a:rPr lang="en-GB" smtClean="0"/>
              <a:t>11/12/2015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36F2D-947A-4531-85D5-F61A214AE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8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36F2D-947A-4531-85D5-F61A214AEE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2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36F2D-947A-4531-85D5-F61A214AEE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2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36F2D-947A-4531-85D5-F61A214AEE8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4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86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97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26720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3481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1548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0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181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7430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6483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46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3.jpe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h/url?sa=i&amp;rct=j&amp;q=&amp;esrc=s&amp;frm=1&amp;source=images&amp;cd=&amp;cad=rja&amp;docid=P_GNU773m-6WuM&amp;tbnid=nUnf_zRs0zOk6M:&amp;ved=0CAUQjRw&amp;url=http://www.technobuffalo.com/2013/03/05/new-york-city-free-wi-fi-gowex/&amp;ei=1K9CUtj4D4Kn0AWLgoHoAQ&amp;bvm=bv.53077864,d.bGE&amp;psig=AFQjCNG4gQL7YBDPQL2rfYnNt06MQl26ZQ&amp;ust=1380188496038484" TargetMode="Externa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h/url?sa=i&amp;rct=j&amp;q=&amp;esrc=s&amp;frm=1&amp;source=images&amp;cd=&amp;cad=rja&amp;docid=P_GNU773m-6WuM&amp;tbnid=nUnf_zRs0zOk6M:&amp;ved=0CAUQjRw&amp;url=http://www.technobuffalo.com/2013/03/05/new-york-city-free-wi-fi-gowex/&amp;ei=1K9CUtj4D4Kn0AWLgoHoAQ&amp;bvm=bv.53077864,d.bGE&amp;psig=AFQjCNG4gQL7YBDPQL2rfYnNt06MQl26ZQ&amp;ust=1380188496038484" TargetMode="Externa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h/url?sa=i&amp;rct=j&amp;q=&amp;esrc=s&amp;frm=1&amp;source=images&amp;cd=&amp;cad=rja&amp;docid=P_GNU773m-6WuM&amp;tbnid=nUnf_zRs0zOk6M:&amp;ved=0CAUQjRw&amp;url=http://www.technobuffalo.com/2013/03/05/new-york-city-free-wi-fi-gowex/&amp;ei=1K9CUtj4D4Kn0AWLgoHoAQ&amp;bvm=bv.53077864,d.bGE&amp;psig=AFQjCNG4gQL7YBDPQL2rfYnNt06MQl26ZQ&amp;ust=1380188496038484" TargetMode="External"/><Relationship Id="rId3" Type="http://schemas.openxmlformats.org/officeDocument/2006/relationships/image" Target="../media/image11.png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63998" y="3616219"/>
            <a:ext cx="6489393" cy="1204306"/>
          </a:xfrm>
        </p:spPr>
        <p:txBody>
          <a:bodyPr/>
          <a:lstStyle/>
          <a:p>
            <a:pPr algn="ctr"/>
            <a:r>
              <a:rPr lang="fr-CH" b="1" dirty="0" smtClean="0">
                <a:latin typeface="Malgun Gothic" pitchFamily="34" charset="-127"/>
                <a:ea typeface="Malgun Gothic" pitchFamily="34" charset="-127"/>
              </a:rPr>
              <a:t>Hotel Rates &amp; Description </a:t>
            </a:r>
            <a:endParaRPr lang="en-GB" b="1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955977" y="5029200"/>
            <a:ext cx="6658163" cy="32925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CH" dirty="0" smtClean="0"/>
              <a:t>Lausanne, </a:t>
            </a:r>
            <a:r>
              <a:rPr lang="fr-CH" dirty="0" smtClean="0"/>
              <a:t>Switzerland – </a:t>
            </a:r>
            <a:r>
              <a:rPr lang="fr-CH" dirty="0" err="1" smtClean="0"/>
              <a:t>June</a:t>
            </a:r>
            <a:r>
              <a:rPr lang="fr-CH" dirty="0" smtClean="0"/>
              <a:t> 15 </a:t>
            </a:r>
            <a:r>
              <a:rPr lang="fr-CH" dirty="0" smtClean="0"/>
              <a:t>– 17, 2016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739425" y="815033"/>
            <a:ext cx="50912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Joint Annual Meeting of the SSC</a:t>
            </a:r>
            <a:r>
              <a:rPr lang="de-CH" sz="24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de-CH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de-CH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de-CH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SSCVTS </a:t>
            </a:r>
            <a:r>
              <a:rPr lang="de-CH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and SSP </a:t>
            </a:r>
            <a:r>
              <a:rPr lang="de-CH" sz="24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2016 </a:t>
            </a:r>
            <a:r>
              <a:rPr lang="de-CH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Congress</a:t>
            </a:r>
            <a:endParaRPr lang="fr-CH" sz="24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www.swisscardio.ch/public/jahrestagung/fw/img/logo_jt_2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06" y="1806966"/>
            <a:ext cx="3305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8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2400" b="1" i="1" u="sng" dirty="0" smtClean="0">
                <a:latin typeface="Arial" pitchFamily="34" charset="0"/>
                <a:cs typeface="Arial" pitchFamily="34" charset="0"/>
              </a:rPr>
              <a:t>How </a:t>
            </a:r>
            <a:r>
              <a:rPr lang="fr-CH" sz="2400" b="1" i="1" u="sng" dirty="0">
                <a:latin typeface="Arial" pitchFamily="34" charset="0"/>
                <a:cs typeface="Arial" pitchFamily="34" charset="0"/>
              </a:rPr>
              <a:t>to use the document?</a:t>
            </a:r>
            <a:endParaRPr lang="en-GB" sz="2400" b="1" i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0630"/>
            <a:ext cx="8763000" cy="3852372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fr-CH" sz="1800" b="0" dirty="0">
              <a:solidFill>
                <a:prstClr val="black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lvl="0" defTabSz="687388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fr-CH" sz="1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Click on </a:t>
            </a:r>
            <a:r>
              <a:rPr lang="fr-CH" sz="1800" b="0" i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	</a:t>
            </a:r>
            <a:r>
              <a:rPr lang="fr-CH" sz="1800" b="0" i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	</a:t>
            </a:r>
            <a:r>
              <a:rPr lang="en-US" sz="1800" b="0" dirty="0" smtClean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in </a:t>
            </a:r>
            <a:r>
              <a:rPr lang="en-US" sz="1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the </a:t>
            </a:r>
            <a:r>
              <a:rPr lang="en-US" sz="1800" b="0" dirty="0" smtClean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left-upper </a:t>
            </a:r>
            <a:r>
              <a:rPr lang="en-US" sz="1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corner of the page to access the </a:t>
            </a:r>
            <a:r>
              <a:rPr lang="en-US" sz="1800" b="0" dirty="0" smtClean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hotel </a:t>
            </a:r>
            <a:r>
              <a:rPr lang="en-US" sz="1800" b="0" dirty="0" smtClean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list</a:t>
            </a:r>
          </a:p>
          <a:p>
            <a:pPr marL="0" lvl="0" indent="0">
              <a:spcBef>
                <a:spcPct val="20000"/>
              </a:spcBef>
              <a:defRPr/>
            </a:pPr>
            <a:endParaRPr lang="fr-CH" sz="1800" b="0" dirty="0">
              <a:solidFill>
                <a:prstClr val="black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lvl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fr-CH" sz="1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Click on the </a:t>
            </a:r>
            <a:r>
              <a:rPr lang="fr-CH" sz="1800" b="0" dirty="0" err="1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name</a:t>
            </a:r>
            <a:r>
              <a:rPr lang="fr-CH" sz="1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of the Hotel to </a:t>
            </a:r>
            <a:r>
              <a:rPr lang="fr-CH" sz="1800" b="0" dirty="0" err="1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access</a:t>
            </a:r>
            <a:r>
              <a:rPr lang="fr-CH" sz="1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fr-CH" sz="1800" b="0" dirty="0" err="1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its</a:t>
            </a:r>
            <a:r>
              <a:rPr lang="fr-CH" sz="1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fr-CH" sz="1800" b="0" dirty="0" smtClean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description</a:t>
            </a:r>
          </a:p>
          <a:p>
            <a:pPr marL="0" lvl="0" indent="0">
              <a:spcBef>
                <a:spcPct val="20000"/>
              </a:spcBef>
              <a:defRPr/>
            </a:pPr>
            <a:endParaRPr lang="fr-CH" sz="1800" b="0" dirty="0" smtClean="0">
              <a:solidFill>
                <a:prstClr val="black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800" b="0" dirty="0" smtClean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  <a:hlinkClick r:id="rId2" action="ppaction://hlinksldjump"/>
              </a:rPr>
              <a:t>Maps</a:t>
            </a:r>
            <a:r>
              <a:rPr lang="en-US" sz="1800" b="0" dirty="0" smtClean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sz="1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are available at the end of the document</a:t>
            </a:r>
          </a:p>
          <a:p>
            <a:pPr marL="0" lvl="0" indent="0">
              <a:spcBef>
                <a:spcPct val="20000"/>
              </a:spcBef>
              <a:defRPr/>
            </a:pPr>
            <a:endParaRPr lang="en-US" sz="1800" b="0" dirty="0">
              <a:solidFill>
                <a:prstClr val="black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lvl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From the maps, click on the numbers to access the hotels’ </a:t>
            </a:r>
            <a:r>
              <a:rPr lang="en-US" sz="1800" b="0" dirty="0" smtClean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description</a:t>
            </a:r>
          </a:p>
          <a:p>
            <a:pPr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1800" b="0" dirty="0" smtClean="0">
              <a:solidFill>
                <a:prstClr val="black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0" indent="0">
              <a:spcBef>
                <a:spcPct val="20000"/>
              </a:spcBef>
              <a:defRPr/>
            </a:pPr>
            <a:endParaRPr lang="en-US" sz="1800" b="0" dirty="0">
              <a:solidFill>
                <a:prstClr val="black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lvl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1800" b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20000"/>
              </a:spcBef>
              <a:defRPr/>
            </a:pPr>
            <a:endParaRPr lang="en-US" sz="1800" b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1600200" y="1219200"/>
            <a:ext cx="685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Hotels List</a:t>
            </a:r>
            <a:endParaRPr lang="en-GB" sz="1400" dirty="0"/>
          </a:p>
        </p:txBody>
      </p:sp>
      <p:pic>
        <p:nvPicPr>
          <p:cNvPr id="2050" name="Picture 2" descr="http://www.lcvb.ch/content/galleries/4/m/img_12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258961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228600" y="179530"/>
            <a:ext cx="685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Hotels List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459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i="1" u="sng" dirty="0">
                <a:latin typeface="Arial" pitchFamily="34" charset="0"/>
                <a:cs typeface="Arial" pitchFamily="34" charset="0"/>
              </a:rPr>
              <a:t>List of hotels by </a:t>
            </a:r>
            <a:r>
              <a:rPr lang="en-US" sz="2400" b="1" i="1" u="sng" dirty="0" smtClean="0">
                <a:latin typeface="Arial" pitchFamily="34" charset="0"/>
                <a:cs typeface="Arial" pitchFamily="34" charset="0"/>
              </a:rPr>
              <a:t>category</a:t>
            </a:r>
            <a:endParaRPr lang="en-US" sz="2400" b="1" i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800" y="1371600"/>
            <a:ext cx="3852240" cy="586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fr-CH" sz="1400" b="0" i="1" u="sng" dirty="0" smtClean="0">
                <a:solidFill>
                  <a:schemeClr val="accent2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  <a:cs typeface="Arial" charset="0"/>
              </a:rPr>
              <a:t>2* </a:t>
            </a:r>
            <a:r>
              <a:rPr lang="fr-CH" sz="1400" b="0" i="1" u="sng" dirty="0" err="1" smtClean="0">
                <a:solidFill>
                  <a:schemeClr val="accent2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  <a:cs typeface="Arial" charset="0"/>
              </a:rPr>
              <a:t>hotel</a:t>
            </a:r>
            <a:endParaRPr lang="fr-CH" sz="1400" b="0" i="1" u="sng" dirty="0">
              <a:latin typeface="Malgun Gothic" pitchFamily="34" charset="-127"/>
              <a:ea typeface="Malgun Gothic" pitchFamily="34" charset="-127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1100" b="0" u="sng" cap="all" dirty="0" smtClean="0">
                <a:latin typeface="Malgun Gothic" pitchFamily="34" charset="-127"/>
                <a:ea typeface="Malgun Gothic" pitchFamily="34" charset="-127"/>
                <a:cs typeface="Arial" pitchFamily="34" charset="0"/>
                <a:hlinkClick r:id="rId2" action="ppaction://hlinksldjump"/>
              </a:rPr>
              <a:t>Swisstech hotel</a:t>
            </a:r>
            <a:r>
              <a:rPr lang="fr-FR" sz="1100" b="0" cap="all" dirty="0" smtClean="0">
                <a:latin typeface="Malgun Gothic" pitchFamily="34" charset="-127"/>
                <a:ea typeface="Malgun Gothic" pitchFamily="34" charset="-127"/>
                <a:cs typeface="Arial" pitchFamily="34" charset="0"/>
                <a:hlinkClick r:id="rId2" action="ppaction://hlinksldjump"/>
              </a:rPr>
              <a:t> </a:t>
            </a:r>
            <a:r>
              <a:rPr lang="fr-CH" sz="1100" b="0" i="1" cap="all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  <a:hlinkClick r:id="rId2" action="ppaction://hlinksldjump"/>
              </a:rPr>
              <a:t>– </a:t>
            </a:r>
            <a:r>
              <a:rPr lang="fr-CH" sz="1000" b="0" i="1" cap="all" dirty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  <a:hlinkClick r:id="rId2" action="ppaction://hlinksldjump"/>
              </a:rPr>
              <a:t>Convention center</a:t>
            </a:r>
            <a:endParaRPr lang="fr-CH" sz="1100" b="0" i="1" cap="all" dirty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endParaRPr lang="fr-FR" sz="1100" b="0" cap="all" dirty="0" smtClean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0" indent="0"/>
            <a:endParaRPr lang="fr-FR" sz="1100" b="0" cap="all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0" indent="0">
              <a:defRPr/>
            </a:pPr>
            <a:endParaRPr lang="en-US" sz="1200" b="0" cap="all" dirty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fr-CH" sz="1200" b="0" cap="all" dirty="0">
              <a:latin typeface="Arial" pitchFamily="34" charset="0"/>
              <a:ea typeface="+mj-ea"/>
              <a:cs typeface="Arial" pitchFamily="34" charset="0"/>
            </a:endParaRPr>
          </a:p>
          <a:p>
            <a:pPr marL="285716" indent="-285716">
              <a:spcBef>
                <a:spcPts val="0"/>
              </a:spcBef>
              <a:buFont typeface="Arial" pitchFamily="34" charset="0"/>
              <a:buChar char="•"/>
              <a:defRPr/>
            </a:pPr>
            <a:endParaRPr lang="fr-CH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371600"/>
            <a:ext cx="4040188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fr-CH" sz="1400" b="0" i="1" u="sng" dirty="0" smtClean="0">
                <a:solidFill>
                  <a:schemeClr val="accent2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  <a:cs typeface="Arial" charset="0"/>
              </a:rPr>
              <a:t>4* </a:t>
            </a:r>
            <a:r>
              <a:rPr lang="fr-CH" sz="1400" b="0" i="1" u="sng" dirty="0" err="1" smtClean="0">
                <a:solidFill>
                  <a:schemeClr val="accent2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  <a:cs typeface="Arial" charset="0"/>
              </a:rPr>
              <a:t>hotels</a:t>
            </a:r>
            <a:endParaRPr lang="fr-CH" sz="1400" b="0" i="1" u="sng" dirty="0" smtClean="0">
              <a:solidFill>
                <a:schemeClr val="accent2">
                  <a:lumMod val="75000"/>
                </a:schemeClr>
              </a:solidFill>
              <a:latin typeface="Malgun Gothic" pitchFamily="34" charset="-127"/>
              <a:ea typeface="Malgun Gothic" pitchFamily="34" charset="-127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1100" b="0" u="sng" cap="all" dirty="0" err="1" smtClean="0">
                <a:latin typeface="Malgun Gothic" pitchFamily="34" charset="-127"/>
                <a:ea typeface="Malgun Gothic" pitchFamily="34" charset="-127"/>
                <a:cs typeface="Arial" pitchFamily="34" charset="0"/>
                <a:hlinkClick r:id="rId3" action="ppaction://hlinksldjump"/>
              </a:rPr>
              <a:t>Starling</a:t>
            </a:r>
            <a:r>
              <a:rPr lang="fr-CH" sz="1100" b="0" u="sng" cap="all" dirty="0" smtClean="0">
                <a:latin typeface="Malgun Gothic" pitchFamily="34" charset="-127"/>
                <a:ea typeface="Malgun Gothic" pitchFamily="34" charset="-127"/>
                <a:cs typeface="Arial" pitchFamily="34" charset="0"/>
                <a:hlinkClick r:id="rId3" action="ppaction://hlinksldjump"/>
              </a:rPr>
              <a:t> Lausanne</a:t>
            </a:r>
            <a:r>
              <a:rPr lang="fr-CH" sz="1100" b="0" cap="all" dirty="0" smtClean="0">
                <a:latin typeface="Malgun Gothic" pitchFamily="34" charset="-127"/>
                <a:ea typeface="Malgun Gothic" pitchFamily="34" charset="-127"/>
                <a:cs typeface="Arial" pitchFamily="34" charset="0"/>
                <a:hlinkClick r:id="rId3" action="ppaction://hlinksldjump"/>
              </a:rPr>
              <a:t> </a:t>
            </a:r>
            <a:r>
              <a:rPr lang="fr-CH" sz="1050" b="0" i="1" cap="all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  <a:hlinkClick r:id="rId3" action="ppaction://hlinksldjump"/>
              </a:rPr>
              <a:t>– </a:t>
            </a:r>
            <a:r>
              <a:rPr lang="fr-CH" sz="1000" b="0" i="1" cap="all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  <a:hlinkClick r:id="rId3" action="ppaction://hlinksldjump"/>
              </a:rPr>
              <a:t>Convention center</a:t>
            </a:r>
            <a:endParaRPr lang="fr-CH" sz="1050" b="0" i="1" cap="all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1100" b="0" u="sng" cap="all" dirty="0" smtClean="0">
                <a:latin typeface="Malgun Gothic" pitchFamily="34" charset="-127"/>
                <a:ea typeface="Malgun Gothic" pitchFamily="34" charset="-127"/>
                <a:cs typeface="Arial" pitchFamily="34" charset="0"/>
                <a:hlinkClick r:id="rId4" action="ppaction://hlinksldjump"/>
              </a:rPr>
              <a:t>Continental</a:t>
            </a:r>
            <a:r>
              <a:rPr lang="fr-CH" sz="1100" b="0" cap="all" dirty="0">
                <a:latin typeface="Malgun Gothic" pitchFamily="34" charset="-127"/>
                <a:ea typeface="Malgun Gothic" pitchFamily="34" charset="-127"/>
                <a:cs typeface="Arial" pitchFamily="34" charset="0"/>
                <a:hlinkClick r:id="rId4" action="ppaction://hlinksldjump"/>
              </a:rPr>
              <a:t> </a:t>
            </a:r>
            <a:r>
              <a:rPr lang="fr-CH" sz="1100" b="0" i="1" cap="all" dirty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  <a:hlinkClick r:id="rId4" action="ppaction://hlinksldjump"/>
              </a:rPr>
              <a:t>– </a:t>
            </a:r>
            <a:r>
              <a:rPr lang="fr-CH" sz="1000" b="0" i="1" cap="all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  <a:hlinkClick r:id="rId4" action="ppaction://hlinksldjump"/>
              </a:rPr>
              <a:t>City center</a:t>
            </a:r>
            <a:endParaRPr lang="fr-CH" sz="1000" b="0" cap="all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sz="1500" b="0" i="1" u="sng" cap="all" dirty="0" smtClean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GB" sz="1200" b="0" cap="all" dirty="0" smtClean="0">
              <a:latin typeface="Arial" pitchFamily="34" charset="0"/>
              <a:cs typeface="Arial" pitchFamily="34" charset="0"/>
            </a:endParaRPr>
          </a:p>
          <a:p>
            <a:pPr marL="285716" indent="-285716">
              <a:spcBef>
                <a:spcPts val="0"/>
              </a:spcBef>
              <a:buFont typeface="Arial" pitchFamily="34" charset="0"/>
              <a:buChar char="•"/>
              <a:defRPr/>
            </a:pPr>
            <a:endParaRPr lang="fr-CH" sz="18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GB" dirty="0"/>
          </a:p>
        </p:txBody>
      </p:sp>
      <p:pic>
        <p:nvPicPr>
          <p:cNvPr id="3078" name="Picture 6" descr="http://www.auditoire.ch/_mem/img/img_20150225183826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/>
        </p:blipFill>
        <p:spPr bwMode="auto">
          <a:xfrm>
            <a:off x="-7398" y="3807534"/>
            <a:ext cx="9151398" cy="305046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228600" y="179530"/>
            <a:ext cx="685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Hotels List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506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" y="521894"/>
            <a:ext cx="7520940" cy="548640"/>
          </a:xfrm>
        </p:spPr>
        <p:txBody>
          <a:bodyPr/>
          <a:lstStyle/>
          <a:p>
            <a:pPr algn="ctr"/>
            <a:r>
              <a:rPr lang="en-GB" sz="1800" b="1" u="sng" dirty="0" smtClean="0">
                <a:latin typeface="Arial" pitchFamily="34" charset="0"/>
                <a:cs typeface="Arial" pitchFamily="34" charset="0"/>
              </a:rPr>
              <a:t>Starling </a:t>
            </a:r>
            <a:r>
              <a:rPr lang="en-GB" sz="1800" b="1" u="sng" dirty="0" smtClean="0">
                <a:latin typeface="Arial" pitchFamily="34" charset="0"/>
                <a:cs typeface="Arial" pitchFamily="34" charset="0"/>
              </a:rPr>
              <a:t>Lausanne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4   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Convention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center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25708"/>
            <a:ext cx="8763000" cy="3852372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fr-CH" sz="1800" b="0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285716" indent="-285716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Room Type: 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Standard Room - 24sqm </a:t>
            </a:r>
            <a:r>
              <a:rPr lang="en-US" sz="1100" b="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with bath and </a:t>
            </a: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160x200cm </a:t>
            </a:r>
            <a:r>
              <a:rPr lang="en-US" sz="1100" b="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bed</a:t>
            </a:r>
          </a:p>
          <a:p>
            <a:pPr marL="284129" indent="0">
              <a:spcBef>
                <a:spcPct val="20000"/>
              </a:spcBef>
              <a:buNone/>
              <a:defRPr/>
            </a:pPr>
            <a:endParaRPr lang="en-US" sz="1800" b="0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285716" indent="-285716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Facilities: 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Restaurants &amp; Bars: 0 restaurant and 1 bar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Meeting Rooms : 6 meeting </a:t>
            </a: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spaces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1900" b="0" u="sng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285716" indent="-285716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Transportation:</a:t>
            </a:r>
            <a:endParaRPr lang="en-US" sz="1400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Closest </a:t>
            </a: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Bus/Tram stop: </a:t>
            </a:r>
            <a:r>
              <a:rPr lang="en-US" sz="1100" b="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Tube M1, EPFL Stop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1800" b="0" dirty="0" smtClean="0">
              <a:solidFill>
                <a:prstClr val="black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5" r="8846"/>
          <a:stretch/>
        </p:blipFill>
        <p:spPr bwMode="auto">
          <a:xfrm>
            <a:off x="4840793" y="559658"/>
            <a:ext cx="177062" cy="15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1859"/>
              </p:ext>
            </p:extLst>
          </p:nvPr>
        </p:nvGraphicFramePr>
        <p:xfrm>
          <a:off x="798486" y="5438142"/>
          <a:ext cx="7735914" cy="1083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4614"/>
                <a:gridCol w="797114"/>
                <a:gridCol w="792388"/>
                <a:gridCol w="713149"/>
                <a:gridCol w="636443"/>
                <a:gridCol w="501849"/>
                <a:gridCol w="1590157"/>
                <a:gridCol w="1600200"/>
              </a:tblGrid>
              <a:tr h="275538">
                <a:tc rowSpan="2">
                  <a:txBody>
                    <a:bodyPr/>
                    <a:lstStyle/>
                    <a:p>
                      <a:pPr algn="ctr"/>
                      <a:endParaRPr lang="fr-CH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CH" sz="900" b="0" dirty="0" smtClean="0">
                          <a:solidFill>
                            <a:schemeClr val="bg1"/>
                          </a:solidFill>
                        </a:rPr>
                        <a:t>Room Type</a:t>
                      </a:r>
                    </a:p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9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14-18 June</a:t>
                      </a:r>
                      <a:endParaRPr lang="en-GB" sz="9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Breakfast 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City Tax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Rate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N°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MAP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Distance to SwissTech</a:t>
                      </a:r>
                      <a:r>
                        <a:rPr lang="en-US" sz="900" b="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Convention Center </a:t>
                      </a:r>
                      <a:r>
                        <a:rPr lang="en-US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(walking)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Driving Distance to SwissTech Convention Center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82320">
                <a:tc vMerge="1">
                  <a:txBody>
                    <a:bodyPr/>
                    <a:lstStyle/>
                    <a:p>
                      <a:pPr algn="ctr"/>
                      <a:endParaRPr lang="en-GB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900" b="0" dirty="0" smtClean="0">
                          <a:solidFill>
                            <a:schemeClr val="tx1"/>
                          </a:solidFill>
                        </a:rPr>
                        <a:t>SINGLE RATE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900" b="0" dirty="0" smtClean="0">
                          <a:solidFill>
                            <a:schemeClr val="tx1"/>
                          </a:solidFill>
                        </a:rPr>
                        <a:t>DOUBLE RATE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fr-CH" sz="800" dirty="0" smtClean="0"/>
                        <a:t>Standard Room </a:t>
                      </a:r>
                      <a:endParaRPr lang="en-GB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CHF 220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CHF 240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Included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CHF 2,80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800" kern="1200" dirty="0">
                        <a:solidFill>
                          <a:srgbClr val="FFFF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17 min (1,4km)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3 min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739" y="1368505"/>
            <a:ext cx="2590800" cy="14148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739" y="3217077"/>
            <a:ext cx="2593661" cy="1431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Oval 12">
            <a:hlinkClick r:id="rId6" action="ppaction://hlinksldjump"/>
          </p:cNvPr>
          <p:cNvSpPr/>
          <p:nvPr/>
        </p:nvSpPr>
        <p:spPr>
          <a:xfrm>
            <a:off x="4993906" y="6248400"/>
            <a:ext cx="243049" cy="21325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/>
          <a:lstStyle/>
          <a:p>
            <a:pPr algn="ctr"/>
            <a:r>
              <a:rPr lang="fr-CH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fr-CH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hlinkClick r:id="rId7" action="ppaction://hlinksldjump"/>
          </p:cNvPr>
          <p:cNvSpPr/>
          <p:nvPr/>
        </p:nvSpPr>
        <p:spPr>
          <a:xfrm>
            <a:off x="228600" y="179530"/>
            <a:ext cx="685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Hotels List</a:t>
            </a:r>
            <a:endParaRPr lang="en-GB" sz="1400" dirty="0"/>
          </a:p>
        </p:txBody>
      </p:sp>
      <p:pic>
        <p:nvPicPr>
          <p:cNvPr id="11" name="Picture 10" descr="http://www.technobuffalo.com/wp-content/uploads/2013/03/free-wi-fi-630x472.jpg">
            <a:hlinkClick r:id="rId8"/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40850"/>
            <a:ext cx="629285" cy="47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6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260" y="518317"/>
            <a:ext cx="7520940" cy="548640"/>
          </a:xfrm>
        </p:spPr>
        <p:txBody>
          <a:bodyPr/>
          <a:lstStyle/>
          <a:p>
            <a:pPr algn="ct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Continental 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>4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City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center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25708"/>
            <a:ext cx="8763000" cy="3852372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fr-CH" sz="1800" b="0" dirty="0">
              <a:solidFill>
                <a:prstClr val="black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285716" indent="-285716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Room Type: 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Standard Room – 20sqm </a:t>
            </a:r>
            <a:r>
              <a:rPr lang="en-US" sz="1100" b="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with </a:t>
            </a: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shower and 120x140cm </a:t>
            </a:r>
            <a:r>
              <a:rPr lang="en-US" sz="1100" b="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bed</a:t>
            </a:r>
          </a:p>
          <a:p>
            <a:pPr marL="284129" indent="0">
              <a:spcBef>
                <a:spcPct val="20000"/>
              </a:spcBef>
              <a:defRPr/>
            </a:pPr>
            <a:endParaRPr lang="en-US" sz="1800" b="0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285716" indent="-285716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Facilities: 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Restaurants &amp; Bars: 1 Breakfast restaurant and 1 bar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Meeting Rooms : 7 meeting spaces</a:t>
            </a:r>
          </a:p>
          <a:p>
            <a:pPr marL="284128" indent="0">
              <a:spcBef>
                <a:spcPct val="20000"/>
              </a:spcBef>
              <a:defRPr/>
            </a:pPr>
            <a:endParaRPr lang="en-US" sz="1900" b="0" u="sng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285716" indent="-285716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Transportation:</a:t>
            </a:r>
            <a:endParaRPr lang="en-US" sz="1400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Closest </a:t>
            </a: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Bus/Tram stop: Lausanne train station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1800" b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5" r="8846"/>
          <a:stretch/>
        </p:blipFill>
        <p:spPr bwMode="auto">
          <a:xfrm>
            <a:off x="5257800" y="570393"/>
            <a:ext cx="152400" cy="13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Continental recep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90488"/>
            <a:ext cx="1662322" cy="17731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ntinental rooms singleeconomy b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03655"/>
            <a:ext cx="1662323" cy="17731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73570"/>
              </p:ext>
            </p:extLst>
          </p:nvPr>
        </p:nvGraphicFramePr>
        <p:xfrm>
          <a:off x="798486" y="5438142"/>
          <a:ext cx="7735914" cy="10388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4614"/>
                <a:gridCol w="1589502"/>
                <a:gridCol w="713149"/>
                <a:gridCol w="636443"/>
                <a:gridCol w="501849"/>
                <a:gridCol w="1590157"/>
                <a:gridCol w="1600200"/>
              </a:tblGrid>
              <a:tr h="275538">
                <a:tc rowSpan="2">
                  <a:txBody>
                    <a:bodyPr/>
                    <a:lstStyle/>
                    <a:p>
                      <a:pPr algn="ctr"/>
                      <a:endParaRPr lang="fr-CH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CH" sz="900" b="0" dirty="0" smtClean="0">
                          <a:solidFill>
                            <a:schemeClr val="bg1"/>
                          </a:solidFill>
                        </a:rPr>
                        <a:t>Room Type</a:t>
                      </a:r>
                    </a:p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14-18 June</a:t>
                      </a:r>
                      <a:endParaRPr lang="en-GB" sz="9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Breakfast 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City Tax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Rate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N°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MAP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Distance to SwissTech</a:t>
                      </a:r>
                      <a:r>
                        <a:rPr lang="en-US" sz="900" b="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Convention Center </a:t>
                      </a:r>
                      <a:r>
                        <a:rPr lang="en-US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(Public transportation)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Driving Distance to SwissTech Convention Center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58520">
                <a:tc vMerge="1">
                  <a:txBody>
                    <a:bodyPr/>
                    <a:lstStyle/>
                    <a:p>
                      <a:pPr algn="ctr"/>
                      <a:endParaRPr lang="en-GB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900" b="0" dirty="0" smtClean="0">
                          <a:solidFill>
                            <a:schemeClr val="tx1"/>
                          </a:solidFill>
                        </a:rPr>
                        <a:t>SINGLE RATE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fr-CH" sz="800" dirty="0" smtClean="0"/>
                        <a:t>Standard Room </a:t>
                      </a:r>
                      <a:endParaRPr lang="en-GB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CHF 210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CHF 20,00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CHF 3,50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800" kern="1200" dirty="0">
                        <a:solidFill>
                          <a:srgbClr val="FFFF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22 min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15 min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Oval 15">
            <a:hlinkClick r:id="rId6" action="ppaction://hlinksldjump"/>
          </p:cNvPr>
          <p:cNvSpPr/>
          <p:nvPr/>
        </p:nvSpPr>
        <p:spPr>
          <a:xfrm>
            <a:off x="4953000" y="6187548"/>
            <a:ext cx="243049" cy="21325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/>
          <a:lstStyle/>
          <a:p>
            <a:pPr algn="ctr"/>
            <a:r>
              <a:rPr lang="fr-CH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fr-CH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179530"/>
            <a:ext cx="685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Hotels List</a:t>
            </a:r>
            <a:endParaRPr lang="en-GB" sz="1400" dirty="0"/>
          </a:p>
        </p:txBody>
      </p:sp>
      <p:pic>
        <p:nvPicPr>
          <p:cNvPr id="11" name="Picture 10" descr="http://www.technobuffalo.com/wp-content/uploads/2013/03/free-wi-fi-630x472.jpg">
            <a:hlinkClick r:id="rId8"/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40850"/>
            <a:ext cx="629285" cy="47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16108"/>
          </a:xfrm>
        </p:spPr>
        <p:txBody>
          <a:bodyPr/>
          <a:lstStyle/>
          <a:p>
            <a:pPr algn="ctr"/>
            <a:r>
              <a:rPr lang="en-GB" sz="1800" b="1" dirty="0" smtClean="0"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en-GB" sz="1800" b="1" u="sng" dirty="0" err="1" smtClean="0">
                <a:latin typeface="Arial" pitchFamily="34" charset="0"/>
                <a:cs typeface="Arial" pitchFamily="34" charset="0"/>
              </a:rPr>
              <a:t>SwissTech</a:t>
            </a:r>
            <a:r>
              <a:rPr lang="en-GB" sz="1800" b="1" u="sng" dirty="0" smtClean="0">
                <a:latin typeface="Arial" pitchFamily="34" charset="0"/>
                <a:cs typeface="Arial" pitchFamily="34" charset="0"/>
              </a:rPr>
              <a:t> Hotel 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- 2   -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Convention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center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25708"/>
            <a:ext cx="8763000" cy="3852372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fr-CH" sz="1800" b="0" dirty="0">
              <a:solidFill>
                <a:srgbClr val="FFFF00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285716" indent="-285716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Room Type: 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Standard Room - 18sqm with shower and 160x200cm bed</a:t>
            </a:r>
            <a:endParaRPr lang="en-US" sz="1400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284129" indent="0">
              <a:spcBef>
                <a:spcPct val="20000"/>
              </a:spcBef>
              <a:defRPr/>
            </a:pPr>
            <a:endParaRPr lang="en-US" sz="1800" b="0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285716" indent="-285716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Facilities: 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Restaurants &amp; Bars: 0 restaurant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Meeting Rooms : N/A</a:t>
            </a:r>
            <a:endParaRPr lang="en-US" sz="1100" b="0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0" indent="0">
              <a:spcBef>
                <a:spcPct val="20000"/>
              </a:spcBef>
              <a:defRPr/>
            </a:pPr>
            <a:endParaRPr lang="en-US" sz="1900" b="0" u="sng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285716" indent="-285716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Transportation:</a:t>
            </a:r>
            <a:endParaRPr lang="en-US" sz="1400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1100" b="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Closest </a:t>
            </a: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Bus/Tram stop</a:t>
            </a:r>
            <a:r>
              <a:rPr lang="en-US" sz="1100" b="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: </a:t>
            </a:r>
            <a:r>
              <a:rPr lang="en-US" sz="1100" b="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Tube M1, EPFL Stop</a:t>
            </a:r>
          </a:p>
          <a:p>
            <a:pPr marL="461907" indent="-177779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1800" b="0" dirty="0" smtClean="0">
              <a:solidFill>
                <a:prstClr val="black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08" y="636730"/>
            <a:ext cx="128334" cy="13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www.swisstech-hotel.com/uploads/_CGSmartImage/img-5c12b857ddb70e5e70007d5ee3b66fa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08" y="3137319"/>
            <a:ext cx="2385392" cy="15870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swisstech-hotel.com/uploads/_CGSmartImage/img-abdf302941a2ea4afcf50c22ca6ec7c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08" y="1225708"/>
            <a:ext cx="2385392" cy="15870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7839"/>
              </p:ext>
            </p:extLst>
          </p:nvPr>
        </p:nvGraphicFramePr>
        <p:xfrm>
          <a:off x="798486" y="5438142"/>
          <a:ext cx="7735914" cy="1083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4614"/>
                <a:gridCol w="797114"/>
                <a:gridCol w="792388"/>
                <a:gridCol w="713149"/>
                <a:gridCol w="636443"/>
                <a:gridCol w="501849"/>
                <a:gridCol w="1590157"/>
                <a:gridCol w="1600200"/>
              </a:tblGrid>
              <a:tr h="275538">
                <a:tc rowSpan="2">
                  <a:txBody>
                    <a:bodyPr/>
                    <a:lstStyle/>
                    <a:p>
                      <a:pPr algn="ctr"/>
                      <a:endParaRPr lang="fr-CH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CH" sz="900" b="0" dirty="0" smtClean="0">
                          <a:solidFill>
                            <a:schemeClr val="bg1"/>
                          </a:solidFill>
                        </a:rPr>
                        <a:t>Room Type</a:t>
                      </a:r>
                    </a:p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9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14-18 June</a:t>
                      </a:r>
                      <a:endParaRPr lang="en-GB" sz="9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Breakfast 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City Tax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Rate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N°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MAP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Distance to SwissTech</a:t>
                      </a:r>
                      <a:r>
                        <a:rPr lang="en-US" sz="900" b="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Convention Center </a:t>
                      </a:r>
                      <a:r>
                        <a:rPr lang="en-US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(walking)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Driving Distance to SwissTech Convention Center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82320">
                <a:tc vMerge="1">
                  <a:txBody>
                    <a:bodyPr/>
                    <a:lstStyle/>
                    <a:p>
                      <a:pPr algn="ctr"/>
                      <a:endParaRPr lang="en-GB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900" b="0" dirty="0" smtClean="0">
                          <a:solidFill>
                            <a:schemeClr val="tx1"/>
                          </a:solidFill>
                        </a:rPr>
                        <a:t>SINGLE RATE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900" b="0" dirty="0" smtClean="0">
                          <a:solidFill>
                            <a:schemeClr val="tx1"/>
                          </a:solidFill>
                        </a:rPr>
                        <a:t>DOUBLE RATE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fr-CH" sz="800" dirty="0" smtClean="0"/>
                        <a:t>Standard Room </a:t>
                      </a:r>
                      <a:endParaRPr lang="en-GB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CHF 125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CHF 125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CHF 11,00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CHF 2,50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800" kern="1200" dirty="0">
                        <a:solidFill>
                          <a:srgbClr val="FFFF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9 min (750m)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800" kern="1200" dirty="0" smtClean="0"/>
                        <a:t>1 min</a:t>
                      </a:r>
                      <a:endParaRPr lang="en-GB" sz="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Oval 15">
            <a:hlinkClick r:id="rId6" action="ppaction://hlinksldjump"/>
          </p:cNvPr>
          <p:cNvSpPr/>
          <p:nvPr/>
        </p:nvSpPr>
        <p:spPr>
          <a:xfrm>
            <a:off x="4966491" y="6248400"/>
            <a:ext cx="243049" cy="2132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/>
          <a:lstStyle/>
          <a:p>
            <a:pPr algn="ctr"/>
            <a:r>
              <a:rPr lang="en-GB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GB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179530"/>
            <a:ext cx="685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Hotels List</a:t>
            </a:r>
            <a:endParaRPr lang="en-GB" sz="1400" dirty="0"/>
          </a:p>
        </p:txBody>
      </p:sp>
      <p:pic>
        <p:nvPicPr>
          <p:cNvPr id="11" name="Picture 10" descr="http://www.technobuffalo.com/wp-content/uploads/2013/03/free-wi-fi-630x472.jpg">
            <a:hlinkClick r:id="rId8"/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40850"/>
            <a:ext cx="629285" cy="47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0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err="1" smtClean="0"/>
              <a:t>Map</a:t>
            </a:r>
            <a:r>
              <a:rPr lang="fr-CH" dirty="0" smtClean="0"/>
              <a:t> </a:t>
            </a:r>
            <a:r>
              <a:rPr lang="fr-CH" dirty="0" err="1" smtClean="0"/>
              <a:t>Overall</a:t>
            </a:r>
            <a:endParaRPr lang="fr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3" y="1730015"/>
            <a:ext cx="9159086" cy="512428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7864141" y="4297539"/>
            <a:ext cx="243049" cy="21325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/>
          <a:lstStyle/>
          <a:p>
            <a:pPr algn="ctr"/>
            <a:r>
              <a:rPr lang="fr-CH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fr-CH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>
            <a:hlinkClick r:id="rId4" action="ppaction://hlinksldjump"/>
          </p:cNvPr>
          <p:cNvSpPr/>
          <p:nvPr/>
        </p:nvSpPr>
        <p:spPr>
          <a:xfrm>
            <a:off x="777541" y="4453628"/>
            <a:ext cx="243049" cy="21325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/>
          <a:lstStyle/>
          <a:p>
            <a:pPr algn="ctr"/>
            <a:r>
              <a:rPr lang="fr-CH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fr-CH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>
            <a:hlinkClick r:id="rId5" action="ppaction://hlinksldjump"/>
          </p:cNvPr>
          <p:cNvSpPr/>
          <p:nvPr/>
        </p:nvSpPr>
        <p:spPr>
          <a:xfrm>
            <a:off x="810192" y="3627174"/>
            <a:ext cx="243049" cy="2132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/>
          <a:lstStyle/>
          <a:p>
            <a:pPr algn="ctr"/>
            <a:r>
              <a:rPr lang="en-GB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GB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228600" y="179530"/>
            <a:ext cx="685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Hotels List</a:t>
            </a:r>
            <a:endParaRPr lang="en-GB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13125"/>
              </p:ext>
            </p:extLst>
          </p:nvPr>
        </p:nvGraphicFramePr>
        <p:xfrm>
          <a:off x="457200" y="5647383"/>
          <a:ext cx="3352800" cy="924998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066800"/>
                <a:gridCol w="1447800"/>
                <a:gridCol w="838200"/>
              </a:tblGrid>
              <a:tr h="2949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Legend</a:t>
                      </a:r>
                      <a:endParaRPr lang="en-GB" sz="8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HOTEL NAME</a:t>
                      </a:r>
                      <a:endParaRPr lang="en-GB" sz="8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NUMBER</a:t>
                      </a:r>
                      <a:r>
                        <a:rPr lang="en-GB" sz="8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ON MAP</a:t>
                      </a:r>
                      <a:endParaRPr lang="en-GB" sz="8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91987">
                <a:tc rowSpan="3">
                  <a:txBody>
                    <a:bodyPr/>
                    <a:lstStyle/>
                    <a:p>
                      <a:pPr marL="352425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cap="all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 4 STAR Hotels  </a:t>
                      </a:r>
                    </a:p>
                    <a:p>
                      <a:pPr marL="352425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1" kern="1200" cap="all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  <a:p>
                      <a:pPr marL="352425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cap="all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 STAR </a:t>
                      </a:r>
                      <a:r>
                        <a:rPr lang="en-GB" sz="800" b="1" kern="1200" cap="all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HOTEL  </a:t>
                      </a:r>
                      <a:endParaRPr lang="en-GB" sz="800" b="1" kern="1200" cap="all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800" b="1" kern="1200" cap="all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  </a:t>
                      </a:r>
                      <a:r>
                        <a:rPr lang="fr-CH" sz="800" b="1" kern="1200" cap="all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Starling</a:t>
                      </a:r>
                      <a:endParaRPr lang="en-GB" sz="800" b="1" kern="1200" cap="all" baseline="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800" b="0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8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6064"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800" b="1" kern="1200" cap="all" baseline="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CH" sz="800" b="1" kern="1200" cap="all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  Continental</a:t>
                      </a:r>
                      <a:endParaRPr lang="en-GB" sz="800" b="1" kern="1200" cap="all" baseline="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800" b="0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8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987"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800" b="1" kern="1200" cap="all" baseline="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CH" sz="800" b="1" kern="1200" cap="all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  SwissTech</a:t>
                      </a:r>
                      <a:endParaRPr lang="en-GB" sz="800" b="1" kern="1200" cap="all" baseline="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800" b="0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8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11" marR="5011" marT="5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518950" y="5983872"/>
            <a:ext cx="243049" cy="21325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/>
          <a:lstStyle/>
          <a:p>
            <a:pPr algn="ctr"/>
            <a:endParaRPr lang="fr-CH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951" y="6320361"/>
            <a:ext cx="243049" cy="2132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/>
          <a:lstStyle/>
          <a:p>
            <a:pPr algn="ctr"/>
            <a:endParaRPr lang="en-GB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2737</TotalTime>
  <Words>368</Words>
  <Application>Microsoft Office PowerPoint</Application>
  <PresentationFormat>On-screen Show (4:3)</PresentationFormat>
  <Paragraphs>149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Malgun Gothic</vt:lpstr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Hotel Rates &amp; Description </vt:lpstr>
      <vt:lpstr>How to use the document?</vt:lpstr>
      <vt:lpstr>List of hotels by category</vt:lpstr>
      <vt:lpstr>Starling Lausanne -  4   - Convention center</vt:lpstr>
      <vt:lpstr> Continental - 4   - City center</vt:lpstr>
      <vt:lpstr>                              SwissTech Hotel - 2   - Convention center</vt:lpstr>
      <vt:lpstr>Map Overall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Rates &amp; Description</dc:title>
  <dc:creator>Guillaume ROESCH (MCI Geneva)</dc:creator>
  <cp:lastModifiedBy>Nathilde OUENNICHE (MCI Geneva)</cp:lastModifiedBy>
  <cp:revision>410</cp:revision>
  <cp:lastPrinted>2014-09-15T10:28:08Z</cp:lastPrinted>
  <dcterms:created xsi:type="dcterms:W3CDTF">2006-08-16T00:00:00Z</dcterms:created>
  <dcterms:modified xsi:type="dcterms:W3CDTF">2015-12-11T13:50:06Z</dcterms:modified>
</cp:coreProperties>
</file>