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579" r:id="rId2"/>
    <p:sldId id="599" r:id="rId3"/>
    <p:sldId id="598" r:id="rId4"/>
    <p:sldId id="608" r:id="rId5"/>
    <p:sldId id="609" r:id="rId6"/>
    <p:sldId id="610" r:id="rId7"/>
    <p:sldId id="612" r:id="rId8"/>
    <p:sldId id="592" r:id="rId9"/>
    <p:sldId id="578" r:id="rId10"/>
    <p:sldId id="580" r:id="rId11"/>
    <p:sldId id="586" r:id="rId12"/>
    <p:sldId id="582" r:id="rId13"/>
    <p:sldId id="583" r:id="rId14"/>
    <p:sldId id="585" r:id="rId15"/>
    <p:sldId id="584" r:id="rId16"/>
    <p:sldId id="587" r:id="rId17"/>
    <p:sldId id="588" r:id="rId18"/>
    <p:sldId id="590" r:id="rId19"/>
    <p:sldId id="591" r:id="rId20"/>
    <p:sldId id="593" r:id="rId21"/>
    <p:sldId id="594" r:id="rId22"/>
    <p:sldId id="595" r:id="rId23"/>
    <p:sldId id="596" r:id="rId24"/>
    <p:sldId id="597" r:id="rId25"/>
    <p:sldId id="600" r:id="rId26"/>
    <p:sldId id="601" r:id="rId27"/>
    <p:sldId id="602" r:id="rId28"/>
    <p:sldId id="603" r:id="rId29"/>
    <p:sldId id="606" r:id="rId30"/>
    <p:sldId id="605" r:id="rId31"/>
  </p:sldIdLst>
  <p:sldSz cx="9906000" cy="6858000" type="A4"/>
  <p:notesSz cx="6858000" cy="9144000"/>
  <p:defaultTextStyle>
    <a:defPPr>
      <a:defRPr lang="ko-KR"/>
    </a:defPPr>
    <a:lvl1pPr algn="l" rtl="0" fontAlgn="base">
      <a:lnSpc>
        <a:spcPct val="120000"/>
      </a:lnSpc>
      <a:spcBef>
        <a:spcPct val="30000"/>
      </a:spcBef>
      <a:spcAft>
        <a:spcPct val="0"/>
      </a:spcAft>
      <a:buFont typeface="Wingdings" pitchFamily="2" charset="2"/>
      <a:defRPr kumimoji="1" sz="10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>
      <a:lnSpc>
        <a:spcPct val="120000"/>
      </a:lnSpc>
      <a:spcBef>
        <a:spcPct val="30000"/>
      </a:spcBef>
      <a:spcAft>
        <a:spcPct val="0"/>
      </a:spcAft>
      <a:buFont typeface="Wingdings" pitchFamily="2" charset="2"/>
      <a:defRPr kumimoji="1" sz="10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>
      <a:lnSpc>
        <a:spcPct val="120000"/>
      </a:lnSpc>
      <a:spcBef>
        <a:spcPct val="30000"/>
      </a:spcBef>
      <a:spcAft>
        <a:spcPct val="0"/>
      </a:spcAft>
      <a:buFont typeface="Wingdings" pitchFamily="2" charset="2"/>
      <a:defRPr kumimoji="1" sz="10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>
      <a:lnSpc>
        <a:spcPct val="120000"/>
      </a:lnSpc>
      <a:spcBef>
        <a:spcPct val="30000"/>
      </a:spcBef>
      <a:spcAft>
        <a:spcPct val="0"/>
      </a:spcAft>
      <a:buFont typeface="Wingdings" pitchFamily="2" charset="2"/>
      <a:defRPr kumimoji="1" sz="10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>
      <a:lnSpc>
        <a:spcPct val="120000"/>
      </a:lnSpc>
      <a:spcBef>
        <a:spcPct val="30000"/>
      </a:spcBef>
      <a:spcAft>
        <a:spcPct val="0"/>
      </a:spcAft>
      <a:buFont typeface="Wingdings" pitchFamily="2" charset="2"/>
      <a:defRPr kumimoji="1" sz="10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0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0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0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0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E5FB"/>
    <a:srgbClr val="0066CC"/>
    <a:srgbClr val="A50021"/>
    <a:srgbClr val="3366FF"/>
    <a:srgbClr val="0066FF"/>
    <a:srgbClr val="9999FF"/>
    <a:srgbClr val="969696"/>
    <a:srgbClr val="B2B2B2"/>
    <a:srgbClr val="3333CC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62" autoAdjust="0"/>
    <p:restoredTop sz="97372" autoAdjust="0"/>
  </p:normalViewPr>
  <p:slideViewPr>
    <p:cSldViewPr>
      <p:cViewPr>
        <p:scale>
          <a:sx n="100" d="100"/>
          <a:sy n="100" d="100"/>
        </p:scale>
        <p:origin x="-762" y="30"/>
      </p:cViewPr>
      <p:guideLst>
        <p:guide orient="horz" pos="629"/>
        <p:guide orient="horz" pos="1565"/>
        <p:guide pos="3120"/>
        <p:guide pos="425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latinLnBrk="1">
              <a:lnSpc>
                <a:spcPct val="100000"/>
              </a:lnSpc>
              <a:spcBef>
                <a:spcPct val="0"/>
              </a:spcBef>
              <a:buFontTx/>
              <a:buNone/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1">
              <a:lnSpc>
                <a:spcPct val="100000"/>
              </a:lnSpc>
              <a:spcBef>
                <a:spcPct val="0"/>
              </a:spcBef>
              <a:buFontTx/>
              <a:buNone/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64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latinLnBrk="1">
              <a:lnSpc>
                <a:spcPct val="100000"/>
              </a:lnSpc>
              <a:spcBef>
                <a:spcPct val="0"/>
              </a:spcBef>
              <a:buFontTx/>
              <a:buNone/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64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latinLnBrk="1">
              <a:lnSpc>
                <a:spcPct val="100000"/>
              </a:lnSpc>
              <a:spcBef>
                <a:spcPct val="0"/>
              </a:spcBef>
              <a:buFontTx/>
              <a:buNone/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699918F8-22CB-483A-BDBC-2FADFC36ED2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980092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latinLnBrk="1">
              <a:lnSpc>
                <a:spcPct val="100000"/>
              </a:lnSpc>
              <a:spcBef>
                <a:spcPct val="0"/>
              </a:spcBef>
              <a:buFontTx/>
              <a:buNone/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1">
              <a:lnSpc>
                <a:spcPct val="100000"/>
              </a:lnSpc>
              <a:spcBef>
                <a:spcPct val="0"/>
              </a:spcBef>
              <a:buFontTx/>
              <a:buNone/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52500" y="685800"/>
            <a:ext cx="4953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latinLnBrk="1">
              <a:lnSpc>
                <a:spcPct val="100000"/>
              </a:lnSpc>
              <a:spcBef>
                <a:spcPct val="0"/>
              </a:spcBef>
              <a:buFontTx/>
              <a:buNone/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1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latinLnBrk="1">
              <a:lnSpc>
                <a:spcPct val="100000"/>
              </a:lnSpc>
              <a:spcBef>
                <a:spcPct val="0"/>
              </a:spcBef>
              <a:buFontTx/>
              <a:buNone/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084C3B39-536B-4DAA-B169-859854EB803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600635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338554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-2685239" y="638175"/>
            <a:ext cx="12286440" cy="23438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251701" y="52389"/>
            <a:ext cx="2349500" cy="922337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-2478707" y="52389"/>
            <a:ext cx="9578007" cy="92233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0026" y="52389"/>
            <a:ext cx="6910388" cy="41751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304801" y="638175"/>
            <a:ext cx="9296400" cy="338554"/>
          </a:xfrm>
        </p:spPr>
        <p:txBody>
          <a:bodyPr/>
          <a:lstStyle/>
          <a:p>
            <a:pPr lvl="0"/>
            <a:endParaRPr lang="ko-KR" altLang="en-US" noProof="0"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4801" y="638175"/>
            <a:ext cx="9296400" cy="203748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4006790"/>
            <a:ext cx="8420100" cy="40011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04800" y="638175"/>
            <a:ext cx="4572000" cy="243143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1" y="638175"/>
            <a:ext cx="4572000" cy="243143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1" y="1343878"/>
            <a:ext cx="4376737" cy="83099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1" y="2174875"/>
            <a:ext cx="4376737" cy="212365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343878"/>
            <a:ext cx="4378325" cy="83099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212365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277614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138" cy="30777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2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2" y="612775"/>
            <a:ext cx="5943600" cy="5847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2" y="5367339"/>
            <a:ext cx="5943600" cy="30777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Rectangle 31"/>
          <p:cNvSpPr>
            <a:spLocks noChangeArrowheads="1"/>
          </p:cNvSpPr>
          <p:nvPr/>
        </p:nvSpPr>
        <p:spPr bwMode="auto">
          <a:xfrm>
            <a:off x="1" y="437899"/>
            <a:ext cx="9910762" cy="42862"/>
          </a:xfrm>
          <a:prstGeom prst="rect">
            <a:avLst/>
          </a:prstGeom>
          <a:gradFill rotWithShape="1">
            <a:gsLst>
              <a:gs pos="0">
                <a:srgbClr val="000066">
                  <a:gamma/>
                  <a:tint val="43922"/>
                  <a:invGamma/>
                </a:srgbClr>
              </a:gs>
              <a:gs pos="100000">
                <a:srgbClr val="000066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 latinLnBrk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ko-KR" altLang="ko-KR" sz="1800" b="0"/>
          </a:p>
        </p:txBody>
      </p:sp>
      <p:sp>
        <p:nvSpPr>
          <p:cNvPr id="1041" name="Rectangle 17"/>
          <p:cNvSpPr>
            <a:spLocks noChangeArrowheads="1"/>
          </p:cNvSpPr>
          <p:nvPr/>
        </p:nvSpPr>
        <p:spPr bwMode="auto">
          <a:xfrm>
            <a:off x="4531511" y="6579350"/>
            <a:ext cx="95410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latinLnBrk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b="0" dirty="0">
                <a:latin typeface="바탕체" pitchFamily="17" charset="-127"/>
                <a:ea typeface="바탕체" pitchFamily="17" charset="-127"/>
              </a:rPr>
              <a:t>Ⅴ - 1 - </a:t>
            </a:r>
            <a:fld id="{BCA39146-39D5-4A14-9A01-ED0093C4C448}" type="slidenum">
              <a:rPr lang="en-US" altLang="ko-KR" b="0">
                <a:latin typeface="바탕체" pitchFamily="17" charset="-127"/>
                <a:ea typeface="바탕체" pitchFamily="17" charset="-127"/>
              </a:rPr>
              <a:pPr algn="ctr" latinLnBrk="1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t>‹#›</a:t>
            </a:fld>
            <a:endParaRPr lang="en-US" altLang="ko-KR" b="0" dirty="0">
              <a:latin typeface="바탕체" pitchFamily="17" charset="-127"/>
              <a:ea typeface="바탕체" pitchFamily="17" charset="-127"/>
            </a:endParaRPr>
          </a:p>
        </p:txBody>
      </p:sp>
      <p:sp>
        <p:nvSpPr>
          <p:cNvPr id="1029" name="Rectangle 2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1" y="638175"/>
            <a:ext cx="9296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050" name="Rectangle 26"/>
          <p:cNvSpPr>
            <a:spLocks noChangeArrowheads="1"/>
          </p:cNvSpPr>
          <p:nvPr/>
        </p:nvSpPr>
        <p:spPr bwMode="auto">
          <a:xfrm>
            <a:off x="0" y="6489340"/>
            <a:ext cx="9906000" cy="36513"/>
          </a:xfrm>
          <a:prstGeom prst="rect">
            <a:avLst/>
          </a:prstGeom>
          <a:gradFill rotWithShape="1">
            <a:gsLst>
              <a:gs pos="0">
                <a:srgbClr val="000066"/>
              </a:gs>
              <a:gs pos="100000">
                <a:srgbClr val="000066">
                  <a:gamma/>
                  <a:tint val="33725"/>
                  <a:invGamma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 latinLnBrk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ko-KR" altLang="ko-KR" sz="1800" b="0"/>
          </a:p>
        </p:txBody>
      </p:sp>
      <p:pic>
        <p:nvPicPr>
          <p:cNvPr id="1031" name="Picture 37" descr="ptu02_200310hsji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1"/>
            <a:ext cx="9906000" cy="437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2" name="Rectangle 38"/>
          <p:cNvSpPr>
            <a:spLocks noGrp="1" noChangeArrowheads="1"/>
          </p:cNvSpPr>
          <p:nvPr>
            <p:ph type="title"/>
          </p:nvPr>
        </p:nvSpPr>
        <p:spPr bwMode="auto">
          <a:xfrm>
            <a:off x="200026" y="52389"/>
            <a:ext cx="6910388" cy="292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64" name="Text Box 40"/>
          <p:cNvSpPr txBox="1">
            <a:spLocks noChangeArrowheads="1"/>
          </p:cNvSpPr>
          <p:nvPr/>
        </p:nvSpPr>
        <p:spPr bwMode="auto">
          <a:xfrm>
            <a:off x="1247589" y="6604743"/>
            <a:ext cx="1875255" cy="209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5597" tIns="42798" rIns="85597" bIns="42798">
            <a:spAutoFit/>
          </a:bodyPr>
          <a:lstStyle/>
          <a:p>
            <a:pPr defTabSz="855663" eaLnBrk="0" hangingPunct="0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kumimoji="0" lang="en-US" altLang="ko-KR" sz="800" b="0" dirty="0">
                <a:latin typeface="Arial" charset="0"/>
              </a:rPr>
              <a:t>Copyright </a:t>
            </a:r>
            <a:r>
              <a:rPr kumimoji="0" lang="en-US" altLang="ko-KR" sz="800" b="0" dirty="0">
                <a:latin typeface="Arial" charset="0"/>
                <a:sym typeface="Symbol" pitchFamily="18" charset="2"/>
              </a:rPr>
              <a:t></a:t>
            </a:r>
            <a:r>
              <a:rPr kumimoji="0" lang="en-US" altLang="ko-KR" sz="800" b="0" dirty="0">
                <a:latin typeface="Arial" charset="0"/>
              </a:rPr>
              <a:t>  YJIT All rights reserved.</a:t>
            </a:r>
          </a:p>
        </p:txBody>
      </p:sp>
      <p:pic>
        <p:nvPicPr>
          <p:cNvPr id="10" name="Picture 43" descr="yjit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9201146" y="6533764"/>
            <a:ext cx="540000" cy="304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000">
          <a:solidFill>
            <a:srgbClr val="CCECFF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000">
          <a:solidFill>
            <a:srgbClr val="CCECFF"/>
          </a:solidFill>
          <a:latin typeface="HY헤드라인M" pitchFamily="18" charset="-127"/>
          <a:ea typeface="HY헤드라인M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000">
          <a:solidFill>
            <a:srgbClr val="CCECFF"/>
          </a:solidFill>
          <a:latin typeface="HY헤드라인M" pitchFamily="18" charset="-127"/>
          <a:ea typeface="HY헤드라인M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000">
          <a:solidFill>
            <a:srgbClr val="CCECFF"/>
          </a:solidFill>
          <a:latin typeface="HY헤드라인M" pitchFamily="18" charset="-127"/>
          <a:ea typeface="HY헤드라인M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000">
          <a:solidFill>
            <a:srgbClr val="CCECFF"/>
          </a:solidFill>
          <a:latin typeface="HY헤드라인M" pitchFamily="18" charset="-127"/>
          <a:ea typeface="HY헤드라인M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000">
          <a:solidFill>
            <a:srgbClr val="CCECFF"/>
          </a:solidFill>
          <a:latin typeface="HY헤드라인M" pitchFamily="18" charset="-127"/>
          <a:ea typeface="HY헤드라인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000">
          <a:solidFill>
            <a:srgbClr val="CCECFF"/>
          </a:solidFill>
          <a:latin typeface="HY헤드라인M" pitchFamily="18" charset="-127"/>
          <a:ea typeface="HY헤드라인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000">
          <a:solidFill>
            <a:srgbClr val="CCECFF"/>
          </a:solidFill>
          <a:latin typeface="HY헤드라인M" pitchFamily="18" charset="-127"/>
          <a:ea typeface="HY헤드라인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000">
          <a:solidFill>
            <a:srgbClr val="CCECFF"/>
          </a:solidFill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defRPr kumimoji="1" sz="1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JPG"/><Relationship Id="rId5" Type="http://schemas.openxmlformats.org/officeDocument/2006/relationships/image" Target="../media/image23.JPG"/><Relationship Id="rId4" Type="http://schemas.openxmlformats.org/officeDocument/2006/relationships/image" Target="../media/image22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JPG"/><Relationship Id="rId4" Type="http://schemas.openxmlformats.org/officeDocument/2006/relationships/image" Target="../media/image28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JPG"/><Relationship Id="rId4" Type="http://schemas.openxmlformats.org/officeDocument/2006/relationships/image" Target="../media/image32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G"/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G"/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G"/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JPG"/><Relationship Id="rId2" Type="http://schemas.openxmlformats.org/officeDocument/2006/relationships/image" Target="../media/image5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JP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JPG"/><Relationship Id="rId2" Type="http://schemas.openxmlformats.org/officeDocument/2006/relationships/image" Target="../media/image6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7" Type="http://schemas.openxmlformats.org/officeDocument/2006/relationships/image" Target="../media/image20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G"/><Relationship Id="rId5" Type="http://schemas.openxmlformats.org/officeDocument/2006/relationships/image" Target="../media/image18.JPG"/><Relationship Id="rId4" Type="http://schemas.openxmlformats.org/officeDocument/2006/relationships/image" Target="../media/image1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ELVIS</a:t>
            </a:r>
            <a:r>
              <a:rPr lang="ko-KR" altLang="en-US" dirty="0" smtClean="0"/>
              <a:t> 메</a:t>
            </a:r>
            <a:r>
              <a:rPr lang="ko-KR" altLang="en-US" dirty="0"/>
              <a:t>뉴</a:t>
            </a:r>
            <a:endParaRPr lang="ko-KR" altLang="en-US" dirty="0" smtClean="0"/>
          </a:p>
        </p:txBody>
      </p: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0303666"/>
              </p:ext>
            </p:extLst>
          </p:nvPr>
        </p:nvGraphicFramePr>
        <p:xfrm>
          <a:off x="934700" y="598925"/>
          <a:ext cx="7992001" cy="52857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16225"/>
                <a:gridCol w="2134125"/>
                <a:gridCol w="2443125"/>
                <a:gridCol w="2398526"/>
              </a:tblGrid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맑은 고딕" pitchFamily="50" charset="-127"/>
                          <a:ea typeface="맑은 고딕" pitchFamily="50" charset="-127"/>
                        </a:rPr>
                        <a:t>대 메뉴</a:t>
                      </a:r>
                      <a:endParaRPr lang="ko-KR" altLang="en-US" sz="105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맑은 고딕" pitchFamily="50" charset="-127"/>
                          <a:ea typeface="맑은 고딕" pitchFamily="50" charset="-127"/>
                        </a:rPr>
                        <a:t>소 메뉴</a:t>
                      </a:r>
                      <a:r>
                        <a:rPr lang="en-US" altLang="ko-KR" sz="1050" dirty="0" smtClean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맑은 고딕" pitchFamily="50" charset="-127"/>
                          <a:ea typeface="맑은 고딕" pitchFamily="50" charset="-127"/>
                        </a:rPr>
                        <a:t>소 메뉴</a:t>
                      </a:r>
                      <a:r>
                        <a:rPr lang="en-US" altLang="ko-KR" sz="1050" dirty="0" smtClean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맑은 고딕" pitchFamily="50" charset="-127"/>
                          <a:ea typeface="맑은 고딕" pitchFamily="50" charset="-127"/>
                        </a:rPr>
                        <a:t>비고</a:t>
                      </a:r>
                      <a:endParaRPr lang="ko-KR" altLang="en-US" sz="105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5575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오더</a:t>
                      </a:r>
                      <a:endParaRPr lang="ko-KR" altLang="en-US" sz="9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 typeface="Wingdings" pitchFamily="2" charset="2"/>
                        <a:buNone/>
                      </a:pPr>
                      <a:r>
                        <a:rPr lang="ko-KR" altLang="en-US" sz="900" b="1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오더관리</a:t>
                      </a:r>
                      <a:endParaRPr lang="ko-KR" altLang="en-US" sz="9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Wingdings" pitchFamily="2" charset="2"/>
                        <a:buNone/>
                      </a:pP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오더 리스트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/>
                      </a:r>
                      <a:b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오더 관리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Wingdings" pitchFamily="2" charset="2"/>
                        <a:buNone/>
                      </a:pP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 typeface="Wingdings" pitchFamily="2" charset="2"/>
                        <a:buNone/>
                      </a:pPr>
                      <a:r>
                        <a:rPr lang="en-US" altLang="ko-KR" sz="9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JOB</a:t>
                      </a:r>
                      <a:r>
                        <a:rPr lang="en-US" altLang="ko-KR" sz="900" b="1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900" b="1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관리</a:t>
                      </a:r>
                      <a:endParaRPr lang="ko-KR" altLang="en-US" sz="9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Wingdings" pitchFamily="2" charset="2"/>
                        <a:buNone/>
                      </a:pP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JOB</a:t>
                      </a:r>
                      <a:r>
                        <a:rPr lang="en-US" altLang="ko-KR" sz="9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9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리스트</a:t>
                      </a:r>
                      <a:r>
                        <a:rPr lang="en-US" altLang="ko-KR" sz="9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/>
                      </a:r>
                      <a:br>
                        <a:rPr lang="en-US" altLang="ko-KR" sz="9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en-US" altLang="ko-KR" sz="9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JOB </a:t>
                      </a:r>
                      <a:r>
                        <a:rPr lang="ko-KR" altLang="en-US" sz="9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관리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Wingdings" pitchFamily="2" charset="2"/>
                        <a:buNone/>
                      </a:pP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항공</a:t>
                      </a:r>
                      <a:endParaRPr lang="ko-KR" altLang="en-US" sz="9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 typeface="Wingdings" pitchFamily="2" charset="2"/>
                        <a:buNone/>
                      </a:pPr>
                      <a:r>
                        <a:rPr lang="en-US" altLang="ko-KR" sz="9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Tariff</a:t>
                      </a:r>
                      <a:endParaRPr lang="ko-KR" altLang="en-US" sz="9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Wingdings" pitchFamily="2" charset="2"/>
                        <a:buNone/>
                      </a:pP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Air Tariff</a:t>
                      </a:r>
                      <a:b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IATA </a:t>
                      </a:r>
                      <a:r>
                        <a:rPr lang="en-US" altLang="ko-KR" sz="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TarifF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/>
                      </a:r>
                      <a:b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Surcharge</a:t>
                      </a:r>
                      <a:r>
                        <a:rPr lang="en-US" altLang="ko-KR" sz="9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Tariff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Wingdings" pitchFamily="2" charset="2"/>
                        <a:buNone/>
                      </a:pP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0675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 typeface="Wingdings" pitchFamily="2" charset="2"/>
                        <a:buNone/>
                      </a:pPr>
                      <a:r>
                        <a:rPr lang="en-US" altLang="ko-KR" sz="9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House</a:t>
                      </a:r>
                      <a:r>
                        <a:rPr lang="en-US" altLang="ko-KR" sz="900" b="1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B/L</a:t>
                      </a:r>
                      <a:endParaRPr lang="ko-KR" altLang="en-US" sz="9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Wingdings" pitchFamily="2" charset="2"/>
                        <a:buNone/>
                      </a:pP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House B/L 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리스트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/>
                      </a:r>
                      <a:b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House</a:t>
                      </a:r>
                      <a:r>
                        <a:rPr lang="en-US" altLang="ko-KR" sz="9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B/L </a:t>
                      </a:r>
                      <a:r>
                        <a:rPr lang="ko-KR" altLang="en-US" sz="9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관리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Wingdings" pitchFamily="2" charset="2"/>
                        <a:buNone/>
                      </a:pP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6967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 typeface="Wingdings" pitchFamily="2" charset="2"/>
                        <a:buNone/>
                      </a:pPr>
                      <a:r>
                        <a:rPr lang="en-US" altLang="ko-KR" sz="9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Master</a:t>
                      </a:r>
                      <a:r>
                        <a:rPr lang="en-US" altLang="ko-KR" sz="900" b="1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B/L</a:t>
                      </a:r>
                      <a:endParaRPr lang="ko-KR" altLang="en-US" sz="9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Wingdings" pitchFamily="2" charset="2"/>
                        <a:buNone/>
                      </a:pP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Master</a:t>
                      </a:r>
                      <a:r>
                        <a:rPr lang="en-US" altLang="ko-KR" sz="9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B/L </a:t>
                      </a:r>
                      <a:r>
                        <a:rPr lang="ko-KR" altLang="en-US" sz="9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리스트</a:t>
                      </a:r>
                      <a:r>
                        <a:rPr lang="en-US" altLang="ko-KR" sz="9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/>
                      </a:r>
                      <a:br>
                        <a:rPr lang="en-US" altLang="ko-KR" sz="9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en-US" altLang="ko-KR" sz="9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master</a:t>
                      </a:r>
                      <a:r>
                        <a:rPr lang="ko-KR" altLang="en-US" sz="9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9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B/L </a:t>
                      </a:r>
                      <a:r>
                        <a:rPr lang="ko-KR" altLang="en-US" sz="9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관리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Wingdings" pitchFamily="2" charset="2"/>
                        <a:buNone/>
                      </a:pP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0647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 typeface="Wingdings" pitchFamily="2" charset="2"/>
                        <a:buNone/>
                      </a:pPr>
                      <a:r>
                        <a:rPr lang="ko-KR" altLang="en-US" sz="9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기타</a:t>
                      </a:r>
                      <a:endParaRPr lang="ko-KR" altLang="en-US" sz="9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Wingdings" pitchFamily="2" charset="2"/>
                        <a:buNone/>
                      </a:pP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Arrival Notice</a:t>
                      </a:r>
                      <a:b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Correction Advice 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리스트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/>
                      </a:r>
                      <a:b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correction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Advice 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관리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/>
                      </a:r>
                      <a:b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B/L</a:t>
                      </a:r>
                      <a:r>
                        <a:rPr lang="en-US" altLang="ko-KR" sz="9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9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마감</a:t>
                      </a:r>
                      <a:r>
                        <a:rPr lang="en-US" altLang="ko-KR" sz="9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/>
                      </a:r>
                      <a:br>
                        <a:rPr lang="en-US" altLang="ko-KR" sz="9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en-US" altLang="ko-KR" sz="9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Master Stock </a:t>
                      </a:r>
                      <a:r>
                        <a:rPr lang="ko-KR" altLang="en-US" sz="9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관리</a:t>
                      </a:r>
                      <a:r>
                        <a:rPr lang="en-US" altLang="ko-KR" sz="9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/>
                      </a:r>
                      <a:br>
                        <a:rPr lang="en-US" altLang="ko-KR" sz="9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en-US" altLang="ko-KR" sz="9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Cass Sales List</a:t>
                      </a:r>
                      <a:br>
                        <a:rPr lang="en-US" altLang="ko-KR" sz="9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ko-KR" altLang="en-US" sz="9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견적서 리스트</a:t>
                      </a:r>
                      <a:r>
                        <a:rPr lang="en-US" altLang="ko-KR" sz="9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/>
                      </a:r>
                      <a:br>
                        <a:rPr lang="en-US" altLang="ko-KR" sz="9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ko-KR" altLang="en-US" sz="9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견적서 관리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Wingdings" pitchFamily="2" charset="2"/>
                        <a:buNone/>
                      </a:pP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해운</a:t>
                      </a:r>
                      <a:endParaRPr lang="ko-KR" altLang="en-US" sz="9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 typeface="Wingdings" pitchFamily="2" charset="2"/>
                        <a:buNone/>
                      </a:pPr>
                      <a:r>
                        <a:rPr lang="en-US" altLang="ko-KR" sz="9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Tariff</a:t>
                      </a:r>
                      <a:endParaRPr lang="ko-KR" altLang="en-US" sz="9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Wingdings" pitchFamily="2" charset="2"/>
                        <a:buNone/>
                      </a:pP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Sea Tariff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Wingdings" pitchFamily="2" charset="2"/>
                        <a:buNone/>
                      </a:pP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 typeface="Wingdings" pitchFamily="2" charset="2"/>
                        <a:buNone/>
                      </a:pPr>
                      <a:r>
                        <a:rPr lang="en-US" altLang="ko-KR" sz="9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House B/L</a:t>
                      </a:r>
                      <a:endParaRPr lang="ko-KR" altLang="en-US" sz="9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Wingdings" pitchFamily="2" charset="2"/>
                        <a:buNone/>
                      </a:pP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House B/L 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리스트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/>
                      </a:r>
                      <a:b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  <a:hlinkClick r:id="rId2" action="ppaction://hlinksldjump"/>
                        </a:rPr>
                        <a:t>House</a:t>
                      </a:r>
                      <a:r>
                        <a:rPr lang="en-US" altLang="ko-KR" sz="900" baseline="0" dirty="0" smtClean="0">
                          <a:latin typeface="맑은 고딕" pitchFamily="50" charset="-127"/>
                          <a:ea typeface="맑은 고딕" pitchFamily="50" charset="-127"/>
                          <a:hlinkClick r:id="rId2" action="ppaction://hlinksldjump"/>
                        </a:rPr>
                        <a:t> B/L </a:t>
                      </a:r>
                      <a:r>
                        <a:rPr lang="ko-KR" altLang="en-US" sz="900" baseline="0" dirty="0" smtClean="0">
                          <a:latin typeface="맑은 고딕" pitchFamily="50" charset="-127"/>
                          <a:ea typeface="맑은 고딕" pitchFamily="50" charset="-127"/>
                          <a:hlinkClick r:id="rId2" action="ppaction://hlinksldjump"/>
                        </a:rPr>
                        <a:t>관리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Wingdings" pitchFamily="2" charset="2"/>
                        <a:buNone/>
                      </a:pP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 typeface="Wingdings" pitchFamily="2" charset="2"/>
                        <a:buNone/>
                      </a:pPr>
                      <a:r>
                        <a:rPr lang="en-US" altLang="ko-KR" sz="9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Co-load B/L</a:t>
                      </a:r>
                      <a:endParaRPr lang="ko-KR" altLang="en-US" sz="9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Wingdings" pitchFamily="2" charset="2"/>
                        <a:buNone/>
                      </a:pP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Co-load</a:t>
                      </a:r>
                      <a:r>
                        <a:rPr lang="en-US" altLang="ko-KR" sz="9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B/L </a:t>
                      </a:r>
                      <a:r>
                        <a:rPr lang="ko-KR" altLang="en-US" sz="9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리스트</a:t>
                      </a:r>
                      <a:r>
                        <a:rPr lang="en-US" altLang="ko-KR" sz="9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/>
                      </a:r>
                      <a:br>
                        <a:rPr lang="en-US" altLang="ko-KR" sz="9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en-US" altLang="ko-KR" sz="9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Co-load B/L </a:t>
                      </a:r>
                      <a:r>
                        <a:rPr lang="ko-KR" altLang="en-US" sz="9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관리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Wingdings" pitchFamily="2" charset="2"/>
                        <a:buNone/>
                      </a:pP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9953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 typeface="Wingdings" pitchFamily="2" charset="2"/>
                        <a:buNone/>
                      </a:pPr>
                      <a:r>
                        <a:rPr lang="ko-KR" altLang="en-US" sz="9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기타</a:t>
                      </a:r>
                      <a:endParaRPr lang="ko-KR" altLang="en-US" sz="9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Wingdings" pitchFamily="2" charset="2"/>
                        <a:buNone/>
                      </a:pP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해운 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Notice</a:t>
                      </a:r>
                      <a:b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C/A 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리스트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/>
                      </a:r>
                      <a:b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C/A 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관리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/>
                      </a:r>
                      <a:b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B/L 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마감</a:t>
                      </a:r>
                      <a:endParaRPr lang="en-US" altLang="ko-KR" sz="9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buFont typeface="Wingdings" pitchFamily="2" charset="2"/>
                        <a:buNone/>
                      </a:pP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선박 스케줄 관리</a:t>
                      </a:r>
                      <a:endParaRPr lang="en-US" altLang="ko-KR" sz="9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buFont typeface="Wingdings" pitchFamily="2" charset="2"/>
                        <a:buNone/>
                      </a:pP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ISF(10+2)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Wingdings" pitchFamily="2" charset="2"/>
                        <a:buNone/>
                      </a:pP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해운 </a:t>
            </a:r>
            <a:r>
              <a:rPr lang="en-US" altLang="ko-KR" dirty="0" smtClean="0"/>
              <a:t>- House B/L – House B/L </a:t>
            </a:r>
            <a:r>
              <a:rPr lang="ko-KR" altLang="en-US" dirty="0" smtClean="0"/>
              <a:t>관리</a:t>
            </a:r>
          </a:p>
        </p:txBody>
      </p:sp>
      <p:sp>
        <p:nvSpPr>
          <p:cNvPr id="51" name="직사각형 50"/>
          <p:cNvSpPr/>
          <p:nvPr/>
        </p:nvSpPr>
        <p:spPr bwMode="auto">
          <a:xfrm>
            <a:off x="6199624" y="929925"/>
            <a:ext cx="3613916" cy="5064110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37465" y="548680"/>
            <a:ext cx="9586065" cy="325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House B/L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정보를 입력한다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243504" y="1193775"/>
            <a:ext cx="3501061" cy="549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[Party Information]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Shipper 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등록 된 거래처를 검색하거나 코드를 입력한다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수출의 경우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거래처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”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항목에 동시 입력된다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465" y="929925"/>
            <a:ext cx="6067424" cy="4105275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248769" y="1963563"/>
            <a:ext cx="350106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2. AMS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용 주소 버튼을 클릭하여 </a:t>
            </a:r>
            <a:r>
              <a:rPr lang="ko-KR" altLang="en-US" sz="900" b="0" dirty="0" err="1" smtClean="0">
                <a:latin typeface="맑은 고딕" pitchFamily="50" charset="-127"/>
                <a:ea typeface="맑은 고딕" pitchFamily="50" charset="-127"/>
              </a:rPr>
              <a:t>입항지의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 세관에 </a:t>
            </a:r>
            <a:r>
              <a:rPr lang="ko-KR" altLang="en-US" sz="900" b="0" dirty="0" err="1" smtClean="0">
                <a:latin typeface="맑은 고딕" pitchFamily="50" charset="-127"/>
                <a:ea typeface="맑은 고딕" pitchFamily="50" charset="-127"/>
              </a:rPr>
              <a:t>사전적하목록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 전송을 하기 위한 추가자료를 입력한다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예전에 한번 입력 한 이력이 있으면 추가 입력하지 않아도 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256770" y="3513792"/>
            <a:ext cx="3501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4. Consignee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복사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상단의 </a:t>
            </a:r>
            <a:r>
              <a:rPr lang="en-US" altLang="ko-KR" sz="900" b="0" dirty="0" err="1" smtClean="0">
                <a:latin typeface="맑은 고딕" pitchFamily="50" charset="-127"/>
                <a:ea typeface="맑은 고딕" pitchFamily="50" charset="-127"/>
              </a:rPr>
              <a:t>ConsIgnee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정보를 복사하여 표시한다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   Same as : “Same as Consignee”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문구를 표시한다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264854" y="2719044"/>
            <a:ext cx="350106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3. Consignee 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수입의 경우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거래처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”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항목에 동시 입력 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선택 </a:t>
            </a:r>
            <a:r>
              <a:rPr lang="ko-KR" altLang="en-US" sz="900" b="0" dirty="0" err="1" smtClean="0">
                <a:latin typeface="맑은 고딕" pitchFamily="50" charset="-127"/>
                <a:ea typeface="맑은 고딕" pitchFamily="50" charset="-127"/>
              </a:rPr>
              <a:t>콤보박스의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Company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는 사업자등록번호를 하이픈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(-)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없이 입력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은행은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L/C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번호를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개인은 주민번호 앞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자리를 입력한다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251459" y="3886633"/>
            <a:ext cx="35010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5. Notify 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화물 도착 시 </a:t>
            </a:r>
            <a:r>
              <a:rPr lang="ko-KR" altLang="en-US" sz="900" b="0" dirty="0" err="1" smtClean="0">
                <a:latin typeface="맑은 고딕" pitchFamily="50" charset="-127"/>
                <a:ea typeface="맑은 고딕" pitchFamily="50" charset="-127"/>
              </a:rPr>
              <a:t>통지처를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 입력한다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0710" y="1763815"/>
            <a:ext cx="857250" cy="228600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6248765" y="939985"/>
            <a:ext cx="35010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[ 1.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기본정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보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 ]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0710" y="2471394"/>
            <a:ext cx="1371600" cy="24765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450" y="3262708"/>
            <a:ext cx="2533650" cy="2476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9064" y="4117465"/>
            <a:ext cx="771525" cy="238125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6254474" y="4355590"/>
            <a:ext cx="3501061" cy="687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6. Notify(</a:t>
            </a:r>
            <a:r>
              <a:rPr lang="ko-KR" altLang="en-US" sz="900" b="0" dirty="0" err="1" smtClean="0">
                <a:latin typeface="맑은 고딕" pitchFamily="50" charset="-127"/>
                <a:ea typeface="맑은 고딕" pitchFamily="50" charset="-127"/>
              </a:rPr>
              <a:t>통지처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가 여러 곳일 경우나 은행인 경우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Also Notify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버튼을 클릭하여 실제 물건을 받는 수하인의 정보를 입력한다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License No. : Notify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의 사업자등록번호를 입력한다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7" name="직사각형 16"/>
          <p:cNvSpPr/>
          <p:nvPr/>
        </p:nvSpPr>
        <p:spPr bwMode="auto">
          <a:xfrm>
            <a:off x="182469" y="5106224"/>
            <a:ext cx="6017155" cy="887811"/>
          </a:xfrm>
          <a:prstGeom prst="rect">
            <a:avLst/>
          </a:prstGeom>
          <a:solidFill>
            <a:srgbClr val="CBE5FB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01494" y="5180798"/>
            <a:ext cx="5998130" cy="549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기본설명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수출은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Shipper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가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수입은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Consignee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의 코드가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거래처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”</a:t>
            </a:r>
            <a:r>
              <a:rPr lang="ko-KR" altLang="en-US" sz="900" b="0" dirty="0" err="1" smtClean="0">
                <a:latin typeface="맑은 고딕" pitchFamily="50" charset="-127"/>
                <a:ea typeface="맑은 고딕" pitchFamily="50" charset="-127"/>
              </a:rPr>
              <a:t>컬럼에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 자동 입력 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900" b="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0796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해운 </a:t>
            </a:r>
            <a:r>
              <a:rPr lang="en-US" altLang="ko-KR" dirty="0" smtClean="0"/>
              <a:t>- House B/L – House B/L </a:t>
            </a:r>
            <a:r>
              <a:rPr lang="ko-KR" altLang="en-US" dirty="0" smtClean="0"/>
              <a:t>관리</a:t>
            </a:r>
          </a:p>
        </p:txBody>
      </p:sp>
      <p:sp>
        <p:nvSpPr>
          <p:cNvPr id="51" name="직사각형 50"/>
          <p:cNvSpPr/>
          <p:nvPr/>
        </p:nvSpPr>
        <p:spPr bwMode="auto">
          <a:xfrm>
            <a:off x="6199624" y="929925"/>
            <a:ext cx="3613916" cy="4725525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37465" y="548680"/>
            <a:ext cx="9586065" cy="325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House B/L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정보를 입력한다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243504" y="1193775"/>
            <a:ext cx="3501061" cy="2765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스케줄 정보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선사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 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기 등록되어 있는 선사코드를 입력한다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2. Pre Vessel 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출항선박 이전에 관리해야 할 선박정보가 있으면 선명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b="0" dirty="0" err="1" smtClean="0">
                <a:latin typeface="맑은 고딕" pitchFamily="50" charset="-127"/>
                <a:ea typeface="맑은 고딕" pitchFamily="50" charset="-127"/>
              </a:rPr>
              <a:t>항차를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 입력한다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3. Vessel 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기 등록되어 있는 선박코드를 입력한다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없으면 선명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b="0" dirty="0" err="1" smtClean="0">
                <a:latin typeface="맑은 고딕" pitchFamily="50" charset="-127"/>
                <a:ea typeface="맑은 고딕" pitchFamily="50" charset="-127"/>
              </a:rPr>
              <a:t>항차를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 수기 입력한다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4. ETD/ETA 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출발예정일과 도착예정일을 입력한다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5. Onboard : </a:t>
            </a:r>
            <a:r>
              <a:rPr lang="ko-KR" altLang="en-US" sz="900" b="0" dirty="0" err="1" smtClean="0">
                <a:latin typeface="맑은 고딕" pitchFamily="50" charset="-127"/>
                <a:ea typeface="맑은 고딕" pitchFamily="50" charset="-127"/>
              </a:rPr>
              <a:t>선적일을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 입력한다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수출의 경우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ETD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가 동일하게 입력 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6. Origin 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원산지 코드를 입력한다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7. P.O.R : Port of Receipt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로 </a:t>
            </a:r>
            <a:r>
              <a:rPr lang="ko-KR" altLang="en-US" sz="900" b="0" dirty="0" err="1" smtClean="0">
                <a:latin typeface="맑은 고딕" pitchFamily="50" charset="-127"/>
                <a:ea typeface="맑은 고딕" pitchFamily="50" charset="-127"/>
              </a:rPr>
              <a:t>출항지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 이전에 관리해야 할 항구정보가 있으면 입력한다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8. P.O.L : Port Of Loading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로 </a:t>
            </a:r>
            <a:r>
              <a:rPr lang="ko-KR" altLang="en-US" sz="900" b="0" dirty="0" err="1" smtClean="0">
                <a:latin typeface="맑은 고딕" pitchFamily="50" charset="-127"/>
                <a:ea typeface="맑은 고딕" pitchFamily="50" charset="-127"/>
              </a:rPr>
              <a:t>출항지코드를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 입력한다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9. P.O.D : Port of Discharging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로 도착지코드를 입력한다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10. Delivery 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도착지를 입력한다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11.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최종도착지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최종도착지를 입력한다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465" y="929925"/>
            <a:ext cx="6067424" cy="4105275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6248765" y="939985"/>
            <a:ext cx="35010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[ 1.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기본정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보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 ]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256051" y="3987722"/>
            <a:ext cx="3501061" cy="12280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[Trade Information] 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화물서비스 구간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: CY/CY, CY/CFS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등 화물이 운송되는 구간을 선택한다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2. Incoterms 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운임결제조건을 지정한다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운임조건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(PP/CC)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: Incoterms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항목에 따라 자동 지정된다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수정도 가능하다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4. Payable At 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운임이 지불되는 곳을 입력한다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0" name="직사각형 9"/>
          <p:cNvSpPr/>
          <p:nvPr/>
        </p:nvSpPr>
        <p:spPr bwMode="auto">
          <a:xfrm>
            <a:off x="182469" y="5106224"/>
            <a:ext cx="6017155" cy="887811"/>
          </a:xfrm>
          <a:prstGeom prst="rect">
            <a:avLst/>
          </a:prstGeom>
          <a:solidFill>
            <a:srgbClr val="CBE5FB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01494" y="5161748"/>
            <a:ext cx="5998130" cy="951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기본설명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본 프로그램은 수입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수출 구분은 항구코드가 입력 되고 저장 버튼을 클릭하면 자동 설정 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수출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: POL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KR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로 시작되는 항구코드가 입력되고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, POD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가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KR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이 아닌 항구코드가 입력 될 때</a:t>
            </a:r>
            <a:endParaRPr lang="en-US" altLang="ko-KR" sz="900" b="0" dirty="0" smtClean="0"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수입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: POL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KR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이 아닌 항구코드가 입력되고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, POD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가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KR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로 시작되는 항구코드가 입력 될 때</a:t>
            </a:r>
            <a:endParaRPr lang="en-US" altLang="ko-KR" sz="900" b="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1525056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해운 </a:t>
            </a:r>
            <a:r>
              <a:rPr lang="en-US" altLang="ko-KR" dirty="0" smtClean="0"/>
              <a:t>- House B/L – House B/L </a:t>
            </a:r>
            <a:r>
              <a:rPr lang="ko-KR" altLang="en-US" dirty="0" smtClean="0"/>
              <a:t>관리</a:t>
            </a:r>
          </a:p>
        </p:txBody>
      </p:sp>
      <p:sp>
        <p:nvSpPr>
          <p:cNvPr id="51" name="직사각형 50"/>
          <p:cNvSpPr/>
          <p:nvPr/>
        </p:nvSpPr>
        <p:spPr bwMode="auto">
          <a:xfrm>
            <a:off x="6199624" y="929925"/>
            <a:ext cx="3613916" cy="5154370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37465" y="548680"/>
            <a:ext cx="9586065" cy="325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House B/L 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정보를 입력한다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256051" y="958010"/>
            <a:ext cx="35010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[Issue Information]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465" y="929925"/>
            <a:ext cx="6067424" cy="4105275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3554" y="1814231"/>
            <a:ext cx="847725" cy="58102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201279" y="1850827"/>
            <a:ext cx="261625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4. B/L Closed : BL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이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마감저장 시 자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동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표시 됨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5. Switch B/L 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삼국간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BL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일 경우 체크 함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6. Nomination : </a:t>
            </a:r>
            <a:r>
              <a:rPr lang="ko-KR" altLang="en-US" sz="900" b="0" dirty="0" err="1" smtClean="0">
                <a:latin typeface="맑은 고딕" pitchFamily="50" charset="-127"/>
                <a:ea typeface="맑은 고딕" pitchFamily="50" charset="-127"/>
              </a:rPr>
              <a:t>노미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 건일 때 체크 함</a:t>
            </a:r>
            <a:endParaRPr lang="en-US" altLang="ko-KR" sz="900" b="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347175" y="2377708"/>
            <a:ext cx="2616252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7.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발행일자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: B/L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이 발행 된 일자를 입력</a:t>
            </a:r>
            <a:endParaRPr lang="en-US" altLang="ko-KR" sz="900" b="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8. B/L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개수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오리지널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B/L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개수를 선택 함</a:t>
            </a:r>
            <a:endParaRPr lang="en-US" altLang="ko-KR" sz="900" b="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9. Issued At : B/L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이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발행 된 지역을 입력 함</a:t>
            </a:r>
            <a:endParaRPr lang="en-US" altLang="ko-KR" sz="900" b="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263886" y="2982562"/>
            <a:ext cx="3459644" cy="3083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문서정보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해외파트너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해외 파트너 </a:t>
            </a:r>
            <a:r>
              <a:rPr lang="ko-KR" altLang="en-US" sz="900" b="0" dirty="0" err="1" smtClean="0">
                <a:latin typeface="맑은 고딕" pitchFamily="50" charset="-127"/>
                <a:ea typeface="맑은 고딕" pitchFamily="50" charset="-127"/>
              </a:rPr>
              <a:t>포워더코드를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 입력 함</a:t>
            </a:r>
            <a:endParaRPr lang="en-US" altLang="ko-KR" sz="900" b="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Partner </a:t>
            </a:r>
            <a:r>
              <a:rPr lang="en-US" altLang="ko-KR" sz="900" dirty="0" err="1" smtClean="0">
                <a:latin typeface="맑은 고딕" pitchFamily="50" charset="-127"/>
                <a:ea typeface="맑은 고딕" pitchFamily="50" charset="-127"/>
              </a:rPr>
              <a:t>Addr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상단의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해외파트너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”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입력 시 주소가 표시 됨</a:t>
            </a:r>
            <a:endParaRPr lang="en-US" altLang="ko-KR" sz="900" b="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en-US" altLang="ko-KR" sz="900" b="0" dirty="0" err="1" smtClean="0">
                <a:latin typeface="맑은 고딕" pitchFamily="50" charset="-127"/>
                <a:ea typeface="맑은 고딕" pitchFamily="50" charset="-127"/>
              </a:rPr>
              <a:t>Coloader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 : </a:t>
            </a:r>
            <a:r>
              <a:rPr lang="ko-KR" altLang="en-US" sz="900" b="0" dirty="0" err="1" smtClean="0">
                <a:latin typeface="맑은 고딕" pitchFamily="50" charset="-127"/>
                <a:ea typeface="맑은 고딕" pitchFamily="50" charset="-127"/>
              </a:rPr>
              <a:t>포워더로부터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 화물을 받았거나 화물을 보냈을 때 </a:t>
            </a:r>
            <a:r>
              <a:rPr lang="ko-KR" altLang="en-US" sz="900" b="0" dirty="0" err="1" smtClean="0">
                <a:latin typeface="맑은 고딕" pitchFamily="50" charset="-127"/>
                <a:ea typeface="맑은 고딕" pitchFamily="50" charset="-127"/>
              </a:rPr>
              <a:t>포워더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 코드를 입력한다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거래처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수출은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Shipper,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수입은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Consignee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가 자동 입력된다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 Shipper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나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Consignee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대신 직접 거래처코드를 입력 할 수 있다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담당자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거래처에 등록 된 담당자코드를 입력한다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(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거래처등록화면에서 담당자 등록 시 서비스를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all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로 설정하면 청구서 및 계산서에 자동으로 저장된다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.)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창고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수입의 경우 창고코드를 입력한다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7.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영업사원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우리회사의 영업사원코드를 입력한다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8.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담당자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우리회사의 본 건의 담당자코드를 입력한다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9. Job No. 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등록 된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Job No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가 있으면 표시되고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없으면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HB/L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저장 시 자동 생성 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10.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사업유형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사용자정의 코드로 사전에 정의 된 사업유형코드를 선택한다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11.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서비스타입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본 건의 서비스업무 타입을 선택한다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244836" y="1218611"/>
            <a:ext cx="2616252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발행일자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: B/L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발행일자를 입력한다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2. B/L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개수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오리지널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B/L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개 수를 입력한다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3. Issued At : B/L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이 발행되는 곳을 입력한다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4" name="직사각형 13"/>
          <p:cNvSpPr/>
          <p:nvPr/>
        </p:nvSpPr>
        <p:spPr bwMode="auto">
          <a:xfrm>
            <a:off x="182469" y="5106224"/>
            <a:ext cx="6017155" cy="887811"/>
          </a:xfrm>
          <a:prstGeom prst="rect">
            <a:avLst/>
          </a:prstGeom>
          <a:solidFill>
            <a:srgbClr val="CBE5FB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01494" y="5161748"/>
            <a:ext cx="59981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기본설명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]</a:t>
            </a:r>
            <a:endParaRPr lang="en-US" altLang="ko-KR" sz="900" b="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667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해운 </a:t>
            </a:r>
            <a:r>
              <a:rPr lang="en-US" altLang="ko-KR" dirty="0" smtClean="0"/>
              <a:t>- House B/L – House B/L </a:t>
            </a:r>
            <a:r>
              <a:rPr lang="ko-KR" altLang="en-US" dirty="0" smtClean="0"/>
              <a:t>관리</a:t>
            </a:r>
          </a:p>
        </p:txBody>
      </p:sp>
      <p:sp>
        <p:nvSpPr>
          <p:cNvPr id="51" name="직사각형 50"/>
          <p:cNvSpPr/>
          <p:nvPr/>
        </p:nvSpPr>
        <p:spPr bwMode="auto">
          <a:xfrm>
            <a:off x="6199624" y="929925"/>
            <a:ext cx="3613916" cy="3894229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37465" y="548680"/>
            <a:ext cx="9586065" cy="325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House B/L 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정보를 입력한다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245876" y="948698"/>
            <a:ext cx="35010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[2.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컨테이너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296317" y="2029285"/>
            <a:ext cx="3556081" cy="72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포장수량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] [Weight Information]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하단 </a:t>
            </a:r>
            <a:r>
              <a:rPr lang="ko-KR" altLang="en-US" sz="900" b="0" dirty="0" err="1" smtClean="0">
                <a:latin typeface="맑은 고딕" pitchFamily="50" charset="-127"/>
                <a:ea typeface="맑은 고딕" pitchFamily="50" charset="-127"/>
              </a:rPr>
              <a:t>그리드에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 컨테이너 정보를 입력하고 저장버튼을 클릭하면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pPr>
              <a:lnSpc>
                <a:spcPct val="100000"/>
              </a:lnSpc>
            </a:pP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상단 </a:t>
            </a:r>
            <a:r>
              <a:rPr lang="ko-KR" altLang="en-US" sz="900" b="0" dirty="0" err="1" smtClean="0">
                <a:latin typeface="맑은 고딕" pitchFamily="50" charset="-127"/>
                <a:ea typeface="맑은 고딕" pitchFamily="50" charset="-127"/>
              </a:rPr>
              <a:t>그리드에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 합계내역이 표시된다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수정을 하거나 직접 입력 할 수 있다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212293" y="3321636"/>
            <a:ext cx="3467479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2. H/S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코드를 입력한다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3. Main Item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코드를 선택하거나 아래 </a:t>
            </a:r>
            <a:r>
              <a:rPr lang="ko-KR" altLang="en-US" sz="900" b="0" dirty="0" err="1" smtClean="0">
                <a:latin typeface="맑은 고딕" pitchFamily="50" charset="-127"/>
                <a:ea typeface="맑은 고딕" pitchFamily="50" charset="-127"/>
              </a:rPr>
              <a:t>컬럼에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 직접</a:t>
            </a:r>
            <a:endParaRPr lang="en-US" altLang="ko-KR" sz="900" b="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00000"/>
              </a:lnSpc>
            </a:pP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입력한다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.(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목록 전송 시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줄 이상 입력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65" y="929924"/>
            <a:ext cx="6070260" cy="375921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9633" y="2835861"/>
            <a:ext cx="1809750" cy="4762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317" y="3912567"/>
            <a:ext cx="3293446" cy="285750"/>
          </a:xfrm>
          <a:prstGeom prst="rect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</p:pic>
      <p:sp>
        <p:nvSpPr>
          <p:cNvPr id="15" name="TextBox 14"/>
          <p:cNvSpPr txBox="1"/>
          <p:nvPr/>
        </p:nvSpPr>
        <p:spPr>
          <a:xfrm>
            <a:off x="6245876" y="4198317"/>
            <a:ext cx="346747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저장버튼 클릭 시 컨테이너 수량을 자동 입력 해 준다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자료가 변경 되었을 경우 오른쪽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“Say Info”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버튼을 클릭하여 갱신하거나 직접 변경 입력한다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2" name="직사각형 11"/>
          <p:cNvSpPr/>
          <p:nvPr/>
        </p:nvSpPr>
        <p:spPr bwMode="auto">
          <a:xfrm>
            <a:off x="182469" y="5106224"/>
            <a:ext cx="6017155" cy="887811"/>
          </a:xfrm>
          <a:prstGeom prst="rect">
            <a:avLst/>
          </a:prstGeom>
          <a:solidFill>
            <a:srgbClr val="CBE5FB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1494" y="5161748"/>
            <a:ext cx="5998130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기본설명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VGM(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컨테이너 </a:t>
            </a:r>
            <a:r>
              <a:rPr lang="ko-KR" altLang="en-US" sz="900" b="0" dirty="0" err="1" smtClean="0">
                <a:latin typeface="맑은 고딕" pitchFamily="50" charset="-127"/>
                <a:ea typeface="맑은 고딕" pitchFamily="50" charset="-127"/>
              </a:rPr>
              <a:t>총중량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b="0" dirty="0" err="1" smtClean="0">
                <a:latin typeface="맑은 고딕" pitchFamily="50" charset="-127"/>
                <a:ea typeface="맑은 고딕" pitchFamily="50" charset="-127"/>
              </a:rPr>
              <a:t>검증제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신고를 할 경우엔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컨테이너 </a:t>
            </a:r>
            <a:r>
              <a:rPr lang="ko-KR" altLang="en-US" sz="900" b="0" dirty="0" err="1" smtClean="0">
                <a:latin typeface="맑은 고딕" pitchFamily="50" charset="-127"/>
                <a:ea typeface="맑은 고딕" pitchFamily="50" charset="-127"/>
              </a:rPr>
              <a:t>정보탭의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VGM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입력 항목에 자료를 모두 입력한다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위험물 컨테이너일 경우엔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품목 </a:t>
            </a:r>
            <a:r>
              <a:rPr lang="ko-KR" altLang="en-US" sz="900" b="0" dirty="0" err="1" smtClean="0">
                <a:latin typeface="맑은 고딕" pitchFamily="50" charset="-127"/>
                <a:ea typeface="맑은 고딕" pitchFamily="50" charset="-127"/>
              </a:rPr>
              <a:t>정보탭의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 입력항목에 자료를 입력한다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710" y="1179530"/>
            <a:ext cx="3457743" cy="840564"/>
          </a:xfrm>
          <a:prstGeom prst="rect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94371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해운 </a:t>
            </a:r>
            <a:r>
              <a:rPr lang="en-US" altLang="ko-KR" dirty="0" smtClean="0"/>
              <a:t>- House B/L – House B/L </a:t>
            </a:r>
            <a:r>
              <a:rPr lang="ko-KR" altLang="en-US" dirty="0" smtClean="0"/>
              <a:t>관리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37465" y="548680"/>
            <a:ext cx="9586065" cy="325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House B/L 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정보를 입력한다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625" y="1088740"/>
            <a:ext cx="3690410" cy="666592"/>
          </a:xfrm>
          <a:prstGeom prst="rect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4560" y="1098265"/>
            <a:ext cx="5682995" cy="649989"/>
          </a:xfrm>
          <a:prstGeom prst="rect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</p:pic>
      <p:sp>
        <p:nvSpPr>
          <p:cNvPr id="21" name="직사각형 20"/>
          <p:cNvSpPr/>
          <p:nvPr/>
        </p:nvSpPr>
        <p:spPr bwMode="auto">
          <a:xfrm>
            <a:off x="296036" y="1898830"/>
            <a:ext cx="4561063" cy="162764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87515" y="1898830"/>
            <a:ext cx="4369702" cy="1588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컨테이너 정보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컨테이너번호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컨테이너번호 입력 시 자리 수를 체크한다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유형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컨테이너 타입을 입력한다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3. Seal#1/Seal#2 : Seal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번호를 입력한다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컨테이너 내장 개수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중량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, CBM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을 입력한다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5. Part(Y/N) : B/L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PART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되었을 때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Y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로 지정한다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900" b="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6. SOC/COC 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컨테이너 소유주 구분을 선택한다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   (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SOC : Shipper Own Container, COC : Carrier Own Container)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7.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Main : B/L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PART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되었을 때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Main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컨테이너 여부를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Y/N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로 표시한다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4866624" y="1898831"/>
            <a:ext cx="4856906" cy="1627642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25429" y="1950985"/>
            <a:ext cx="5074142" cy="1491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8. Main B/L No. : B/L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PART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되었을 때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Main B/L No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를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9. AMS Detail : AMS Detail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코드를 입력한다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10. AMS Load : Empty/Loader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선택한다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11.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총 중량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컨테이너포함 총 중량을 입력한다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12.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계측방법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컨테이너 총 중량 계측방법을 선택한다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13.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책임업체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우리 회사명이 표시 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14.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책임담당자서명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로그인 아이디가 자동으로 표시되며 수정 가능하다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15. VGM </a:t>
            </a:r>
            <a:r>
              <a:rPr lang="ko-KR" altLang="en-US" sz="900" b="0" dirty="0" err="1" smtClean="0">
                <a:latin typeface="맑은 고딕" pitchFamily="50" charset="-127"/>
                <a:ea typeface="맑은 고딕" pitchFamily="50" charset="-127"/>
              </a:rPr>
              <a:t>이메일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: VGM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관련 </a:t>
            </a:r>
            <a:r>
              <a:rPr lang="ko-KR" altLang="en-US" sz="900" b="0" dirty="0" err="1" smtClean="0">
                <a:latin typeface="맑은 고딕" pitchFamily="50" charset="-127"/>
                <a:ea typeface="맑은 고딕" pitchFamily="50" charset="-127"/>
              </a:rPr>
              <a:t>이메일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 주소를 입력한다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10" y="3618731"/>
            <a:ext cx="4651087" cy="736662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540" y="3618731"/>
            <a:ext cx="4651087" cy="736662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099" y="3629533"/>
            <a:ext cx="4866431" cy="725860"/>
          </a:xfrm>
          <a:prstGeom prst="rect">
            <a:avLst/>
          </a:prstGeom>
        </p:spPr>
      </p:pic>
      <p:sp>
        <p:nvSpPr>
          <p:cNvPr id="27" name="직사각형 26"/>
          <p:cNvSpPr/>
          <p:nvPr/>
        </p:nvSpPr>
        <p:spPr bwMode="auto">
          <a:xfrm>
            <a:off x="240061" y="4509120"/>
            <a:ext cx="4561063" cy="1890210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31540" y="4509120"/>
            <a:ext cx="436970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품목 정보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컨테이너번호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컨테이너번호 입력 시 자리 수를 체크한다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유형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컨테이너 타입을 입력한다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3. ISO Code : ISO Code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를 입력한다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출발지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HS Code : </a:t>
            </a:r>
            <a:r>
              <a:rPr lang="ko-KR" altLang="en-US" sz="900" b="0" dirty="0" err="1" smtClean="0">
                <a:latin typeface="맑은 고딕" pitchFamily="50" charset="-127"/>
                <a:ea typeface="맑은 고딕" pitchFamily="50" charset="-127"/>
              </a:rPr>
              <a:t>선적지에서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 통용되는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HS Code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를 입력한다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en-US" altLang="ko-KR" sz="900" b="0" dirty="0" err="1" smtClean="0">
                <a:latin typeface="맑은 고딕" pitchFamily="50" charset="-127"/>
                <a:ea typeface="맑은 고딕" pitchFamily="50" charset="-127"/>
              </a:rPr>
              <a:t>Dest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 HS Code 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도착지에서 통용되는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HS Code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를 입력한다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6. Seal#1/Seal#2/Seal#3 : Seal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번호를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개까지 입력 가능하다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900" b="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en-US" altLang="ko-KR" sz="900" b="0" dirty="0" err="1">
                <a:latin typeface="맑은 고딕" pitchFamily="50" charset="-127"/>
                <a:ea typeface="맑은 고딕" pitchFamily="50" charset="-127"/>
              </a:rPr>
              <a:t>Qty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 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컨테이너 내장 개수를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8.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단위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화물의 단위를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9. G/Weight : Gross Weight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로 포장재를 포함한 물건의 총 중량을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8"/>
          <p:cNvSpPr/>
          <p:nvPr/>
        </p:nvSpPr>
        <p:spPr bwMode="auto">
          <a:xfrm>
            <a:off x="4810649" y="4509120"/>
            <a:ext cx="4856906" cy="1890209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769454" y="4561275"/>
            <a:ext cx="5074142" cy="16712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10. Volume 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화물의 용적을 입력한다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11. DG(IMDG) : IMDG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위험물 코드를 입력한다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12. DG(UNDG) : UNDG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위험물 코드를 입력한다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13. DG(IMO) : IMO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위험물 코드를 입력한다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14. Page No : Page No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를 입력한다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15. Flash Point 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위험물일 경우 발화점을 입력한다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16. Owner : 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17. Refer Unit : 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18. Temperature 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온도를 입력한다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70187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해운 </a:t>
            </a:r>
            <a:r>
              <a:rPr lang="en-US" altLang="ko-KR" dirty="0" smtClean="0"/>
              <a:t>- House B/L – House B/L </a:t>
            </a:r>
            <a:r>
              <a:rPr lang="ko-KR" altLang="en-US" dirty="0" smtClean="0"/>
              <a:t>관리</a:t>
            </a:r>
          </a:p>
        </p:txBody>
      </p:sp>
      <p:sp>
        <p:nvSpPr>
          <p:cNvPr id="51" name="직사각형 50"/>
          <p:cNvSpPr/>
          <p:nvPr/>
        </p:nvSpPr>
        <p:spPr bwMode="auto">
          <a:xfrm>
            <a:off x="6171049" y="929925"/>
            <a:ext cx="3613916" cy="5154370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37465" y="548680"/>
            <a:ext cx="9586065" cy="325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House B/L 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정보를 입력한다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227476" y="1043735"/>
            <a:ext cx="35010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[ Marks &amp; Description ]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257421" y="1311163"/>
            <a:ext cx="3526136" cy="1726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Marks and Numbers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 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마크내용을 입력한다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Description of goods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화물에 대한 설명을 입력한다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List box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상단의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Shipper’s Load and Counter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문구나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, SAID TO CONTAIN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문구는 </a:t>
            </a:r>
            <a:r>
              <a:rPr lang="ko-KR" altLang="en-US" sz="900" b="0" dirty="0" err="1" smtClean="0">
                <a:latin typeface="맑은 고딕" pitchFamily="50" charset="-127"/>
                <a:ea typeface="맑은 고딕" pitchFamily="50" charset="-127"/>
              </a:rPr>
              <a:t>콤보박스에서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 선택한다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Office Remark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사무실 내에서 필요 한 </a:t>
            </a:r>
            <a:r>
              <a:rPr lang="ko-KR" altLang="en-US" sz="900" b="0" dirty="0" err="1" smtClean="0">
                <a:latin typeface="맑은 고딕" pitchFamily="50" charset="-127"/>
                <a:ea typeface="맑은 고딕" pitchFamily="50" charset="-127"/>
              </a:rPr>
              <a:t>리마크를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 입력한다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  B/L Remark 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본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b="0" dirty="0" err="1" smtClean="0">
                <a:latin typeface="맑은 고딕" pitchFamily="50" charset="-127"/>
                <a:ea typeface="맑은 고딕" pitchFamily="50" charset="-127"/>
              </a:rPr>
              <a:t>컬럼에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 입력 한 </a:t>
            </a:r>
            <a:r>
              <a:rPr lang="ko-KR" altLang="en-US" sz="900" b="0" dirty="0" err="1" smtClean="0">
                <a:latin typeface="맑은 고딕" pitchFamily="50" charset="-127"/>
                <a:ea typeface="맑은 고딕" pitchFamily="50" charset="-127"/>
              </a:rPr>
              <a:t>리마크는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B/L</a:t>
            </a:r>
            <a:r>
              <a:rPr lang="ko-KR" altLang="en-US" sz="900" b="0" dirty="0" err="1" smtClean="0">
                <a:latin typeface="맑은 고딕" pitchFamily="50" charset="-127"/>
                <a:ea typeface="맑은 고딕" pitchFamily="50" charset="-127"/>
              </a:rPr>
              <a:t>리마크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 출력옵션에 따라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B/L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에 출력 가능하다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  Devanning Remark 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창고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, CFS, </a:t>
            </a:r>
            <a:r>
              <a:rPr lang="ko-KR" altLang="en-US" sz="900" b="0" dirty="0" err="1" smtClean="0">
                <a:latin typeface="맑은 고딕" pitchFamily="50" charset="-127"/>
                <a:ea typeface="맑은 고딕" pitchFamily="50" charset="-127"/>
              </a:rPr>
              <a:t>운송사등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 협력 업체와의 </a:t>
            </a:r>
            <a:r>
              <a:rPr lang="ko-KR" altLang="en-US" sz="900" b="0" dirty="0" err="1" smtClean="0">
                <a:latin typeface="맑은 고딕" pitchFamily="50" charset="-127"/>
                <a:ea typeface="맑은 고딕" pitchFamily="50" charset="-127"/>
              </a:rPr>
              <a:t>리마크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 사항을 입력한다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endParaRPr lang="en-US" altLang="ko-KR" sz="900" b="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283904" y="3507110"/>
            <a:ext cx="3459644" cy="100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Form Type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출력하고자 하는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B/L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포맷을 선택한다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Rider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: MDM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의 공통코드화면에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서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B/L Format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을 등록할 때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Rider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수를 지정 할 수 있다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사전에 등록 된 숫자가 표시되지만 수정하여 저장 가능 하다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FREIGHT PREPAID / LADEN ON BOARD / AS ARRANGED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: B/L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출력 시 문구를 선택한다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20" y="940405"/>
            <a:ext cx="6082630" cy="395452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283904" y="3014590"/>
            <a:ext cx="35010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[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프린트 옵션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 ]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3904" y="3226122"/>
            <a:ext cx="3411051" cy="23812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170954" y="4504014"/>
            <a:ext cx="3459644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서비스 구간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화물 서비스 구간 출력여부 체크</a:t>
            </a:r>
            <a:endParaRPr lang="en-US" altLang="ko-KR" sz="900" b="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5. Onboard Date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선적일자 출력 여부 체크</a:t>
            </a:r>
            <a:endParaRPr lang="en-US" altLang="ko-KR" sz="900" b="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6. DRAFT B/L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: DRAFT B/L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문구 출력 여부 체크</a:t>
            </a: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3904" y="4504014"/>
            <a:ext cx="923925" cy="6858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223216" y="5205373"/>
            <a:ext cx="34596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8.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컨테이너 출력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컨테이너정보가 출력되는 항목을 지정한다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4" name="직사각형 13"/>
          <p:cNvSpPr/>
          <p:nvPr/>
        </p:nvSpPr>
        <p:spPr bwMode="auto">
          <a:xfrm>
            <a:off x="182469" y="5106224"/>
            <a:ext cx="6017155" cy="887811"/>
          </a:xfrm>
          <a:prstGeom prst="rect">
            <a:avLst/>
          </a:prstGeom>
          <a:solidFill>
            <a:srgbClr val="CBE5FB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01494" y="5161748"/>
            <a:ext cx="5998130" cy="72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기본설명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- BL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을 출력하기 위한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프린트 옵션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탭의 설정항목은 마우스 오른쪽을 클릭 했을 때 뜨는 팝업 창에서도 설정 가능하다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endParaRPr lang="en-US" altLang="ko-KR" sz="900" b="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2174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해운 </a:t>
            </a:r>
            <a:r>
              <a:rPr lang="en-US" altLang="ko-KR" dirty="0" smtClean="0"/>
              <a:t>- House B/L – House B/L </a:t>
            </a:r>
            <a:r>
              <a:rPr lang="ko-KR" altLang="en-US" dirty="0" smtClean="0"/>
              <a:t>관리</a:t>
            </a:r>
          </a:p>
        </p:txBody>
      </p:sp>
      <p:sp>
        <p:nvSpPr>
          <p:cNvPr id="51" name="직사각형 50"/>
          <p:cNvSpPr/>
          <p:nvPr/>
        </p:nvSpPr>
        <p:spPr bwMode="auto">
          <a:xfrm>
            <a:off x="6199624" y="929925"/>
            <a:ext cx="3613916" cy="5154370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37465" y="548680"/>
            <a:ext cx="9586065" cy="325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House B/L 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정보를 입력한다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256051" y="1043735"/>
            <a:ext cx="35010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[ 4.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기타정보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285996" y="1311163"/>
            <a:ext cx="3526136" cy="1906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Route Code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 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사전에 정의 된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Route Code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를 선택한다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Cargo Closing Date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 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화물 접수 마감날짜와 시간을 입력한다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Pick up Date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화물 픽업 마감날짜와 시간을 입력한다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4. Free Storage Period 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화물의 무상보관기간을 입력한다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5. Trucker 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화물운송회사 코드를 입력한다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6. D/O Date 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화물운송 </a:t>
            </a:r>
            <a:r>
              <a:rPr lang="ko-KR" altLang="en-US" sz="900" b="0" dirty="0" err="1" smtClean="0">
                <a:latin typeface="맑은 고딕" pitchFamily="50" charset="-127"/>
                <a:ea typeface="맑은 고딕" pitchFamily="50" charset="-127"/>
              </a:rPr>
              <a:t>도착일을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 입력한다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7. DOC Closing Date 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화물운송관련 서류 마감일을 입력한다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8. Goods Receipt No 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화물인수증 번호를 입력한다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9.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실적일자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수출은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ETD,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수입은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ETA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가 입력 됨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10. C/A exit : C/A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가 발행 되어 있으면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체크표시가 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endParaRPr lang="en-US" altLang="ko-KR" sz="900" b="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63" y="966788"/>
            <a:ext cx="6004361" cy="3832691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 bwMode="auto">
          <a:xfrm>
            <a:off x="182469" y="4869160"/>
            <a:ext cx="6017155" cy="1215135"/>
          </a:xfrm>
          <a:prstGeom prst="rect">
            <a:avLst/>
          </a:prstGeom>
          <a:solidFill>
            <a:srgbClr val="CBE5FB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3465" y="4952736"/>
            <a:ext cx="5998130" cy="1047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기본설명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Cargo Tracing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옵션기능을 사용 할 경우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사전에 등록 된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“Route Code”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를 선택 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마우스 오른쪽을 클릭하여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“Cargo Tracing” </a:t>
            </a:r>
            <a:r>
              <a:rPr lang="ko-KR" altLang="en-US" sz="900" b="0" dirty="0" err="1" smtClean="0">
                <a:latin typeface="맑은 고딕" pitchFamily="50" charset="-127"/>
                <a:ea typeface="맑은 고딕" pitchFamily="50" charset="-127"/>
              </a:rPr>
              <a:t>메뉴을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 선택하면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Cargo Tracing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정보를 입력 할 수 있는 팝업 창이 뜬다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 Web Site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를 통해 파트너가 이미 자료를 입력 해 놓았다면 해당 정보를 확인 할 수 있다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실적일자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사업자 관리 화면에서 실적집계 구분 설정 시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, H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혹은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M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을 선택 했을 때 항목이 활성화 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             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기본으로 수출은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ETD,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수입은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ETA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가 입력된다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 </a:t>
            </a: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230976" y="3255517"/>
            <a:ext cx="3526136" cy="2903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[License Information](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수출전용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수출신고번호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수출면장의 수출신고번호를 입력한다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수입으로 들어왔다가 수출로 나갈 경우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(Transshipment)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수출신고번호가 없으므로                          를 체크 한 다음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MRN/MSN/HSN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을 입력한다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900" b="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수량 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단위 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중량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수출면장의 자료를 입력한다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동시포장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다른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BL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과 동시포장을 할 경우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 같은 기호를 선택 하고 수량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단위를 입력한다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분할선적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분할선적의 경우 분할여부를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Y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로 선택하고 차수를 입력한다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5. MRN/MSN/HSN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화물관리번호를 입력한다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화물타입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일반 수입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수출은 기본으로 지정되어 있다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 Transshipment/Reshipment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일 경우 선택한다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7.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반입장소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수입전용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화물의 반입장소코드를 입력한다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8.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위험물코드 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IMDG/UNDG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위험물코드를 입력한다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9.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통관구분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통관구분을 선택한다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3300" y="3789040"/>
            <a:ext cx="981075" cy="19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13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해운 </a:t>
            </a:r>
            <a:r>
              <a:rPr lang="en-US" altLang="ko-KR" dirty="0" smtClean="0"/>
              <a:t>- House B/L – House B/L </a:t>
            </a:r>
            <a:r>
              <a:rPr lang="ko-KR" altLang="en-US" dirty="0" smtClean="0"/>
              <a:t>관리</a:t>
            </a:r>
          </a:p>
        </p:txBody>
      </p:sp>
      <p:sp>
        <p:nvSpPr>
          <p:cNvPr id="51" name="직사각형 50"/>
          <p:cNvSpPr/>
          <p:nvPr/>
        </p:nvSpPr>
        <p:spPr bwMode="auto">
          <a:xfrm>
            <a:off x="6209149" y="929925"/>
            <a:ext cx="3613916" cy="5154370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37465" y="548680"/>
            <a:ext cx="9586065" cy="325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House B/L 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정보를 입력한다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237146" y="935435"/>
            <a:ext cx="35010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[ 5.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운임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310192" y="1403775"/>
            <a:ext cx="3526136" cy="687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환율일자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적용 하려는 환율 일자를 입력하면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등록 된 환율이 표시된다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환산실적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err="1" smtClean="0">
                <a:latin typeface="맑은 고딕" pitchFamily="50" charset="-127"/>
                <a:ea typeface="맑은 고딕" pitchFamily="50" charset="-127"/>
              </a:rPr>
              <a:t>그리드에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 입력 된 매출금액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매입금액으로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KRW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환산 실적이 표시된다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8" name="직사각형 7"/>
          <p:cNvSpPr/>
          <p:nvPr/>
        </p:nvSpPr>
        <p:spPr bwMode="auto">
          <a:xfrm>
            <a:off x="206151" y="4708881"/>
            <a:ext cx="6017155" cy="1395155"/>
          </a:xfrm>
          <a:prstGeom prst="rect">
            <a:avLst/>
          </a:prstGeom>
          <a:solidFill>
            <a:srgbClr val="CBE5FB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1496" y="4738147"/>
            <a:ext cx="6142531" cy="12280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기본설명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매출 탭은 화주청구금액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파트너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Debit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금액을 입력하고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매입 탭은 </a:t>
            </a:r>
            <a:r>
              <a:rPr lang="ko-KR" altLang="en-US" sz="900" b="0" dirty="0" err="1" smtClean="0">
                <a:latin typeface="맑은 고딕" pitchFamily="50" charset="-127"/>
                <a:ea typeface="맑은 고딕" pitchFamily="50" charset="-127"/>
              </a:rPr>
              <a:t>매입처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 지불금액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파트너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Credit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금액을 입력한다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- Direct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건이나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, 1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마스터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하우스 건일 경우엔 매입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매출 금액을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HB/L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화면에 모두 입력해도 되지만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이 땐 실적일자는  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하우스의 실적일자가 적용된다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운임을 입력하고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저장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”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버튼을 클릭하면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INVOICE, </a:t>
            </a:r>
            <a:r>
              <a:rPr lang="ko-KR" altLang="en-US" sz="900" b="0" dirty="0" err="1" smtClean="0">
                <a:latin typeface="맑은 고딕" pitchFamily="50" charset="-127"/>
                <a:ea typeface="맑은 고딕" pitchFamily="50" charset="-127"/>
              </a:rPr>
              <a:t>지결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, D/C Note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가 자동저장 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전표가 발행 되기 전에 운임을 수정하거나 추가 하면 기 발행 된 </a:t>
            </a:r>
            <a:r>
              <a:rPr lang="ko-KR" altLang="en-US" sz="900" b="0" dirty="0" err="1" smtClean="0">
                <a:latin typeface="맑은 고딕" pitchFamily="50" charset="-127"/>
                <a:ea typeface="맑은 고딕" pitchFamily="50" charset="-127"/>
              </a:rPr>
              <a:t>정산서에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 운임이 적용된다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전표발행 후 운임을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추가 하면 별도의 새로운 정산서가 발행된다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237146" y="2091656"/>
            <a:ext cx="3526136" cy="2973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매출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국내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해외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)]</a:t>
            </a: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거래처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기본정보 탭에 입력 한 거래처가 표시된다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국내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해외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국내청구 업체면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L(Local),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해외 파트너이면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F(Foreign)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을 선택한다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거래처에 등록된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Country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에 따라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L/F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가 자동표시 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 L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로 입력 된 운임은 국내청구서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, F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로 입력 된 운임은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Debit Note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에 적용된다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운임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운임코드를 입력하면 </a:t>
            </a:r>
            <a:r>
              <a:rPr lang="ko-KR" altLang="en-US" sz="900" b="0" dirty="0" err="1" smtClean="0">
                <a:latin typeface="맑은 고딕" pitchFamily="50" charset="-127"/>
                <a:ea typeface="맑은 고딕" pitchFamily="50" charset="-127"/>
              </a:rPr>
              <a:t>운임명이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 표시된다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부가세가 설정되어 있는 운임코드는 세액이 같이 표시된다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통화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적용하려는 통화코드를 입력한다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환율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상단의 기본환율이 입력되나 수기 정정이 가능하다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단위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운임적용 단위를 선택한다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900" b="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7. </a:t>
            </a:r>
            <a:r>
              <a:rPr lang="en-US" altLang="ko-KR" sz="900" dirty="0" err="1" smtClean="0">
                <a:latin typeface="맑은 고딕" pitchFamily="50" charset="-127"/>
                <a:ea typeface="맑은 고딕" pitchFamily="50" charset="-127"/>
              </a:rPr>
              <a:t>Qty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단위코드에 따라 </a:t>
            </a:r>
            <a:r>
              <a:rPr lang="en-US" altLang="ko-KR" sz="900" b="0" dirty="0" err="1" smtClean="0">
                <a:latin typeface="맑은 고딕" pitchFamily="50" charset="-127"/>
                <a:ea typeface="맑은 고딕" pitchFamily="50" charset="-127"/>
              </a:rPr>
              <a:t>Qty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가 자동 표시된다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8.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단가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단가를 입력하고 </a:t>
            </a:r>
            <a:r>
              <a:rPr lang="ko-KR" altLang="en-US" sz="900" b="0" dirty="0" err="1" smtClean="0">
                <a:latin typeface="맑은 고딕" pitchFamily="50" charset="-127"/>
                <a:ea typeface="맑은 고딕" pitchFamily="50" charset="-127"/>
              </a:rPr>
              <a:t>엔터를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 치면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KRW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환산금액이 같이 표시된다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900" b="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00000"/>
              </a:lnSpc>
            </a:pPr>
            <a:endParaRPr lang="en-US" altLang="ko-KR" sz="900" b="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매입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국내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해외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상단의 매출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국내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해외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입력 방식과 동일하다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2. L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로 입력 된 운임은 지출결의서로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, F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로 입력 된 운임은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Credit Note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에 적용된다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80" y="929925"/>
            <a:ext cx="6057560" cy="371421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205" y="1186209"/>
            <a:ext cx="3092295" cy="217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925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해운 </a:t>
            </a:r>
            <a:r>
              <a:rPr lang="en-US" altLang="ko-KR" dirty="0" smtClean="0"/>
              <a:t>- Master B/L – Master B/L </a:t>
            </a:r>
            <a:r>
              <a:rPr lang="ko-KR" altLang="en-US" dirty="0" smtClean="0"/>
              <a:t>리스트</a:t>
            </a:r>
          </a:p>
        </p:txBody>
      </p:sp>
      <p:sp>
        <p:nvSpPr>
          <p:cNvPr id="51" name="직사각형 50"/>
          <p:cNvSpPr/>
          <p:nvPr/>
        </p:nvSpPr>
        <p:spPr bwMode="auto">
          <a:xfrm>
            <a:off x="6209149" y="929925"/>
            <a:ext cx="3613916" cy="5154370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37465" y="548680"/>
            <a:ext cx="9586065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Master B/L 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정보를 조회한다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237146" y="935435"/>
            <a:ext cx="35010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[ 5.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운임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310192" y="1403775"/>
            <a:ext cx="352613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수출입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수입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수출을 선택한다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Shipment : House/Direct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를 선택한다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3. B/L Type : B/L Type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을 선택한다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Authority : ELVIS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글로벌하게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사용하는 업체의 경우 타 해외지점에서 권한을 부여 받은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BL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을 조회 할 수 있다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900" b="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- Original 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우리 지사에서 입력 한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B/L</a:t>
            </a:r>
            <a:br>
              <a:rPr lang="en-US" altLang="ko-KR" sz="900" b="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- Destination 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해외 지사에서 우리 지사에게 권한을 준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B/L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- Triangle 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해외 지사에서 우리 지사에게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Triangle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권한을 준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B/L</a:t>
            </a:r>
          </a:p>
          <a:p>
            <a:pPr>
              <a:lnSpc>
                <a:spcPct val="100000"/>
              </a:lnSpc>
            </a:pP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AND 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조건을 모두 만족하는 자료를 조회한다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900" b="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OR 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여러 조건 중 하나라도 만족하는 자료를 조회한다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7. C/A : Correction Advice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발행 유무를 선택한다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8.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담당자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우리회사 업무 담당자를 입력한다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9.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운임조건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: Prepaid / Collect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를 선택한다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184291" y="4571020"/>
            <a:ext cx="6017155" cy="1395155"/>
          </a:xfrm>
          <a:prstGeom prst="rect">
            <a:avLst/>
          </a:prstGeom>
          <a:solidFill>
            <a:srgbClr val="CBE5FB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1496" y="4738147"/>
            <a:ext cx="6019949" cy="770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기본설명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입력 한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M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B/L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을 조회하는 화면으로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검색조건을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입력하여 자료를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조회한다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b="0" dirty="0" err="1" smtClean="0">
                <a:latin typeface="맑은 고딕" pitchFamily="50" charset="-127"/>
                <a:ea typeface="맑은 고딕" pitchFamily="50" charset="-127"/>
              </a:rPr>
              <a:t>그리드에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조회 된 건을 체크하여 상단의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출력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”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버튼을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클릭하면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S/R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을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일괄 출력 할 수 있다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마우스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오른쪽의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“Excel 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내려받기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”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기능으로 엑셀파일을 생성 할 수 있다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3" y="942976"/>
            <a:ext cx="6109136" cy="326140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62395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해운 </a:t>
            </a:r>
            <a:r>
              <a:rPr lang="en-US" altLang="ko-KR" dirty="0" smtClean="0"/>
              <a:t>-</a:t>
            </a:r>
            <a:r>
              <a:rPr lang="en-US" altLang="ko-KR" dirty="0"/>
              <a:t>	</a:t>
            </a:r>
            <a:r>
              <a:rPr lang="en-US" altLang="ko-KR" dirty="0" smtClean="0"/>
              <a:t>Master B/L – Master B/L </a:t>
            </a:r>
            <a:r>
              <a:rPr lang="ko-KR" altLang="en-US" dirty="0" smtClean="0"/>
              <a:t>관리</a:t>
            </a:r>
          </a:p>
        </p:txBody>
      </p:sp>
      <p:sp>
        <p:nvSpPr>
          <p:cNvPr id="51" name="직사각형 50"/>
          <p:cNvSpPr/>
          <p:nvPr/>
        </p:nvSpPr>
        <p:spPr bwMode="auto">
          <a:xfrm>
            <a:off x="6199624" y="929925"/>
            <a:ext cx="3613916" cy="5354252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37465" y="548680"/>
            <a:ext cx="9586065" cy="325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Master B/L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정보를 입력한다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259785" y="1467224"/>
            <a:ext cx="3501061" cy="1144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S/R No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빈 화면에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HB/L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기본자료가 뿌려 진 다음 저장 버튼을 클릭 하면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S/R No.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가 자동으로 생성된다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2. M B/L No.: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선사에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S/R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전송 후 </a:t>
            </a:r>
            <a:r>
              <a:rPr lang="ko-KR" altLang="en-US" sz="900" b="0" dirty="0" err="1" smtClean="0">
                <a:latin typeface="맑은 고딕" pitchFamily="50" charset="-127"/>
                <a:ea typeface="맑은 고딕" pitchFamily="50" charset="-127"/>
              </a:rPr>
              <a:t>부여받은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MB/L No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를 입력한다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3. Shipment 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콘솔이나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1House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건이면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House, Direct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건이면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Direct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가 표시된다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4. Co-Load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타입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일반 건이면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N, </a:t>
            </a:r>
            <a:r>
              <a:rPr lang="ko-KR" altLang="en-US" sz="900" b="0" dirty="0" err="1" smtClean="0">
                <a:latin typeface="맑은 고딕" pitchFamily="50" charset="-127"/>
                <a:ea typeface="맑은 고딕" pitchFamily="50" charset="-127"/>
              </a:rPr>
              <a:t>포워더로부터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 화물을 받았으면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Receive Cargo,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화물을 </a:t>
            </a:r>
            <a:r>
              <a:rPr lang="ko-KR" altLang="en-US" sz="900" b="0" dirty="0" err="1" smtClean="0">
                <a:latin typeface="맑은 고딕" pitchFamily="50" charset="-127"/>
                <a:ea typeface="맑은 고딕" pitchFamily="50" charset="-127"/>
              </a:rPr>
              <a:t>포워에게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 보냈으면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Send Cargo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선택한다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254865" y="3154878"/>
            <a:ext cx="3501061" cy="72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5. Liner BKG No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 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선사에 </a:t>
            </a:r>
            <a:r>
              <a:rPr lang="ko-KR" altLang="en-US" sz="900" b="0" dirty="0" err="1" smtClean="0">
                <a:latin typeface="맑은 고딕" pitchFamily="50" charset="-127"/>
                <a:ea typeface="맑은 고딕" pitchFamily="50" charset="-127"/>
              </a:rPr>
              <a:t>부킹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 할 때 부여 받은 </a:t>
            </a:r>
            <a:r>
              <a:rPr lang="ko-KR" altLang="en-US" sz="900" b="0" dirty="0" err="1" smtClean="0">
                <a:latin typeface="맑은 고딕" pitchFamily="50" charset="-127"/>
                <a:ea typeface="맑은 고딕" pitchFamily="50" charset="-127"/>
              </a:rPr>
              <a:t>부킹번호를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 입력</a:t>
            </a: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FCL/LCL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: FCL/LCL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을 선택</a:t>
            </a:r>
            <a:endParaRPr lang="en-US" altLang="ko-KR" sz="900" b="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5. B/L Type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기본으로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Original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이 선택된다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(Switch/Original/Surrender/Seaway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를 선택가능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sp>
        <p:nvSpPr>
          <p:cNvPr id="18" name="직사각형 17"/>
          <p:cNvSpPr/>
          <p:nvPr/>
        </p:nvSpPr>
        <p:spPr bwMode="auto">
          <a:xfrm>
            <a:off x="182469" y="4720464"/>
            <a:ext cx="6017155" cy="1563713"/>
          </a:xfrm>
          <a:prstGeom prst="rect">
            <a:avLst/>
          </a:prstGeom>
          <a:solidFill>
            <a:srgbClr val="CBE5FB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03209" y="4779150"/>
            <a:ext cx="5874916" cy="14080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기본설명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] 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- HB/L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화면에 자료를 입력한 다음 마우스 오른쪽의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“Master B/L”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 클릭 시 본 화면에 자료가 표시된다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[S/R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처리방법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빈 화면에 기본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HB/L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자료가 뿌려진 상태에서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S/R No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MB/L No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를 공란으로 두고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선사에서 받은 </a:t>
            </a:r>
            <a:r>
              <a:rPr lang="ko-KR" altLang="en-US" sz="900" b="0" dirty="0" err="1" smtClean="0">
                <a:latin typeface="맑은 고딕" pitchFamily="50" charset="-127"/>
                <a:ea typeface="맑은 고딕" pitchFamily="50" charset="-127"/>
              </a:rPr>
              <a:t>부킹번호를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입력 한 후 저장 하면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S/R No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가 자동생성 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마우스 오른쪽의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“S/R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전송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”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메뉴로 선사에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S/R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을 전송한다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 </a:t>
            </a:r>
            <a:b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  (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선사홈페이지에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S/R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정보를 입력하거나 본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ELVIS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에서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S/R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을 출력하여 선사에 보내는 방법도 있다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.)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- S/R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전송 후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MB/L No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를 받으면 본 화면에 입력하여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MB/L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을 저장한다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99" y="948142"/>
            <a:ext cx="6028100" cy="370495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8689" y="1077692"/>
            <a:ext cx="3440122" cy="33837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3159" y="2739511"/>
            <a:ext cx="3334832" cy="372037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6250969" y="3893369"/>
            <a:ext cx="3501061" cy="136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[Party Information][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스케줄 정보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][Weight Information]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HB/L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에 입력 된 정보가 자동으로 표시되므로 수정이 필요 할 경우에만 수정한다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endParaRPr lang="en-US" altLang="ko-KR" sz="900" b="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900" b="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MBL </a:t>
            </a:r>
            <a:r>
              <a:rPr lang="ko-KR" altLang="en-US" sz="900" b="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화면에서 스케줄 정보를 수정한 다음 저장하면 하위의 모든 </a:t>
            </a:r>
            <a:r>
              <a:rPr lang="en-US" altLang="ko-KR" sz="900" b="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HB/L</a:t>
            </a:r>
            <a:r>
              <a:rPr lang="ko-KR" altLang="en-US" sz="900" b="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의 스케줄 정보가 수정된다</a:t>
            </a:r>
            <a:r>
              <a:rPr lang="en-US" altLang="ko-KR" sz="900" b="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ko-KR" altLang="en-US" sz="900" b="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하지만</a:t>
            </a:r>
            <a:r>
              <a:rPr lang="en-US" altLang="ko-KR" sz="900" b="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, Weight Information</a:t>
            </a:r>
            <a:r>
              <a:rPr lang="ko-KR" altLang="en-US" sz="900" b="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을 수정하면 하위 </a:t>
            </a:r>
            <a:r>
              <a:rPr lang="en-US" altLang="ko-KR" sz="900" b="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HB/L</a:t>
            </a:r>
            <a:r>
              <a:rPr lang="ko-KR" altLang="en-US" sz="900" b="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의 정보는 자동수정이 되지 않으므로 각 </a:t>
            </a:r>
            <a:r>
              <a:rPr lang="en-US" altLang="ko-KR" sz="900" b="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HB/L</a:t>
            </a:r>
            <a:r>
              <a:rPr lang="ko-KR" altLang="en-US" sz="900" b="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화면에서 직접 정정해야 한다</a:t>
            </a:r>
            <a:r>
              <a:rPr lang="en-US" altLang="ko-KR" sz="900" b="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261939" y="6832576"/>
            <a:ext cx="3501061" cy="687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6. Notify(</a:t>
            </a:r>
            <a:r>
              <a:rPr lang="ko-KR" altLang="en-US" sz="900" b="0" dirty="0" err="1" smtClean="0">
                <a:latin typeface="맑은 고딕" pitchFamily="50" charset="-127"/>
                <a:ea typeface="맑은 고딕" pitchFamily="50" charset="-127"/>
              </a:rPr>
              <a:t>통지처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가 여러 곳일 경우나 은행인 경우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Also Notify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버튼을 클릭하여 실제 물건을 받는 수하인의 정보를 입력한다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License No. : Notify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의 사업자등록번호를 입력한다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58577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오</a:t>
            </a:r>
            <a:r>
              <a:rPr lang="ko-KR" altLang="en-US" dirty="0"/>
              <a:t>더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오더 </a:t>
            </a:r>
            <a:r>
              <a:rPr lang="ko-KR" altLang="en-US" dirty="0" smtClean="0"/>
              <a:t>리스트</a:t>
            </a:r>
            <a:endParaRPr lang="ko-KR" altLang="en-US" dirty="0" smtClean="0"/>
          </a:p>
        </p:txBody>
      </p:sp>
      <p:sp>
        <p:nvSpPr>
          <p:cNvPr id="51" name="직사각형 50"/>
          <p:cNvSpPr/>
          <p:nvPr/>
        </p:nvSpPr>
        <p:spPr bwMode="auto">
          <a:xfrm>
            <a:off x="6209149" y="849916"/>
            <a:ext cx="3613916" cy="535296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37465" y="548680"/>
            <a:ext cx="9586065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오더 리스트를 조회한다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53039" y="917314"/>
            <a:ext cx="3526136" cy="410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Order Date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오더의 등록일 기간 입력한다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거래처 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오더를 받은 거래처를 입력한다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8" name="직사각형 7"/>
          <p:cNvSpPr/>
          <p:nvPr/>
        </p:nvSpPr>
        <p:spPr bwMode="auto">
          <a:xfrm>
            <a:off x="191803" y="4641452"/>
            <a:ext cx="5979496" cy="1575175"/>
          </a:xfrm>
          <a:prstGeom prst="rect">
            <a:avLst/>
          </a:prstGeom>
          <a:solidFill>
            <a:srgbClr val="CBE5FB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1803" y="4641452"/>
            <a:ext cx="5951159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기본설명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HB/L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로 진행 되기 전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 화주로부터 받은 오더를 조회 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Check point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를 지정하여 해당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Check point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에 체크 되어 있는 건만 조회 할 수 있다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64" y="886005"/>
            <a:ext cx="6071036" cy="325325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296929" y="2926050"/>
            <a:ext cx="3526136" cy="14080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3. Check point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조회 하고자 하는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Check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point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의 항목을 멀티 체크 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 </a:t>
            </a: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4. ETD : ETD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를 입력한다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5. POL 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선적항구코드를 입력한다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6. Cancel/Close 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취소 된 오더나 마감 된 오더 건을 조회 할 경우 조건을 지정한다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7. Order No : Order No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를 입력한다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8. POD 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도착항구코드를 입력한다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929" y="1403775"/>
            <a:ext cx="2571506" cy="1410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622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해운 </a:t>
            </a:r>
            <a:r>
              <a:rPr lang="en-US" altLang="ko-KR" dirty="0" smtClean="0"/>
              <a:t>-</a:t>
            </a:r>
            <a:r>
              <a:rPr lang="en-US" altLang="ko-KR" dirty="0"/>
              <a:t>	</a:t>
            </a:r>
            <a:r>
              <a:rPr lang="en-US" altLang="ko-KR" dirty="0" smtClean="0"/>
              <a:t>Master B/L – Master B/L </a:t>
            </a:r>
            <a:r>
              <a:rPr lang="ko-KR" altLang="en-US" dirty="0" smtClean="0"/>
              <a:t>관리</a:t>
            </a:r>
          </a:p>
        </p:txBody>
      </p:sp>
      <p:sp>
        <p:nvSpPr>
          <p:cNvPr id="51" name="직사각형 50"/>
          <p:cNvSpPr/>
          <p:nvPr/>
        </p:nvSpPr>
        <p:spPr bwMode="auto">
          <a:xfrm>
            <a:off x="6199624" y="891825"/>
            <a:ext cx="3613916" cy="5354252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37465" y="548680"/>
            <a:ext cx="9586065" cy="325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Master B/L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정보를 입력한다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299009" y="2258242"/>
            <a:ext cx="3501061" cy="1823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SVC Terms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화물의 이동조건을 선택한다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운임조건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: Prepaid/Collect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를 선택한다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3. Liner P.I.C 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선사 담당자를 입력한다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4. S/R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일자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최초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MB/L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저장할 때 당일날짜가 자동 입력된다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정정 가능하다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en-US" altLang="ko-KR" sz="900" b="0" dirty="0" err="1" smtClean="0">
                <a:latin typeface="맑은 고딕" pitchFamily="50" charset="-127"/>
                <a:ea typeface="맑은 고딕" pitchFamily="50" charset="-127"/>
              </a:rPr>
              <a:t>Coload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 Agent 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우리가 </a:t>
            </a:r>
            <a:r>
              <a:rPr lang="ko-KR" altLang="en-US" sz="900" b="0" dirty="0" err="1" smtClean="0">
                <a:latin typeface="맑은 고딕" pitchFamily="50" charset="-127"/>
                <a:ea typeface="맑은 고딕" pitchFamily="50" charset="-127"/>
              </a:rPr>
              <a:t>타포워더에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 화물을 줬을 때 그 </a:t>
            </a:r>
            <a:r>
              <a:rPr lang="ko-KR" altLang="en-US" sz="900" b="0" dirty="0" err="1" smtClean="0">
                <a:latin typeface="맑은 고딕" pitchFamily="50" charset="-127"/>
                <a:ea typeface="맑은 고딕" pitchFamily="50" charset="-127"/>
              </a:rPr>
              <a:t>포워더코드를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 입력한다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선사매입대신 입력 된 </a:t>
            </a:r>
            <a:r>
              <a:rPr lang="ko-KR" altLang="en-US" sz="900" b="0" dirty="0" err="1" smtClean="0">
                <a:latin typeface="맑은 고딕" pitchFamily="50" charset="-127"/>
                <a:ea typeface="맑은 고딕" pitchFamily="50" charset="-127"/>
              </a:rPr>
              <a:t>포워더가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 매입처가 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타 </a:t>
            </a:r>
            <a:r>
              <a:rPr lang="ko-KR" altLang="en-US" sz="900" b="0" dirty="0" err="1" smtClean="0">
                <a:latin typeface="맑은 고딕" pitchFamily="50" charset="-127"/>
                <a:ea typeface="맑은 고딕" pitchFamily="50" charset="-127"/>
              </a:rPr>
              <a:t>포워더가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 선사역할을 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.)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실적일자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사업장관리 화면에서 실적집계 기준을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M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으로 설정 했을 때 표시되는 </a:t>
            </a:r>
            <a:r>
              <a:rPr lang="ko-KR" altLang="en-US" sz="900" b="0" dirty="0" err="1" smtClean="0">
                <a:latin typeface="맑은 고딕" pitchFamily="50" charset="-127"/>
                <a:ea typeface="맑은 고딕" pitchFamily="50" charset="-127"/>
              </a:rPr>
              <a:t>컬럼이다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실적일자를 수정하면 관련 된 모든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HB/L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의 실적일자도 같이 수정된다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17"/>
          <p:cNvSpPr/>
          <p:nvPr/>
        </p:nvSpPr>
        <p:spPr bwMode="auto">
          <a:xfrm>
            <a:off x="182469" y="4720464"/>
            <a:ext cx="6017155" cy="1563713"/>
          </a:xfrm>
          <a:prstGeom prst="rect">
            <a:avLst/>
          </a:prstGeom>
          <a:solidFill>
            <a:srgbClr val="CBE5FB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03209" y="4779150"/>
            <a:ext cx="5874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기본설명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]</a:t>
            </a:r>
            <a:b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 </a:t>
            </a:r>
            <a:endParaRPr lang="en-US" altLang="ko-KR" sz="900" b="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261939" y="6832576"/>
            <a:ext cx="3501061" cy="687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6. Notify(</a:t>
            </a:r>
            <a:r>
              <a:rPr lang="ko-KR" altLang="en-US" sz="900" b="0" dirty="0" err="1" smtClean="0">
                <a:latin typeface="맑은 고딕" pitchFamily="50" charset="-127"/>
                <a:ea typeface="맑은 고딕" pitchFamily="50" charset="-127"/>
              </a:rPr>
              <a:t>통지처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가 여러 곳일 경우나 은행인 경우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Also Notify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버튼을 클릭하여 실제 물건을 받는 수하인의 정보를 입력한다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License No. : Notify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의 사업자등록번호를 입력한다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5474" y="1043735"/>
            <a:ext cx="2224321" cy="1214507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287143" y="5274205"/>
            <a:ext cx="3501061" cy="100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House B/L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정보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선명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b="0" dirty="0" err="1" smtClean="0">
                <a:latin typeface="맑은 고딕" pitchFamily="50" charset="-127"/>
                <a:ea typeface="맑은 고딕" pitchFamily="50" charset="-127"/>
              </a:rPr>
              <a:t>항차가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 같은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HB/L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리스트가 표시된다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House 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Container Info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각 하우스의 컨테이너정보가 표시된다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Master Container Info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 : MB/L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의 컨테이너 정보가 표시된다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오른쪽 </a:t>
            </a:r>
            <a:r>
              <a:rPr lang="ko-KR" altLang="en-US" sz="900" b="0" dirty="0" err="1" smtClean="0">
                <a:latin typeface="맑은 고딕" pitchFamily="50" charset="-127"/>
                <a:ea typeface="맑은 고딕" pitchFamily="50" charset="-127"/>
              </a:rPr>
              <a:t>그리드는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 컨테이너 총 수량이 표시된다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00000"/>
              </a:lnSpc>
            </a:pPr>
            <a:endParaRPr lang="en-US" altLang="ko-KR" sz="900" b="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37" y="862655"/>
            <a:ext cx="5980562" cy="360741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1939" y="4082283"/>
            <a:ext cx="3418043" cy="1087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491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해운 </a:t>
            </a:r>
            <a:r>
              <a:rPr lang="en-US" altLang="ko-KR" dirty="0" smtClean="0"/>
              <a:t>-</a:t>
            </a:r>
            <a:r>
              <a:rPr lang="en-US" altLang="ko-KR" dirty="0"/>
              <a:t>	</a:t>
            </a:r>
            <a:r>
              <a:rPr lang="en-US" altLang="ko-KR" dirty="0" smtClean="0"/>
              <a:t>Master B/L – Master B/L </a:t>
            </a:r>
            <a:r>
              <a:rPr lang="ko-KR" altLang="en-US" dirty="0" smtClean="0"/>
              <a:t>관리</a:t>
            </a:r>
          </a:p>
        </p:txBody>
      </p:sp>
      <p:sp>
        <p:nvSpPr>
          <p:cNvPr id="51" name="직사각형 50"/>
          <p:cNvSpPr/>
          <p:nvPr/>
        </p:nvSpPr>
        <p:spPr bwMode="auto">
          <a:xfrm>
            <a:off x="6199624" y="891825"/>
            <a:ext cx="3613916" cy="5354252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37465" y="548680"/>
            <a:ext cx="9586065" cy="325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Master B/L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정보를 입력한다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237919" y="953725"/>
            <a:ext cx="3501061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[House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콘솔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1. S/R No.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MB/L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화면에 생성 된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S/R No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가 표시된다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2. Master B/L No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: MB/L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화면에 입력 된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MB/L No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가 표시된다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선명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b="0" dirty="0" err="1" smtClean="0">
                <a:latin typeface="맑은 고딕" pitchFamily="50" charset="-127"/>
                <a:ea typeface="맑은 고딕" pitchFamily="50" charset="-127"/>
              </a:rPr>
              <a:t>항차가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 같은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HB/L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리스트가 왼쪽 </a:t>
            </a:r>
            <a:r>
              <a:rPr lang="ko-KR" altLang="en-US" sz="900" b="0" dirty="0" err="1" smtClean="0">
                <a:latin typeface="맑은 고딕" pitchFamily="50" charset="-127"/>
                <a:ea typeface="맑은 고딕" pitchFamily="50" charset="-127"/>
              </a:rPr>
              <a:t>그리드에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 표시된다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 </a:t>
            </a:r>
            <a:b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제외하고자 하는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HB/L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을 오른쪽 </a:t>
            </a:r>
            <a:r>
              <a:rPr lang="ko-KR" altLang="en-US" sz="900" b="0" dirty="0" err="1" smtClean="0">
                <a:latin typeface="맑은 고딕" pitchFamily="50" charset="-127"/>
                <a:ea typeface="맑은 고딕" pitchFamily="50" charset="-127"/>
              </a:rPr>
              <a:t>그리드로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 이동시켜 저장하면 그룹에서 제외가 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추가하고자 하는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HB/L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이 있으면 검색조건으로 오른쪽 </a:t>
            </a:r>
            <a:r>
              <a:rPr lang="ko-KR" altLang="en-US" sz="900" b="0" dirty="0" err="1" smtClean="0">
                <a:latin typeface="맑은 고딕" pitchFamily="50" charset="-127"/>
                <a:ea typeface="맑은 고딕" pitchFamily="50" charset="-127"/>
              </a:rPr>
              <a:t>그리드에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 표시 한 다음 왼쪽으로 이동 시켜 저장하면 추가된다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18" name="직사각형 17"/>
          <p:cNvSpPr/>
          <p:nvPr/>
        </p:nvSpPr>
        <p:spPr bwMode="auto">
          <a:xfrm>
            <a:off x="182469" y="3834045"/>
            <a:ext cx="6017155" cy="2421557"/>
          </a:xfrm>
          <a:prstGeom prst="rect">
            <a:avLst/>
          </a:prstGeom>
          <a:solidFill>
            <a:srgbClr val="CBE5FB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53588" y="3946919"/>
            <a:ext cx="5874916" cy="2280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기본설명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]</a:t>
            </a:r>
            <a:b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- MB/L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화면의 하단 가운데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“House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콘솔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”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버튼을 클릭하면 본 화면이 팝업으로 나타난다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기본으로 선명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b="0" dirty="0" err="1" smtClean="0">
                <a:latin typeface="맑은 고딕" pitchFamily="50" charset="-127"/>
                <a:ea typeface="맑은 고딕" pitchFamily="50" charset="-127"/>
              </a:rPr>
              <a:t>항차가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 같은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HB/L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ko-KR" altLang="en-US" sz="900" b="0" dirty="0" err="1" smtClean="0">
                <a:latin typeface="맑은 고딕" pitchFamily="50" charset="-127"/>
                <a:ea typeface="맑은 고딕" pitchFamily="50" charset="-127"/>
              </a:rPr>
              <a:t>그리드에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 표시된다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선명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b="0" dirty="0" err="1" smtClean="0">
                <a:latin typeface="맑은 고딕" pitchFamily="50" charset="-127"/>
                <a:ea typeface="맑은 고딕" pitchFamily="50" charset="-127"/>
              </a:rPr>
              <a:t>항차가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 같더라도 여러 개의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MB/L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로 분리 될 수 있으므로 묶인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HB/L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을 분리하거나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추가 할 경우 본 화면을 사용한다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endParaRPr lang="en-US" altLang="ko-KR" sz="900" b="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[HB/L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해제 방법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왼쪽 </a:t>
            </a:r>
            <a:r>
              <a:rPr lang="ko-KR" altLang="en-US" sz="900" b="0" dirty="0" err="1" smtClean="0">
                <a:latin typeface="맑은 고딕" pitchFamily="50" charset="-127"/>
                <a:ea typeface="맑은 고딕" pitchFamily="50" charset="-127"/>
              </a:rPr>
              <a:t>그리드에서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 제외하고자 하는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HB/L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을 체크하여 가운데 상단 화살표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(&gt;&gt;)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버튼으로 오른쪽 </a:t>
            </a:r>
            <a:r>
              <a:rPr lang="ko-KR" altLang="en-US" sz="900" b="0" dirty="0" err="1" smtClean="0">
                <a:latin typeface="맑은 고딕" pitchFamily="50" charset="-127"/>
                <a:ea typeface="맑은 고딕" pitchFamily="50" charset="-127"/>
              </a:rPr>
              <a:t>그리드로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 이동시킨 후 상단의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저장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”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버튼을 클릭하면 왼쪽 </a:t>
            </a:r>
            <a:r>
              <a:rPr lang="ko-KR" altLang="en-US" sz="900" b="0" dirty="0" err="1" smtClean="0">
                <a:latin typeface="맑은 고딕" pitchFamily="50" charset="-127"/>
                <a:ea typeface="맑은 고딕" pitchFamily="50" charset="-127"/>
              </a:rPr>
              <a:t>그리드에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 남아있는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HB/L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만 그룹으로 묶인다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900" b="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[HB/L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추가 방법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>
              <a:lnSpc>
                <a:spcPct val="100000"/>
              </a:lnSpc>
            </a:pP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그룹에 추가하고자 하는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HB/L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을 상단의 검색조건으로 검색 하면 오른쪽에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HB/L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이 표시된다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 HB/L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을 가운데 하단 화살표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(&lt;&lt;)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를 클릭하여 오른쪽 </a:t>
            </a:r>
            <a:r>
              <a:rPr lang="ko-KR" altLang="en-US" sz="900" b="0" dirty="0" err="1" smtClean="0">
                <a:latin typeface="맑은 고딕" pitchFamily="50" charset="-127"/>
                <a:ea typeface="맑은 고딕" pitchFamily="50" charset="-127"/>
              </a:rPr>
              <a:t>그리드로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 이동시킨 후 저장하면 추가 된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HB/L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과 함께 그룹으로 묶인다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900" b="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261939" y="6832576"/>
            <a:ext cx="3501061" cy="687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6. Notify(</a:t>
            </a:r>
            <a:r>
              <a:rPr lang="ko-KR" altLang="en-US" sz="900" b="0" dirty="0" err="1" smtClean="0">
                <a:latin typeface="맑은 고딕" pitchFamily="50" charset="-127"/>
                <a:ea typeface="맑은 고딕" pitchFamily="50" charset="-127"/>
              </a:rPr>
              <a:t>통지처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가 여러 곳일 경우나 은행인 경우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Also Notify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버튼을 클릭하여 실제 물건을 받는 수하인의 정보를 입력한다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License No. : Notify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의 사업자등록번호를 입력한다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9" y="891825"/>
            <a:ext cx="5912070" cy="2754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6261939" y="3173630"/>
            <a:ext cx="3501061" cy="964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LCL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로 묶인 모든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HB/L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의 컨테이너 정보를 한번에 일괄 입력하는 기능이다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왼쪽 </a:t>
            </a:r>
            <a:r>
              <a:rPr lang="ko-KR" altLang="en-US" sz="900" b="0" dirty="0" err="1" smtClean="0">
                <a:latin typeface="맑은 고딕" pitchFamily="50" charset="-127"/>
                <a:ea typeface="맑은 고딕" pitchFamily="50" charset="-127"/>
              </a:rPr>
              <a:t>그리드에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 컨테이너정보를 적용하고자 하는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HB/L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을 체크한다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lnSpc>
                <a:spcPct val="100000"/>
              </a:lnSpc>
            </a:pP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컨테이너 번호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 ,Container Type, Seal No., SO No.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를 입력 한 후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“Container Save”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버튼을 클릭하면 체크 한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HB/L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에 컨테이너 정보가 일괄 저장된다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7919" y="2436364"/>
            <a:ext cx="3525081" cy="618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684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해운 </a:t>
            </a:r>
            <a:r>
              <a:rPr lang="en-US" altLang="ko-KR" dirty="0" smtClean="0"/>
              <a:t>-</a:t>
            </a:r>
            <a:r>
              <a:rPr lang="en-US" altLang="ko-KR" dirty="0"/>
              <a:t>	</a:t>
            </a:r>
            <a:r>
              <a:rPr lang="en-US" altLang="ko-KR" dirty="0" smtClean="0"/>
              <a:t>Master B/L – Master B/L </a:t>
            </a:r>
            <a:r>
              <a:rPr lang="ko-KR" altLang="en-US" dirty="0" smtClean="0"/>
              <a:t>관리</a:t>
            </a:r>
          </a:p>
        </p:txBody>
      </p:sp>
      <p:sp>
        <p:nvSpPr>
          <p:cNvPr id="51" name="직사각형 50"/>
          <p:cNvSpPr/>
          <p:nvPr/>
        </p:nvSpPr>
        <p:spPr bwMode="auto">
          <a:xfrm>
            <a:off x="6199624" y="891825"/>
            <a:ext cx="3613916" cy="5354252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37465" y="548680"/>
            <a:ext cx="9586065" cy="325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Master B/L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정보를 입력한다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287143" y="1196624"/>
            <a:ext cx="3501061" cy="1324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Mark &amp; </a:t>
            </a:r>
            <a:r>
              <a:rPr lang="en-US" altLang="ko-KR" sz="900" dirty="0" err="1" smtClean="0">
                <a:latin typeface="맑은 고딕" pitchFamily="50" charset="-127"/>
                <a:ea typeface="맑은 고딕" pitchFamily="50" charset="-127"/>
              </a:rPr>
              <a:t>Desc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 Reload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: HB/L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에 입력 한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Description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내용을 가져온다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900" b="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Description of goods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화물에 대한 설명을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List box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상단의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Shipper’s Load and Counter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문구나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, SAID TO CONTAIN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문구는 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콤보박스에서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선택한다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비고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비고 사항을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   B/L Remark 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본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컬럼에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입력 한 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리마크는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B/L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리마크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출력옵션에 따라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B/L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에 출력 가능하다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17"/>
          <p:cNvSpPr/>
          <p:nvPr/>
        </p:nvSpPr>
        <p:spPr bwMode="auto">
          <a:xfrm>
            <a:off x="182469" y="4720464"/>
            <a:ext cx="6017155" cy="1563713"/>
          </a:xfrm>
          <a:prstGeom prst="rect">
            <a:avLst/>
          </a:prstGeom>
          <a:solidFill>
            <a:srgbClr val="CBE5FB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03209" y="4779150"/>
            <a:ext cx="5874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기본설명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]</a:t>
            </a:r>
            <a:b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- HB/L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에 입력 한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Description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을 가져온다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261939" y="6832576"/>
            <a:ext cx="3501061" cy="687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6. Notify(</a:t>
            </a:r>
            <a:r>
              <a:rPr lang="ko-KR" altLang="en-US" sz="900" b="0" dirty="0" err="1" smtClean="0">
                <a:latin typeface="맑은 고딕" pitchFamily="50" charset="-127"/>
                <a:ea typeface="맑은 고딕" pitchFamily="50" charset="-127"/>
              </a:rPr>
              <a:t>통지처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가 여러 곳일 경우나 은행인 경우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Also Notify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버튼을 클릭하여 실제 물건을 받는 수하인의 정보를 입력한다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License No. : Notify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의 사업자등록번호를 입력한다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295713" y="2793971"/>
            <a:ext cx="3501061" cy="549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Say Info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버튼을 클릭 하면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FCL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은 컨테이너 대수가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, LCL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은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Package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개수가 표시된다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00000"/>
              </a:lnSpc>
            </a:pPr>
            <a:endParaRPr lang="en-US" altLang="ko-KR" sz="900" b="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07" y="879215"/>
            <a:ext cx="6050517" cy="379141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3518" y="939449"/>
            <a:ext cx="1323975" cy="2571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713" y="2555846"/>
            <a:ext cx="847725" cy="23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865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해운 </a:t>
            </a:r>
            <a:r>
              <a:rPr lang="en-US" altLang="ko-KR" dirty="0" smtClean="0"/>
              <a:t>-</a:t>
            </a:r>
            <a:r>
              <a:rPr lang="en-US" altLang="ko-KR" dirty="0"/>
              <a:t>	</a:t>
            </a:r>
            <a:r>
              <a:rPr lang="en-US" altLang="ko-KR" dirty="0" smtClean="0"/>
              <a:t>Master B/L – Master B/L </a:t>
            </a:r>
            <a:r>
              <a:rPr lang="ko-KR" altLang="en-US" dirty="0" smtClean="0"/>
              <a:t>관리</a:t>
            </a:r>
          </a:p>
        </p:txBody>
      </p:sp>
      <p:sp>
        <p:nvSpPr>
          <p:cNvPr id="51" name="직사각형 50"/>
          <p:cNvSpPr/>
          <p:nvPr/>
        </p:nvSpPr>
        <p:spPr bwMode="auto">
          <a:xfrm>
            <a:off x="6199624" y="891825"/>
            <a:ext cx="3613916" cy="5354252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37465" y="548680"/>
            <a:ext cx="9586065" cy="325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Master B/L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정보를 입력한다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17"/>
          <p:cNvSpPr/>
          <p:nvPr/>
        </p:nvSpPr>
        <p:spPr bwMode="auto">
          <a:xfrm>
            <a:off x="182469" y="4720464"/>
            <a:ext cx="6017155" cy="1563713"/>
          </a:xfrm>
          <a:prstGeom prst="rect">
            <a:avLst/>
          </a:prstGeom>
          <a:solidFill>
            <a:srgbClr val="CBE5FB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03209" y="4779150"/>
            <a:ext cx="5874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기본설명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]</a:t>
            </a:r>
            <a:b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한국세관에 </a:t>
            </a:r>
            <a:r>
              <a:rPr lang="ko-KR" altLang="en-US" sz="900" b="0" dirty="0" err="1" smtClean="0">
                <a:latin typeface="맑은 고딕" pitchFamily="50" charset="-127"/>
                <a:ea typeface="맑은 고딕" pitchFamily="50" charset="-127"/>
              </a:rPr>
              <a:t>적하목록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 전송을 하기 위한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MRN/MSN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을 입력한다</a:t>
            </a:r>
            <a:r>
              <a:rPr lang="en-US" altLang="ko-KR" sz="900" b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900" b="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261939" y="6832576"/>
            <a:ext cx="3501061" cy="687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6. Notify(</a:t>
            </a:r>
            <a:r>
              <a:rPr lang="ko-KR" altLang="en-US" sz="900" b="0" dirty="0" err="1" smtClean="0">
                <a:latin typeface="맑은 고딕" pitchFamily="50" charset="-127"/>
                <a:ea typeface="맑은 고딕" pitchFamily="50" charset="-127"/>
              </a:rPr>
              <a:t>통지처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가 여러 곳일 경우나 은행인 경우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Also Notify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버튼을 클릭하여 실제 물건을 받는 수하인의 정보를 입력한다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License No. : Notify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의 사업자등록번호를 입력한다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207964" y="945849"/>
            <a:ext cx="3501061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S/R Send Status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시스템에서 선사에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S/R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전송을 한 내역이 </a:t>
            </a:r>
            <a:r>
              <a:rPr lang="ko-KR" altLang="en-US" sz="900" b="0" dirty="0" err="1" smtClean="0">
                <a:latin typeface="맑은 고딕" pitchFamily="50" charset="-127"/>
                <a:ea typeface="맑은 고딕" pitchFamily="50" charset="-127"/>
              </a:rPr>
              <a:t>그리드에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 표시된다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2. C/A 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관련된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Correct Advice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가 있으면 체크표시가 나타난다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3. Vessel Country : </a:t>
            </a:r>
            <a:r>
              <a:rPr lang="ko-KR" altLang="en-US" sz="900" b="0" dirty="0" err="1" smtClean="0">
                <a:latin typeface="맑은 고딕" pitchFamily="50" charset="-127"/>
                <a:ea typeface="맑은 고딕" pitchFamily="50" charset="-127"/>
              </a:rPr>
              <a:t>기본정보탭에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 입력 한 </a:t>
            </a:r>
            <a:r>
              <a:rPr lang="ko-KR" altLang="en-US" sz="900" b="0" dirty="0" err="1" smtClean="0">
                <a:latin typeface="맑은 고딕" pitchFamily="50" charset="-127"/>
                <a:ea typeface="맑은 고딕" pitchFamily="50" charset="-127"/>
              </a:rPr>
              <a:t>선박명에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 등록 된 선박의 국적이 표시된다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4. Call Sign 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입력 한 선박의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Call Sign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이 표시된다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없는 경우 수기 입력한다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5. MRN / MSN : MRN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과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MSN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을 입력한다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 </a:t>
            </a:r>
            <a:b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세관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세관과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err="1" smtClean="0">
                <a:latin typeface="맑은 고딕" pitchFamily="50" charset="-127"/>
                <a:ea typeface="맑은 고딕" pitchFamily="50" charset="-127"/>
              </a:rPr>
              <a:t>적하목록을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b="0" dirty="0" err="1" smtClean="0">
                <a:latin typeface="맑은 고딕" pitchFamily="50" charset="-127"/>
                <a:ea typeface="맑은 고딕" pitchFamily="50" charset="-127"/>
              </a:rPr>
              <a:t>전송하기위해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 세관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b="0" dirty="0" err="1" smtClean="0">
                <a:latin typeface="맑은 고딕" pitchFamily="50" charset="-127"/>
                <a:ea typeface="맑은 고딕" pitchFamily="50" charset="-127"/>
              </a:rPr>
              <a:t>세관과를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 입력한다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84" y="907300"/>
            <a:ext cx="6052938" cy="372861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8139" y="3128529"/>
            <a:ext cx="3114675" cy="96202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263824" y="4239090"/>
            <a:ext cx="3501061" cy="1241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반입장소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수입의 경우 반입장소코드를 입력한다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통관구분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수입의 경우 통관구분을 선택한다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House Apply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콘솔건의 경우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MB/L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화면에서 통관구분을 지정 한 다음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House Apply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버튼을 클릭하면 관련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HB/L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에 모두 적용된다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4. House HSN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콘솔건의 경우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HSN Create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버튼을 클릭하면 해당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MB/L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에 묶인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HB/L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의 이름순번으로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HSN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번호가 자동으로 입력된다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94332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해운 </a:t>
            </a:r>
            <a:r>
              <a:rPr lang="en-US" altLang="ko-KR" dirty="0" smtClean="0"/>
              <a:t>- Mouse B/L – Mouse B/L </a:t>
            </a:r>
            <a:r>
              <a:rPr lang="ko-KR" altLang="en-US" dirty="0" smtClean="0"/>
              <a:t>관리</a:t>
            </a:r>
          </a:p>
        </p:txBody>
      </p:sp>
      <p:sp>
        <p:nvSpPr>
          <p:cNvPr id="51" name="직사각형 50"/>
          <p:cNvSpPr/>
          <p:nvPr/>
        </p:nvSpPr>
        <p:spPr bwMode="auto">
          <a:xfrm>
            <a:off x="6209149" y="929925"/>
            <a:ext cx="3613916" cy="5154370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37465" y="548680"/>
            <a:ext cx="9586065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Mouse B/L 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정보를 입력한다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10192" y="1403775"/>
            <a:ext cx="3526136" cy="687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환율일자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적용 하려는 환율 일자를 입력하면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등록 된 환율이 표시된다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환산실적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해당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BL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의 총 매출금액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매입금액으로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KRW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환산 된 전체실적이 표시된다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8" name="직사각형 7"/>
          <p:cNvSpPr/>
          <p:nvPr/>
        </p:nvSpPr>
        <p:spPr bwMode="auto">
          <a:xfrm>
            <a:off x="206151" y="4708881"/>
            <a:ext cx="6017155" cy="1395155"/>
          </a:xfrm>
          <a:prstGeom prst="rect">
            <a:avLst/>
          </a:prstGeom>
          <a:solidFill>
            <a:srgbClr val="CBE5FB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1496" y="4738147"/>
            <a:ext cx="6142531" cy="12280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기본설명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>
              <a:lnSpc>
                <a:spcPct val="100000"/>
              </a:lnSpc>
            </a:pPr>
            <a:endParaRPr lang="en-US" altLang="ko-KR" sz="9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매입 </a:t>
            </a:r>
            <a:r>
              <a:rPr lang="ko-KR" altLang="en-US" sz="900" b="0" dirty="0" err="1" smtClean="0">
                <a:latin typeface="맑은 고딕" pitchFamily="50" charset="-127"/>
                <a:ea typeface="맑은 고딕" pitchFamily="50" charset="-127"/>
              </a:rPr>
              <a:t>그리드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는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b="0" dirty="0" err="1" smtClean="0">
                <a:latin typeface="맑은 고딕" pitchFamily="50" charset="-127"/>
                <a:ea typeface="맑은 고딕" pitchFamily="50" charset="-127"/>
              </a:rPr>
              <a:t>매입처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 지불금액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파트너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Credit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금액을 입력하고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매출 </a:t>
            </a:r>
            <a:r>
              <a:rPr lang="ko-KR" altLang="en-US" sz="900" b="0" dirty="0" err="1" smtClean="0">
                <a:latin typeface="맑은 고딕" pitchFamily="50" charset="-127"/>
                <a:ea typeface="맑은 고딕" pitchFamily="50" charset="-127"/>
              </a:rPr>
              <a:t>그리드는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 매출금액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파트너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Debit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금액을 입력한다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운임을 입력하고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저장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”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버튼을 클릭하면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b="0" dirty="0" err="1" smtClean="0">
                <a:latin typeface="맑은 고딕" pitchFamily="50" charset="-127"/>
                <a:ea typeface="맑은 고딕" pitchFamily="50" charset="-127"/>
              </a:rPr>
              <a:t>지추결의서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, D/C Note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가 자동저장 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전표가 발행 되기 전에 운임을 수정하거나 추가 하면 기 발행 된 </a:t>
            </a:r>
            <a:r>
              <a:rPr lang="ko-KR" altLang="en-US" sz="900" b="0" dirty="0" err="1" smtClean="0">
                <a:latin typeface="맑은 고딕" pitchFamily="50" charset="-127"/>
                <a:ea typeface="맑은 고딕" pitchFamily="50" charset="-127"/>
              </a:rPr>
              <a:t>정산서에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 운임이 적용된다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전표발행 후 운임을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추가 하면 별도의 새로운 정산서가 발행된다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237146" y="2091656"/>
            <a:ext cx="3526136" cy="2973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매입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국내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해외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)]</a:t>
            </a: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Vendor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기본정보 탭에 입력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된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 선사가 표시된다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국내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해외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국내청구 업체면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L(Local),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해외 파트너이면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F(Foreign)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을 선택한다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거래처에 등록된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Country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에 따라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L/F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가 자동표시 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 L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로 입력 된 운임은 국내청구서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, F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로 입력 된 운임은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Debit Note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에 적용된다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운임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운임코드를 입력하면 </a:t>
            </a:r>
            <a:r>
              <a:rPr lang="ko-KR" altLang="en-US" sz="900" b="0" dirty="0" err="1" smtClean="0">
                <a:latin typeface="맑은 고딕" pitchFamily="50" charset="-127"/>
                <a:ea typeface="맑은 고딕" pitchFamily="50" charset="-127"/>
              </a:rPr>
              <a:t>운임명이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 표시된다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부가세가 설정되어 있는 운임코드는 세액이 같이 표시된다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통화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적용하려는 통화코드를 입력한다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환율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상단의 기본환율이 입력되나 수기 정정이 가능하다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단위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운임적용 단위를 선택한다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900" b="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7. </a:t>
            </a:r>
            <a:r>
              <a:rPr lang="en-US" altLang="ko-KR" sz="900" dirty="0" err="1" smtClean="0">
                <a:latin typeface="맑은 고딕" pitchFamily="50" charset="-127"/>
                <a:ea typeface="맑은 고딕" pitchFamily="50" charset="-127"/>
              </a:rPr>
              <a:t>Qty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단위코드에 따라 </a:t>
            </a:r>
            <a:r>
              <a:rPr lang="en-US" altLang="ko-KR" sz="900" b="0" dirty="0" err="1" smtClean="0">
                <a:latin typeface="맑은 고딕" pitchFamily="50" charset="-127"/>
                <a:ea typeface="맑은 고딕" pitchFamily="50" charset="-127"/>
              </a:rPr>
              <a:t>Qty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가 자동 표시된다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8.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단가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단가를 입력하고 </a:t>
            </a:r>
            <a:r>
              <a:rPr lang="ko-KR" altLang="en-US" sz="900" b="0" dirty="0" err="1" smtClean="0">
                <a:latin typeface="맑은 고딕" pitchFamily="50" charset="-127"/>
                <a:ea typeface="맑은 고딕" pitchFamily="50" charset="-127"/>
              </a:rPr>
              <a:t>엔터를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 치면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KRW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환산금액이 같이 표시된다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900" b="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00000"/>
              </a:lnSpc>
            </a:pPr>
            <a:endParaRPr lang="en-US" altLang="ko-KR" sz="900" b="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매출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국내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해외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상단의 매출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국내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해외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입력 방식과 동일하다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2. L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로 입력 된 운임은 청구서로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, F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로 입력 된 운임은 </a:t>
            </a:r>
            <a:r>
              <a:rPr lang="en-US" altLang="ko-KR" sz="900" b="0" dirty="0" err="1" smtClean="0">
                <a:latin typeface="맑은 고딕" pitchFamily="50" charset="-127"/>
                <a:ea typeface="맑은 고딕" pitchFamily="50" charset="-127"/>
              </a:rPr>
              <a:t>Debiit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 Note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에 적용된다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73" y="948221"/>
            <a:ext cx="6082835" cy="3669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940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해운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기타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해운 </a:t>
            </a:r>
            <a:r>
              <a:rPr lang="en-US" altLang="ko-KR" dirty="0" smtClean="0"/>
              <a:t>NOTICE</a:t>
            </a:r>
            <a:endParaRPr lang="ko-KR" altLang="en-US" dirty="0" smtClean="0"/>
          </a:p>
        </p:txBody>
      </p:sp>
      <p:sp>
        <p:nvSpPr>
          <p:cNvPr id="51" name="직사각형 50"/>
          <p:cNvSpPr/>
          <p:nvPr/>
        </p:nvSpPr>
        <p:spPr bwMode="auto">
          <a:xfrm>
            <a:off x="6209149" y="929925"/>
            <a:ext cx="3613916" cy="5154370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37465" y="548680"/>
            <a:ext cx="9586065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해운 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Notice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를 출력한다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53039" y="1030381"/>
            <a:ext cx="352613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Notice Type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업무에 필요 한 각 종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Notice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를 선택한다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참조번호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: HB/L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화면의 마우스 오른쪽 클릭 시 나타나는 서브메뉴를 통하여 화면을 열었을 경우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HB/L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번호가 자동으로 표시된다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직접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HB/L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번호를 입력 하여 </a:t>
            </a:r>
            <a:r>
              <a:rPr lang="ko-KR" altLang="en-US" sz="900" b="0" dirty="0" err="1" smtClean="0">
                <a:latin typeface="맑은 고딕" pitchFamily="50" charset="-127"/>
                <a:ea typeface="맑은 고딕" pitchFamily="50" charset="-127"/>
              </a:rPr>
              <a:t>엔터를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 쳐도 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거래처정보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1. Customer : HB/L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에 입력 한 거래처정보가 표시된다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2. PIC/Email : HB/L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에 입력 한 담당자 정보가 표시된다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직접 입력 가능 하다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3. TEL/FAX 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담당자의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TEL/FAX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정보를 입력한다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비고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:  MDM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ko-KR" altLang="en-US" sz="900" b="0" dirty="0" err="1" smtClean="0">
                <a:latin typeface="맑은 고딕" pitchFamily="50" charset="-127"/>
                <a:ea typeface="맑은 고딕" pitchFamily="50" charset="-127"/>
              </a:rPr>
              <a:t>메세지코드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 관리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”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에 등록 해 놓은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Message Code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가 </a:t>
            </a:r>
            <a:r>
              <a:rPr lang="ko-KR" altLang="en-US" sz="900" b="0" dirty="0" err="1" smtClean="0">
                <a:latin typeface="맑은 고딕" pitchFamily="50" charset="-127"/>
                <a:ea typeface="맑은 고딕" pitchFamily="50" charset="-127"/>
              </a:rPr>
              <a:t>콤보박스에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 나타난다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출력하고자 하는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Message Code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를 선택한다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직접 비고사항을 입력 할 수 있다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endParaRPr lang="en-US" altLang="ko-KR" sz="900" b="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00000"/>
              </a:lnSpc>
            </a:pPr>
            <a:endParaRPr lang="en-US" altLang="ko-KR" sz="900" b="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5. B/L Remark Load : HB/L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Marks &amp; Description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탭의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“BL Remark”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에 입력 한 비고사항이 출력된다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8" name="직사각형 7"/>
          <p:cNvSpPr/>
          <p:nvPr/>
        </p:nvSpPr>
        <p:spPr bwMode="auto">
          <a:xfrm>
            <a:off x="206151" y="4708881"/>
            <a:ext cx="6017155" cy="1395155"/>
          </a:xfrm>
          <a:prstGeom prst="rect">
            <a:avLst/>
          </a:prstGeom>
          <a:solidFill>
            <a:srgbClr val="CBE5FB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1496" y="4738147"/>
            <a:ext cx="6142531" cy="770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기본설명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업무에 필요 한 각 종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Notice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를 출력한다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한 번이라도 출력 버튼을 클릭하면 저장 되면 왼쪽 </a:t>
            </a:r>
            <a:r>
              <a:rPr lang="ko-KR" altLang="en-US" sz="900" b="0" dirty="0" err="1" smtClean="0">
                <a:latin typeface="맑은 고딕" pitchFamily="50" charset="-127"/>
                <a:ea typeface="맑은 고딕" pitchFamily="50" charset="-127"/>
              </a:rPr>
              <a:t>그리드에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 출력 한 </a:t>
            </a:r>
            <a:r>
              <a:rPr lang="ko-KR" altLang="en-US" sz="900" b="0" dirty="0" err="1" smtClean="0">
                <a:latin typeface="맑은 고딕" pitchFamily="50" charset="-127"/>
                <a:ea typeface="맑은 고딕" pitchFamily="50" charset="-127"/>
              </a:rPr>
              <a:t>히스토리가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 날짜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시간 순으로 표시된다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가장 최근에 출력 한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Notice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가 제일 위에 표시된다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893" y="1030381"/>
            <a:ext cx="5113736" cy="340915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027" y="3278510"/>
            <a:ext cx="1000125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27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해운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기타 </a:t>
            </a:r>
            <a:r>
              <a:rPr lang="en-US" altLang="ko-KR" dirty="0" smtClean="0"/>
              <a:t>– Correction Advice </a:t>
            </a:r>
            <a:r>
              <a:rPr lang="ko-KR" altLang="en-US" dirty="0" smtClean="0"/>
              <a:t>리스트</a:t>
            </a:r>
          </a:p>
        </p:txBody>
      </p:sp>
      <p:sp>
        <p:nvSpPr>
          <p:cNvPr id="51" name="직사각형 50"/>
          <p:cNvSpPr/>
          <p:nvPr/>
        </p:nvSpPr>
        <p:spPr bwMode="auto">
          <a:xfrm>
            <a:off x="6209149" y="929925"/>
            <a:ext cx="3613916" cy="5154370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37465" y="548680"/>
            <a:ext cx="9586065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등록 된 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Correction Advice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를 조회 한다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79063" y="1063434"/>
            <a:ext cx="3526136" cy="16712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해운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항공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: 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해운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항공 업무를 선택한다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발행일자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: C/A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를 생성한 날짜를 입력한다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거래처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거래처코드를 입력한다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수출입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수입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수출을 선택한다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5. ETD/ETA 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날짜조건을 선택한다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6. Shipper : Shipper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코드를 입력한다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7. C/A No : C/A No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를 입력한다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8. M B/L No : MB/L No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를 입력한다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9. H B/L No : HB/L No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를 입력한다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8" name="직사각형 7"/>
          <p:cNvSpPr/>
          <p:nvPr/>
        </p:nvSpPr>
        <p:spPr bwMode="auto">
          <a:xfrm>
            <a:off x="166040" y="4413415"/>
            <a:ext cx="6017155" cy="1670880"/>
          </a:xfrm>
          <a:prstGeom prst="rect">
            <a:avLst/>
          </a:prstGeom>
          <a:solidFill>
            <a:srgbClr val="CBE5FB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3462" y="4413415"/>
            <a:ext cx="6142531" cy="1269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기본설명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>
              <a:lnSpc>
                <a:spcPct val="100000"/>
              </a:lnSpc>
            </a:pPr>
            <a:endParaRPr lang="en-US" altLang="ko-KR" sz="900" dirty="0" smtClean="0"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B/L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정보의 수정 된 내용을 파트너에게 알려줘야 할 경우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Correction Advice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를 출력한다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등록 된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Correction Advice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를 조회한다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상단의 조회 조건 외 추가 옵션이 필요하다면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하단 </a:t>
            </a:r>
            <a:r>
              <a:rPr lang="ko-KR" altLang="en-US" sz="900" b="0" dirty="0" err="1" smtClean="0">
                <a:latin typeface="맑은 고딕" pitchFamily="50" charset="-127"/>
                <a:ea typeface="맑은 고딕" pitchFamily="50" charset="-127"/>
              </a:rPr>
              <a:t>그리드에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 커서를 대고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, Ctrl-F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를 클릭하면 멀티 </a:t>
            </a:r>
            <a:r>
              <a:rPr lang="ko-KR" altLang="en-US" sz="900" b="0" dirty="0" err="1" smtClean="0">
                <a:latin typeface="맑은 고딕" pitchFamily="50" charset="-127"/>
                <a:ea typeface="맑은 고딕" pitchFamily="50" charset="-127"/>
              </a:rPr>
              <a:t>검색창이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 나타나다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멀티 </a:t>
            </a:r>
            <a:r>
              <a:rPr lang="ko-KR" altLang="en-US" sz="900" b="0" dirty="0" err="1" smtClean="0">
                <a:latin typeface="맑은 고딕" pitchFamily="50" charset="-127"/>
                <a:ea typeface="맑은 고딕" pitchFamily="50" charset="-127"/>
              </a:rPr>
              <a:t>검색창에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 조회조건을 입력 한 후 조회 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465" y="929925"/>
            <a:ext cx="6071684" cy="3389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493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해운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기타 </a:t>
            </a:r>
            <a:r>
              <a:rPr lang="en-US" altLang="ko-KR" dirty="0" smtClean="0"/>
              <a:t>– Correction Advice </a:t>
            </a:r>
            <a:r>
              <a:rPr lang="ko-KR" altLang="en-US" dirty="0" smtClean="0"/>
              <a:t>관리</a:t>
            </a:r>
          </a:p>
        </p:txBody>
      </p:sp>
      <p:sp>
        <p:nvSpPr>
          <p:cNvPr id="51" name="직사각형 50"/>
          <p:cNvSpPr/>
          <p:nvPr/>
        </p:nvSpPr>
        <p:spPr bwMode="auto">
          <a:xfrm>
            <a:off x="6237146" y="930616"/>
            <a:ext cx="3526136" cy="5154370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37465" y="548680"/>
            <a:ext cx="9586065" cy="325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Correction Advice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를 등록하고 출력한다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49976" y="1325233"/>
            <a:ext cx="3526136" cy="25022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C/A No.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등록되어 있는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C/A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가 있으면 같은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BL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인 경우 </a:t>
            </a:r>
            <a:r>
              <a:rPr lang="ko-KR" altLang="en-US" sz="900" b="0" dirty="0" err="1" smtClean="0">
                <a:latin typeface="맑은 고딕" pitchFamily="50" charset="-127"/>
                <a:ea typeface="맑은 고딕" pitchFamily="50" charset="-127"/>
              </a:rPr>
              <a:t>콤보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 박스에 리스트형식으로 표시된다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M B/L No.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: C/A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를 생성하고자 하는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MB/L No.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를 입력 한 후 </a:t>
            </a:r>
            <a:r>
              <a:rPr lang="ko-KR" altLang="en-US" sz="900" b="0" dirty="0" err="1" smtClean="0">
                <a:latin typeface="맑은 고딕" pitchFamily="50" charset="-127"/>
                <a:ea typeface="맑은 고딕" pitchFamily="50" charset="-127"/>
              </a:rPr>
              <a:t>엔터를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 치면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Master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라디오버튼이 체크 되면서 관련 자료가 상단 </a:t>
            </a:r>
            <a:r>
              <a:rPr lang="ko-KR" altLang="en-US" sz="900" b="0" dirty="0" err="1" smtClean="0">
                <a:latin typeface="맑은 고딕" pitchFamily="50" charset="-127"/>
                <a:ea typeface="맑은 고딕" pitchFamily="50" charset="-127"/>
              </a:rPr>
              <a:t>컬럼에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 표시된다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3. H B/L No. : C/A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를 생성하고자 하는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HB/L No.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를 입력 한 후 </a:t>
            </a:r>
            <a:r>
              <a:rPr lang="ko-KR" altLang="en-US" sz="900" b="0" dirty="0" err="1" smtClean="0">
                <a:latin typeface="맑은 고딕" pitchFamily="50" charset="-127"/>
                <a:ea typeface="맑은 고딕" pitchFamily="50" charset="-127"/>
              </a:rPr>
              <a:t>엔터를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 치면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House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라디오버튼이 체크 되면서 관련 자료가 상단 </a:t>
            </a:r>
            <a:r>
              <a:rPr lang="ko-KR" altLang="en-US" sz="900" b="0" dirty="0" err="1" smtClean="0">
                <a:latin typeface="맑은 고딕" pitchFamily="50" charset="-127"/>
                <a:ea typeface="맑은 고딕" pitchFamily="50" charset="-127"/>
              </a:rPr>
              <a:t>컬럼에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 표시된다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4. To : C/A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를 보내려고 하는 해외파트너를 입력한다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담당자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해외파트너 담당자를 입력한다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해운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항공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: M B/L No.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혹은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H B/L No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를 입력 하면 자동으로 설정된다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7.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발행일자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: C/A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를 생성하는 날짜를 입력한다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 </a:t>
            </a: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8.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통화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통화단위를 입력한다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9. Onboard Date : </a:t>
            </a:r>
            <a:r>
              <a:rPr lang="ko-KR" altLang="en-US" sz="900" b="0" dirty="0" err="1" smtClean="0">
                <a:latin typeface="맑은 고딕" pitchFamily="50" charset="-127"/>
                <a:ea typeface="맑은 고딕" pitchFamily="50" charset="-127"/>
              </a:rPr>
              <a:t>선적일이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 표시된다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8" name="직사각형 7"/>
          <p:cNvSpPr/>
          <p:nvPr/>
        </p:nvSpPr>
        <p:spPr bwMode="auto">
          <a:xfrm>
            <a:off x="148933" y="4869159"/>
            <a:ext cx="6058082" cy="1215827"/>
          </a:xfrm>
          <a:prstGeom prst="rect">
            <a:avLst/>
          </a:prstGeom>
          <a:solidFill>
            <a:srgbClr val="CBE5FB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1496" y="4938172"/>
            <a:ext cx="6142531" cy="909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기본설명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>
              <a:lnSpc>
                <a:spcPct val="100000"/>
              </a:lnSpc>
            </a:pPr>
            <a:endParaRPr lang="en-US" altLang="ko-KR" sz="900" dirty="0" smtClean="0"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B/L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정보의 수정 된 내용을 파트너에게 알려줘야 할 경우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Correction Advice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생성한다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본 </a:t>
            </a:r>
            <a:r>
              <a:rPr lang="en-US" altLang="ko-KR" sz="9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Correction Advice</a:t>
            </a:r>
            <a:r>
              <a:rPr lang="ko-KR" altLang="en-US" sz="9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에 수정 된 내용은 </a:t>
            </a:r>
            <a:r>
              <a:rPr lang="en-US" altLang="ko-KR" sz="9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HB/L</a:t>
            </a:r>
            <a:r>
              <a:rPr lang="ko-KR" altLang="en-US" sz="9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에 자동 반영 되지 않으므로</a:t>
            </a:r>
            <a:r>
              <a:rPr lang="en-US" altLang="ko-KR" sz="9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반드시 </a:t>
            </a:r>
            <a:r>
              <a:rPr lang="en-US" altLang="ko-KR" sz="9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HB/L</a:t>
            </a:r>
            <a:r>
              <a:rPr lang="ko-KR" altLang="en-US" sz="9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에서 내용을 수기로 수정해야 한다</a:t>
            </a:r>
            <a:r>
              <a:rPr lang="en-US" altLang="ko-KR" sz="9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323047" y="5298271"/>
            <a:ext cx="3526136" cy="72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비고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체크 된 항목의 값이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정정 전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]/[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정정 후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리스트박스에 자동으로 표시된다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정정 후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정정 후 값을 수기로 수정한다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비고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비고사항이 있으면 입력한다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57" y="931256"/>
            <a:ext cx="6099008" cy="387452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8076" y="1007456"/>
            <a:ext cx="2667000" cy="2476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3041" y="3823391"/>
            <a:ext cx="2017919" cy="1458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344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해운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기타 </a:t>
            </a:r>
            <a:r>
              <a:rPr lang="en-US" altLang="ko-KR" dirty="0" smtClean="0"/>
              <a:t>– B/L </a:t>
            </a:r>
            <a:r>
              <a:rPr lang="ko-KR" altLang="en-US" dirty="0" smtClean="0"/>
              <a:t>마감</a:t>
            </a:r>
          </a:p>
        </p:txBody>
      </p:sp>
      <p:sp>
        <p:nvSpPr>
          <p:cNvPr id="51" name="직사각형 50"/>
          <p:cNvSpPr/>
          <p:nvPr/>
        </p:nvSpPr>
        <p:spPr bwMode="auto">
          <a:xfrm>
            <a:off x="6209149" y="929925"/>
            <a:ext cx="3613916" cy="5154370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37465" y="548680"/>
            <a:ext cx="9586065" cy="325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B/L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을 마감한다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33989" y="1005243"/>
            <a:ext cx="3526136" cy="2765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서비스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수출입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: SEA/AIR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등의 서비스 타입과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수출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수입 구분을 지정한다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Shipper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Shipper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를 입력한다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3. Sell/Buy </a:t>
            </a:r>
            <a:r>
              <a:rPr lang="en-US" altLang="ko-KR" sz="900" b="0" dirty="0" err="1" smtClean="0">
                <a:latin typeface="맑은 고딕" pitchFamily="50" charset="-127"/>
                <a:ea typeface="맑은 고딕" pitchFamily="50" charset="-127"/>
              </a:rPr>
              <a:t>Cust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 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거래처를 입력한다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대륙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대륙코드를 입력한다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5. ETD : ETD/ETA/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실적일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계산서일자 를 선택한다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6. Consignee : Consignee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를 입력한다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7. Master B/L : S/R No., Master B/L No., House B/L No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선택한다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8. Shipment : Direct, House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를 선택한다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9.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담당자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: BL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을 작성 한 담당자를 입력한다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10. Closing(Y/N) 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마감 항목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(B/L, Invoice, </a:t>
            </a:r>
            <a:r>
              <a:rPr lang="ko-KR" altLang="en-US" sz="900" b="0" dirty="0" err="1" smtClean="0">
                <a:latin typeface="맑은 고딕" pitchFamily="50" charset="-127"/>
                <a:ea typeface="맑은 고딕" pitchFamily="50" charset="-127"/>
              </a:rPr>
              <a:t>지결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, D/C Note)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을 선택한다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11. M B/L Count, H B/L Count 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조회 건을 입력 한 후 검색 했을 때 조회 되는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MB/L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과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HB/L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의 개 수가 표시 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endParaRPr lang="en-US" altLang="ko-KR" sz="900" b="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206151" y="4284096"/>
            <a:ext cx="6017155" cy="1791366"/>
          </a:xfrm>
          <a:prstGeom prst="rect">
            <a:avLst/>
          </a:prstGeom>
          <a:solidFill>
            <a:srgbClr val="CBE5FB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2166" y="4374105"/>
            <a:ext cx="6142531" cy="136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기본설명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>
              <a:lnSpc>
                <a:spcPct val="100000"/>
              </a:lnSpc>
            </a:pPr>
            <a:endParaRPr lang="en-US" altLang="ko-KR" sz="9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상단 </a:t>
            </a:r>
            <a:r>
              <a:rPr lang="ko-KR" altLang="en-US" sz="900" b="0" dirty="0" err="1" smtClean="0">
                <a:latin typeface="맑은 고딕" pitchFamily="50" charset="-127"/>
                <a:ea typeface="맑은 고딕" pitchFamily="50" charset="-127"/>
              </a:rPr>
              <a:t>그리드의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오른쪽 체크버튼을 클릭 한 다음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 저장버튼을 클릭 하면 마감이 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 </a:t>
            </a:r>
            <a:b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상단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MB/L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과 관련 된 모든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HB/L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이 하단 </a:t>
            </a:r>
            <a:r>
              <a:rPr lang="ko-KR" altLang="en-US" sz="900" b="0" dirty="0" err="1" smtClean="0">
                <a:latin typeface="맑은 고딕" pitchFamily="50" charset="-127"/>
                <a:ea typeface="맑은 고딕" pitchFamily="50" charset="-127"/>
              </a:rPr>
              <a:t>그리드에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 표시되는데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MB/L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의 마감항목 중 하나라도 마감되면 하위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HB/L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은 모두 마감 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하단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HB/L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의 마감 항목은 수기로 수정 할 수 없다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마우스 오른쪽 클릭 시 나타나는 서브메뉴의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“Freight Detail”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을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선택하면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[Freight Information]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탭에 실적 운임 자료가 나타난다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12" y="916930"/>
            <a:ext cx="6018361" cy="3054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243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해운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기타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선박 스케줄 리스트</a:t>
            </a:r>
          </a:p>
        </p:txBody>
      </p:sp>
      <p:sp>
        <p:nvSpPr>
          <p:cNvPr id="51" name="직사각형 50"/>
          <p:cNvSpPr/>
          <p:nvPr/>
        </p:nvSpPr>
        <p:spPr bwMode="auto">
          <a:xfrm>
            <a:off x="6209149" y="929925"/>
            <a:ext cx="3613916" cy="5514410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37465" y="548680"/>
            <a:ext cx="9586065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선박 스케줄을 등록하고 출력한다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237146" y="935435"/>
            <a:ext cx="35010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[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조회조건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296929" y="1141909"/>
            <a:ext cx="3526136" cy="5521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ETD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출항예정일을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입력한다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수출입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수입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수출을 선택한다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Vessel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err="1" smtClean="0">
                <a:latin typeface="맑은 고딕" pitchFamily="50" charset="-127"/>
                <a:ea typeface="맑은 고딕" pitchFamily="50" charset="-127"/>
              </a:rPr>
              <a:t>선박명을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 입력한다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4. POL 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출항항구코드를 입력한다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선사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선사코드를 입력한다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6. POD 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도착항구코드를 입력한다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[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입력부분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Schedule No. 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공란으로 두고 저장 하면 자동 생성된다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선사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해당 스케줄의 운항 선사코드를 입력한다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POL/POD 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출항항구코드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도착항구코드를 입력한다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Vessel 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선박코드를 입력한다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없으면 수기 입력한다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Voyage : </a:t>
            </a:r>
            <a:r>
              <a:rPr lang="ko-KR" altLang="en-US" sz="900" b="0" dirty="0" err="1" smtClean="0">
                <a:latin typeface="맑은 고딕" pitchFamily="50" charset="-127"/>
                <a:ea typeface="맑은 고딕" pitchFamily="50" charset="-127"/>
              </a:rPr>
              <a:t>항차를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 입력한다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Call Sign 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선박 고유 번호를 입력한다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유형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컨테이너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/BULK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를 선택한다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ETD/ETA 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출항예정일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입항예정일 입력한다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DOC Closing 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서류마감 날짜와 시간을 입력한다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C/Y Closing : C/Y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의 화물입고 마감 날짜와 시간을 입력한다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CFS Closing :  CFS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의 화물입고 마감 날짜와 시간을 </a:t>
            </a:r>
            <a:r>
              <a:rPr lang="ko-KR" altLang="en-US" sz="900" b="0" dirty="0" err="1" smtClean="0">
                <a:latin typeface="맑은 고딕" pitchFamily="50" charset="-127"/>
                <a:ea typeface="맑은 고딕" pitchFamily="50" charset="-127"/>
              </a:rPr>
              <a:t>입력하낟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Free Storage 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창고 보관료 무상기간을 입력한다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Entry Area : CY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혹은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CFS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창고코드를 입력한다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하단 </a:t>
            </a:r>
            <a:r>
              <a:rPr lang="ko-KR" altLang="en-US" sz="900" b="0" dirty="0" err="1" smtClean="0">
                <a:latin typeface="맑은 고딕" pitchFamily="50" charset="-127"/>
                <a:ea typeface="맑은 고딕" pitchFamily="50" charset="-127"/>
              </a:rPr>
              <a:t>그리드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 설명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기타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화물 적재 관련 내용을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비고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비고사항을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House List 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상단 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그리드에서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스케줄을 선택하면 그 스케줄이 적용 된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HB/L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리스트가 하단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“House List”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탭에 표시된다</a:t>
            </a: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Print Information 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스케줄 출력 시 필요 한 정보를 입력 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Excel Upload 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하단 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그리드의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Excel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포맷을 다운 받은 다음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자료를 입력 한 후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업로드 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00000"/>
              </a:lnSpc>
            </a:pPr>
            <a:endParaRPr lang="en-US" altLang="ko-KR" sz="900" b="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152695" y="4708188"/>
            <a:ext cx="6017155" cy="1678686"/>
          </a:xfrm>
          <a:prstGeom prst="rect">
            <a:avLst/>
          </a:prstGeom>
          <a:solidFill>
            <a:srgbClr val="CBE5FB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2695" y="4757197"/>
            <a:ext cx="6142531" cy="16296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기본설명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>
              <a:lnSpc>
                <a:spcPct val="100000"/>
              </a:lnSpc>
            </a:pPr>
            <a:endParaRPr lang="en-US" altLang="ko-KR" sz="900" dirty="0" smtClean="0"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상단의 </a:t>
            </a:r>
            <a:r>
              <a:rPr lang="ko-KR" altLang="en-US" sz="900" b="0" dirty="0" err="1" smtClean="0">
                <a:latin typeface="맑은 고딕" pitchFamily="50" charset="-127"/>
                <a:ea typeface="맑은 고딕" pitchFamily="50" charset="-127"/>
              </a:rPr>
              <a:t>그리드는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 등록 된 선사 스케줄 리스트를 나타낸다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가운데 입력부분에 스케줄 관련 자료를 입력 한 다음 저장 버튼을 클릭하면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Schedule No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가 자동으로 생성된다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스케줄 등록 건이 많을 경우 하단의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Excel Upload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탭에서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Excel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파일포맷을 다운 한 다음 자료를 입력 한 후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, Excel Upload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하면 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기타 탭에 화물 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스터핑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작업관련 내용을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-  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상단 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그리드에서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스케줄을 선택하면 그 스케줄이 적용 된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HB/L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리스트가 하단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“House List”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탭에 표시된다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endParaRPr lang="en-US" altLang="ko-KR" sz="900" b="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14" y="920210"/>
            <a:ext cx="6013335" cy="3760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307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오</a:t>
            </a:r>
            <a:r>
              <a:rPr lang="ko-KR" altLang="en-US" dirty="0"/>
              <a:t>더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오더 관리</a:t>
            </a:r>
          </a:p>
        </p:txBody>
      </p:sp>
      <p:sp>
        <p:nvSpPr>
          <p:cNvPr id="51" name="직사각형 50"/>
          <p:cNvSpPr/>
          <p:nvPr/>
        </p:nvSpPr>
        <p:spPr bwMode="auto">
          <a:xfrm>
            <a:off x="6209149" y="849916"/>
            <a:ext cx="3613916" cy="535296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37465" y="548680"/>
            <a:ext cx="9586065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오더를 등록한다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55316" y="2464845"/>
            <a:ext cx="3521581" cy="1449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거래처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 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오더를 요청 한 거래처를 등록한다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P.I.C/TEL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거래처 담당자와 전화번호를 입력한다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3. Door 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화물의 픽업지로 화주 공장 혹은 화주가 지정 한 장소를 입력한다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3. Door P.I.C/TEL : Door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장소의 담당자와 전화번호를 입력한다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4. Door Date 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화물 픽업 날짜와 시간을 입력한다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5. Other Information 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기타 정보를 입력한다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6. Commodity 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상품의 종류를 입력한다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8" name="직사각형 7"/>
          <p:cNvSpPr/>
          <p:nvPr/>
        </p:nvSpPr>
        <p:spPr bwMode="auto">
          <a:xfrm>
            <a:off x="191803" y="4627705"/>
            <a:ext cx="5979496" cy="1575175"/>
          </a:xfrm>
          <a:prstGeom prst="rect">
            <a:avLst/>
          </a:prstGeom>
          <a:solidFill>
            <a:srgbClr val="CBE5FB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7990" y="4764027"/>
            <a:ext cx="5951159" cy="1311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기본설명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B/L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로 진행 되기 전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화주로부터 받은 오더를 관리하는 화면이다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화물의 </a:t>
            </a:r>
            <a:r>
              <a:rPr lang="ko-KR" altLang="en-US" sz="900" b="0" dirty="0" err="1" smtClean="0">
                <a:latin typeface="맑은 고딕" pitchFamily="50" charset="-127"/>
                <a:ea typeface="맑은 고딕" pitchFamily="50" charset="-127"/>
              </a:rPr>
              <a:t>피킹정보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 및 운송정보와 견적서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선사 스케줄을 출력 할 수 있다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-  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오더가 확정 되면  마우스 오른쪽의 서브메뉴를 이용하여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HB/L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을 자동생성 할 수 있다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.(House B/L Create)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견적서의 자료는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HB/L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이관 시 청구서의 운임으로 자동 등록 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여러 개의 스케줄을 입력 한 다음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출력하고자 하는 스케줄을 선택하여 출력 한 다음 화주에게 보낸다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마우스 오른쪽 서브메뉴를 통하여 운송지시서 및 여러 가지 출력물을 생성 할 수 있다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96" y="849917"/>
            <a:ext cx="5993403" cy="378367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183621" y="2282206"/>
            <a:ext cx="28956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기본정보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235" y="3961567"/>
            <a:ext cx="2565285" cy="70325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217694" y="4772453"/>
            <a:ext cx="3521581" cy="1449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7.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컨테이너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유형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en-US" altLang="ko-KR" sz="900" b="0" dirty="0" err="1" smtClean="0">
                <a:latin typeface="맑은 고딕" pitchFamily="50" charset="-127"/>
                <a:ea typeface="맑은 고딕" pitchFamily="50" charset="-127"/>
              </a:rPr>
              <a:t>Qty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를 입력하고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온도와 </a:t>
            </a:r>
            <a:r>
              <a:rPr lang="ko-KR" altLang="en-US" sz="900" b="0" dirty="0" err="1" smtClean="0">
                <a:latin typeface="맑은 고딕" pitchFamily="50" charset="-127"/>
                <a:ea typeface="맑은 고딕" pitchFamily="50" charset="-127"/>
              </a:rPr>
              <a:t>환풍기구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Open/Close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여부를 선택한다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8. Incoterms 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운임결제조건을 선택한다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운임조건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: Prepaid/Collect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를 선택한다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10. SVC Term 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화물운송 타입을 선택한다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11. IMDG/UNNO 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위험물일 경우 위험물코드를 입력한다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12. Weight/Measure 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화물의 중량과 용적을 입력한다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13.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해외파트너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해외파트너 코드를 입력한다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274096" y="899545"/>
            <a:ext cx="3521581" cy="1324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Order No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 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저장 버튼 클릭 시 자동생성 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Shipment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: House/Direct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구분을 선택한다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3. FCL/LCL 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화물의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FCL/LCL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을 선택한다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4. Carrier Booking No 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선사 </a:t>
            </a:r>
            <a:r>
              <a:rPr lang="ko-KR" altLang="en-US" sz="900" b="0" dirty="0" err="1" smtClean="0">
                <a:latin typeface="맑은 고딕" pitchFamily="50" charset="-127"/>
                <a:ea typeface="맑은 고딕" pitchFamily="50" charset="-127"/>
              </a:rPr>
              <a:t>부킹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 번호를 입력한다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 </a:t>
            </a:r>
            <a:b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5. House B/L No 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해당 오더가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HB/L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로 이관 되었을 경우 생성 된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HB/L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번호가 표시된다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취소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마감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해당 오더가 취소 되거나 마감 되었을 경우 체크한다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69801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해운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기타 </a:t>
            </a:r>
            <a:r>
              <a:rPr lang="en-US" altLang="ko-KR" dirty="0" smtClean="0"/>
              <a:t>– Importer Security Filing</a:t>
            </a:r>
            <a:endParaRPr lang="ko-KR" altLang="en-US" dirty="0" smtClean="0"/>
          </a:p>
        </p:txBody>
      </p:sp>
      <p:sp>
        <p:nvSpPr>
          <p:cNvPr id="51" name="직사각형 50"/>
          <p:cNvSpPr/>
          <p:nvPr/>
        </p:nvSpPr>
        <p:spPr bwMode="auto">
          <a:xfrm>
            <a:off x="6171049" y="929925"/>
            <a:ext cx="3613916" cy="5154370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37465" y="548680"/>
            <a:ext cx="9586065" cy="325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Importer Security Filing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을 작성하고 출력한다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21171" y="1059834"/>
            <a:ext cx="3526136" cy="4081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Master B/L No.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: MBL No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를 입력 한 후 </a:t>
            </a:r>
            <a:r>
              <a:rPr lang="ko-KR" altLang="en-US" sz="900" b="0" dirty="0" err="1" smtClean="0">
                <a:latin typeface="맑은 고딕" pitchFamily="50" charset="-127"/>
                <a:ea typeface="맑은 고딕" pitchFamily="50" charset="-127"/>
              </a:rPr>
              <a:t>엔터치면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 관련 된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HB/L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리스트가 </a:t>
            </a:r>
            <a:r>
              <a:rPr lang="ko-KR" altLang="en-US" sz="900" b="0" dirty="0" err="1" smtClean="0">
                <a:latin typeface="맑은 고딕" pitchFamily="50" charset="-127"/>
                <a:ea typeface="맑은 고딕" pitchFamily="50" charset="-127"/>
              </a:rPr>
              <a:t>그리드에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 나타난다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House B/L Information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: ISF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를 출력하고자 하는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HB/L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을 선택하면 하단에 상세정보가 나타난다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수정 가능 하다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endParaRPr lang="en-US" altLang="ko-KR" sz="900" b="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3. Manufacturer of Supplier : HB/L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Shipper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명이 나타난다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endParaRPr lang="en-US" altLang="ko-KR" sz="900" b="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4. Buyer(Owner) : HB/L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Consignee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명이 나타나다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endParaRPr lang="en-US" altLang="ko-KR" sz="900" b="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5. Container Stuffing Location 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컨테이너 </a:t>
            </a:r>
            <a:r>
              <a:rPr lang="ko-KR" altLang="en-US" sz="900" b="0" dirty="0" err="1" smtClean="0">
                <a:latin typeface="맑은 고딕" pitchFamily="50" charset="-127"/>
                <a:ea typeface="맑은 고딕" pitchFamily="50" charset="-127"/>
              </a:rPr>
              <a:t>작업지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 정보를 입력한다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endParaRPr lang="en-US" altLang="ko-KR" sz="900" b="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컨테이너 정보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컨테이너번호와 사이즈가 표시된다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endParaRPr lang="en-US" altLang="ko-KR" sz="900" b="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7. Seller : Shipper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명이 표시된다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endParaRPr lang="en-US" altLang="ko-KR" sz="900" b="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8. Ship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to Party : Notify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명이 표시된다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endParaRPr lang="en-US" altLang="ko-KR" sz="900" b="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10. Consolidator 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우리회사 정보를 입력하거나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화물운송을 타 </a:t>
            </a:r>
            <a:r>
              <a:rPr lang="ko-KR" altLang="en-US" sz="900" b="0" dirty="0" err="1" smtClean="0">
                <a:latin typeface="맑은 고딕" pitchFamily="50" charset="-127"/>
                <a:ea typeface="맑은 고딕" pitchFamily="50" charset="-127"/>
              </a:rPr>
              <a:t>포워더에게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 의뢰 했을 경우 그 </a:t>
            </a:r>
            <a:r>
              <a:rPr lang="ko-KR" altLang="en-US" sz="900" b="0" dirty="0" err="1" smtClean="0">
                <a:latin typeface="맑은 고딕" pitchFamily="50" charset="-127"/>
                <a:ea typeface="맑은 고딕" pitchFamily="50" charset="-127"/>
              </a:rPr>
              <a:t>포워더의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 정보를 입력 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11.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상단 </a:t>
            </a:r>
            <a:r>
              <a:rPr lang="ko-KR" altLang="en-US" sz="900" b="0" dirty="0" err="1" smtClean="0">
                <a:latin typeface="맑은 고딕" pitchFamily="50" charset="-127"/>
                <a:ea typeface="맑은 고딕" pitchFamily="50" charset="-127"/>
              </a:rPr>
              <a:t>그리드의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HB/L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을 여러 개 체크 한 후 출력버튼을 클릭하면 </a:t>
            </a:r>
            <a:r>
              <a:rPr lang="ko-KR" altLang="en-US" sz="900" b="0" dirty="0" err="1" smtClean="0">
                <a:latin typeface="맑은 고딕" pitchFamily="50" charset="-127"/>
                <a:ea typeface="맑은 고딕" pitchFamily="50" charset="-127"/>
              </a:rPr>
              <a:t>여러장이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 출력 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8" name="직사각형 7"/>
          <p:cNvSpPr/>
          <p:nvPr/>
        </p:nvSpPr>
        <p:spPr bwMode="auto">
          <a:xfrm>
            <a:off x="158399" y="4738147"/>
            <a:ext cx="6017155" cy="1395155"/>
          </a:xfrm>
          <a:prstGeom prst="rect">
            <a:avLst/>
          </a:prstGeom>
          <a:solidFill>
            <a:srgbClr val="CBE5FB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2695" y="4738147"/>
            <a:ext cx="6142531" cy="909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기본설명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>
              <a:lnSpc>
                <a:spcPct val="100000"/>
              </a:lnSpc>
            </a:pPr>
            <a:endParaRPr lang="en-US" altLang="ko-KR" sz="900" dirty="0" smtClean="0"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AMS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전송을 보내는 경우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, ISF(10+2)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리포트를 </a:t>
            </a: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00000"/>
              </a:lnSpc>
            </a:pP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저장 한 후 출력하여 화주에게 보내준다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900" b="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99" y="883138"/>
            <a:ext cx="5430375" cy="380599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2171" y="3355420"/>
            <a:ext cx="3467100" cy="3218872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50604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오</a:t>
            </a:r>
            <a:r>
              <a:rPr lang="ko-KR" altLang="en-US" dirty="0"/>
              <a:t>더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오더 관리</a:t>
            </a:r>
          </a:p>
        </p:txBody>
      </p:sp>
      <p:sp>
        <p:nvSpPr>
          <p:cNvPr id="51" name="직사각형 50"/>
          <p:cNvSpPr/>
          <p:nvPr/>
        </p:nvSpPr>
        <p:spPr bwMode="auto">
          <a:xfrm>
            <a:off x="6209149" y="849916"/>
            <a:ext cx="3613916" cy="535296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37465" y="548680"/>
            <a:ext cx="9586065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오더를 등록한다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191803" y="4627705"/>
            <a:ext cx="5979496" cy="1575175"/>
          </a:xfrm>
          <a:prstGeom prst="rect">
            <a:avLst/>
          </a:prstGeom>
          <a:solidFill>
            <a:srgbClr val="CBE5FB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7990" y="4764027"/>
            <a:ext cx="5951159" cy="1311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기본설명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B/L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로 진행 되기 전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화주로부터 받은 오더를 관리하는 화면이다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화물의 </a:t>
            </a:r>
            <a:r>
              <a:rPr lang="ko-KR" altLang="en-US" sz="900" b="0" dirty="0" err="1" smtClean="0">
                <a:latin typeface="맑은 고딕" pitchFamily="50" charset="-127"/>
                <a:ea typeface="맑은 고딕" pitchFamily="50" charset="-127"/>
              </a:rPr>
              <a:t>피킹정보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 및 운송정보와 견적서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선사 스케줄을 출력 할 수 있다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-  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오더가 확정 되면  마우스 오른쪽의 서브메뉴를 이용하여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HB/L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을 자동생성 할 수 있다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.(House B/L Create)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견적서의 자료는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HB/L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이관 시 청구서의 운임으로 자동 등록 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여러 개의 스케줄을 입력 한 다음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출력하고자 하는 스케줄을 선택하여 출력 한 다음 화주에게 보낸다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마우스 오른쪽 서브메뉴를 통하여 운송지시서 및 여러 가지 출력물을 생성 할 수 있다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96" y="849917"/>
            <a:ext cx="5993403" cy="378367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255316" y="952892"/>
            <a:ext cx="3521581" cy="2806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14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선사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항공사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선사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항공사 코드를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15. Co-loader 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화물을 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콘솔사에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의뢰 할 경우 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콘솔사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코드를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16. Vessel/</a:t>
            </a:r>
            <a:r>
              <a:rPr lang="en-US" altLang="ko-KR" sz="900" b="0" dirty="0" err="1">
                <a:latin typeface="맑은 고딕" pitchFamily="50" charset="-127"/>
                <a:ea typeface="맑은 고딕" pitchFamily="50" charset="-127"/>
              </a:rPr>
              <a:t>Voy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 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선명코드를 입력하거나 선명과 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항차를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직접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17. ETD/ETA 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예상출항날짜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예상도착날짜를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18. POL 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출항 항구 코드를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19. T/S1, T/S2 : 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경유지의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항구코드를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20. POD 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도착 항구코드를 입력한다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21. Delivery : </a:t>
            </a:r>
            <a:r>
              <a:rPr lang="ko-KR" altLang="en-US" sz="900" b="0" dirty="0" err="1" smtClean="0">
                <a:latin typeface="맑은 고딕" pitchFamily="50" charset="-127"/>
                <a:ea typeface="맑은 고딕" pitchFamily="50" charset="-127"/>
              </a:rPr>
              <a:t>화물운송지를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 입력한다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22. DOC Closing 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서류마감 날짜와 시간을 입력한다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23. CFS Closing : CFS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의 화물 입고 마감날짜와 시간을 입력한다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24. CY Closing / CFS Closing : CY, CFS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입고 마감날짜와 시간을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입력한다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25. CY/CFS Info : CY/CFS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의 비고사항을 입력한다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26.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비고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오더의 비고사항을 입력한다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8155" y="3759813"/>
            <a:ext cx="1375961" cy="190555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764554" y="3834045"/>
            <a:ext cx="2047271" cy="1144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27. Check Point 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업무의 진행 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사항을 체크한다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ko-KR" altLang="en-US" sz="900" b="0" dirty="0" smtClean="0"/>
              <a:t>해당 오더와 관련 된 </a:t>
            </a:r>
            <a:r>
              <a:rPr lang="en-US" altLang="ko-KR" sz="900" b="0" dirty="0" smtClean="0"/>
              <a:t>B/L </a:t>
            </a:r>
            <a:r>
              <a:rPr lang="ko-KR" altLang="ko-KR" sz="900" b="0" dirty="0"/>
              <a:t>생성</a:t>
            </a:r>
            <a:r>
              <a:rPr lang="en-US" altLang="ko-KR" sz="900" b="0" dirty="0"/>
              <a:t>, </a:t>
            </a:r>
            <a:r>
              <a:rPr lang="en-US" altLang="ko-KR" sz="900" b="0" dirty="0" smtClean="0"/>
              <a:t>S/R</a:t>
            </a:r>
            <a:r>
              <a:rPr lang="ko-KR" altLang="en-US" sz="900" b="0" dirty="0" smtClean="0"/>
              <a:t>전송</a:t>
            </a:r>
            <a:r>
              <a:rPr lang="en-US" altLang="ko-KR" sz="900" b="0" dirty="0" smtClean="0"/>
              <a:t>, </a:t>
            </a:r>
            <a:r>
              <a:rPr lang="ko-KR" altLang="ko-KR" sz="900" b="0" dirty="0" smtClean="0"/>
              <a:t>세금계산서</a:t>
            </a:r>
            <a:r>
              <a:rPr lang="ko-KR" altLang="en-US" sz="900" b="0" dirty="0" smtClean="0"/>
              <a:t>가 </a:t>
            </a:r>
            <a:r>
              <a:rPr lang="ko-KR" altLang="ko-KR" sz="900" b="0" dirty="0" smtClean="0"/>
              <a:t>생성</a:t>
            </a:r>
            <a:r>
              <a:rPr lang="en-US" altLang="ko-KR" sz="900" b="0" dirty="0" smtClean="0"/>
              <a:t> </a:t>
            </a:r>
            <a:r>
              <a:rPr lang="ko-KR" altLang="en-US" sz="900" b="0" dirty="0" smtClean="0"/>
              <a:t>되면 자동으로 체크항목에 체크된다</a:t>
            </a:r>
            <a:r>
              <a:rPr lang="en-US" altLang="ko-KR" sz="900" b="0" dirty="0" smtClean="0"/>
              <a:t>.</a:t>
            </a:r>
          </a:p>
          <a:p>
            <a:pPr>
              <a:lnSpc>
                <a:spcPct val="100000"/>
              </a:lnSpc>
            </a:pPr>
            <a:r>
              <a:rPr lang="ko-KR" altLang="ko-KR" sz="900" b="0" dirty="0" smtClean="0"/>
              <a:t>이</a:t>
            </a:r>
            <a:r>
              <a:rPr lang="en-US" altLang="ko-KR" sz="900" b="0" dirty="0" smtClean="0"/>
              <a:t> </a:t>
            </a:r>
            <a:r>
              <a:rPr lang="ko-KR" altLang="ko-KR" sz="900" b="0" dirty="0" smtClean="0"/>
              <a:t>외에는 </a:t>
            </a:r>
            <a:r>
              <a:rPr lang="ko-KR" altLang="ko-KR" sz="900" b="0" dirty="0"/>
              <a:t>사용자가 </a:t>
            </a:r>
            <a:r>
              <a:rPr lang="ko-KR" altLang="ko-KR" sz="900" b="0" dirty="0" smtClean="0"/>
              <a:t>수</a:t>
            </a:r>
            <a:r>
              <a:rPr lang="ko-KR" altLang="en-US" sz="900" b="0" dirty="0" smtClean="0"/>
              <a:t>기로</a:t>
            </a:r>
            <a:r>
              <a:rPr lang="ko-KR" altLang="ko-KR" sz="900" b="0" dirty="0" smtClean="0"/>
              <a:t> </a:t>
            </a:r>
            <a:r>
              <a:rPr lang="ko-KR" altLang="en-US" sz="900" b="0" dirty="0" smtClean="0"/>
              <a:t>체크</a:t>
            </a:r>
            <a:r>
              <a:rPr lang="ko-KR" altLang="ko-KR" sz="900" b="0" dirty="0" smtClean="0"/>
              <a:t>하여 </a:t>
            </a:r>
            <a:r>
              <a:rPr lang="ko-KR" altLang="ko-KR" sz="900" b="0" dirty="0"/>
              <a:t>상태를 관리 할 수 </a:t>
            </a:r>
            <a:r>
              <a:rPr lang="ko-KR" altLang="ko-KR" sz="900" b="0" dirty="0" smtClean="0"/>
              <a:t>있</a:t>
            </a:r>
            <a:r>
              <a:rPr lang="ko-KR" altLang="en-US" sz="900" b="0" dirty="0" smtClean="0"/>
              <a:t>다</a:t>
            </a:r>
            <a:r>
              <a:rPr lang="en-US" altLang="ko-KR" sz="900" b="0" dirty="0" smtClean="0"/>
              <a:t>.</a:t>
            </a:r>
            <a:r>
              <a:rPr lang="ko-KR" altLang="ko-KR" sz="900" b="0" dirty="0" smtClean="0"/>
              <a:t> </a:t>
            </a:r>
            <a:endParaRPr lang="en-US" altLang="ko-KR" sz="900" b="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7097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오</a:t>
            </a:r>
            <a:r>
              <a:rPr lang="ko-KR" altLang="en-US" dirty="0"/>
              <a:t>더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오더 관리</a:t>
            </a:r>
          </a:p>
        </p:txBody>
      </p:sp>
      <p:sp>
        <p:nvSpPr>
          <p:cNvPr id="51" name="직사각형 50"/>
          <p:cNvSpPr/>
          <p:nvPr/>
        </p:nvSpPr>
        <p:spPr bwMode="auto">
          <a:xfrm>
            <a:off x="6209149" y="849916"/>
            <a:ext cx="3613916" cy="535296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37465" y="548680"/>
            <a:ext cx="9586065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오더를 등록한다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256577" y="4822411"/>
            <a:ext cx="5914721" cy="1380469"/>
          </a:xfrm>
          <a:prstGeom prst="rect">
            <a:avLst/>
          </a:prstGeom>
          <a:solidFill>
            <a:srgbClr val="CBE5FB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8358" y="5004175"/>
            <a:ext cx="5951159" cy="549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기본설명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본 오더의 내용과 유사한 내용으로 이전에 발행 된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HB/L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이 있으면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Shipper/Consignee/Notify, Marks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등을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Load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버튼으로 불러 올 수 있다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217694" y="1387380"/>
            <a:ext cx="3521581" cy="1823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00000"/>
              </a:lnSpc>
              <a:buAutoNum type="arabicPeriod"/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Copy B/L No. 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기 등록 된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HB/L No.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를 입력 한 후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“Load”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버튼을 클릭하면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Shipper/Consignee/Notify/Marks and Numbers/Description of goods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가 입력된다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endParaRPr lang="en-US" altLang="ko-KR" sz="900" b="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Shipper / Consignee / Notify : “Load”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버튼으로 이전에 등록 된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HB/L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의 자료를 복사 해 오거나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직접 입력한다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endParaRPr lang="en-US" altLang="ko-KR" sz="900" b="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lnSpc>
                <a:spcPct val="100000"/>
              </a:lnSpc>
              <a:buFont typeface="Wingdings" pitchFamily="2" charset="2"/>
              <a:buAutoNum type="arabicPeriod"/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Marks and Numbers / Description of goods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Notify : “Load”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버튼으로 이전에 등록 된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HB/L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의 자료를 복사 해 오거나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직접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endParaRPr lang="en-US" altLang="ko-KR" sz="900" b="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578" y="851606"/>
            <a:ext cx="5914721" cy="397080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0741" y="1101510"/>
            <a:ext cx="2365249" cy="24259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209149" y="870678"/>
            <a:ext cx="28956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상세정보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277628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오</a:t>
            </a:r>
            <a:r>
              <a:rPr lang="ko-KR" altLang="en-US" dirty="0"/>
              <a:t>더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오더 관리</a:t>
            </a:r>
          </a:p>
        </p:txBody>
      </p:sp>
      <p:sp>
        <p:nvSpPr>
          <p:cNvPr id="51" name="직사각형 50"/>
          <p:cNvSpPr/>
          <p:nvPr/>
        </p:nvSpPr>
        <p:spPr bwMode="auto">
          <a:xfrm>
            <a:off x="6209149" y="849916"/>
            <a:ext cx="3613916" cy="535296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37465" y="548680"/>
            <a:ext cx="9586065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운임을 입력하고 견적서를 출력한다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256577" y="4822411"/>
            <a:ext cx="5914721" cy="1380469"/>
          </a:xfrm>
          <a:prstGeom prst="rect">
            <a:avLst/>
          </a:prstGeom>
          <a:solidFill>
            <a:srgbClr val="CBE5FB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8358" y="5004175"/>
            <a:ext cx="5951159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기본설명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본 화면은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BL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을 발행 하기 전 견적금액을 입력하고 견적서를 출력한다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 </a:t>
            </a: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견적서는 거래명세서와 유사한 모양으로 출력 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900" b="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215059" y="1118210"/>
            <a:ext cx="3521581" cy="1768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00000"/>
              </a:lnSpc>
              <a:buAutoNum type="arabicPeriod"/>
            </a:pP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환율일자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등록 된 환율을 가져오거나 직접 입력한다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유효기간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견적서의 유효만료일을 입력한다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견적서 출력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입력 된 금액으로 견적서를 출력한다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AutoNum type="arabicPeriod" startAt="4"/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Quotation Remarks 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화면 하단의 비고 </a:t>
            </a:r>
            <a:r>
              <a:rPr lang="ko-KR" altLang="en-US" sz="900" b="0" dirty="0" err="1" smtClean="0">
                <a:latin typeface="맑은 고딕" pitchFamily="50" charset="-127"/>
                <a:ea typeface="맑은 고딕" pitchFamily="50" charset="-127"/>
              </a:rPr>
              <a:t>컬럼은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 견적서에 대한 비고사항을 입력한다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AutoNum type="arabicPeriod" startAt="4"/>
            </a:pP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b="0" dirty="0" err="1" smtClean="0">
                <a:latin typeface="맑은 고딕" pitchFamily="50" charset="-127"/>
                <a:ea typeface="맑은 고딕" pitchFamily="50" charset="-127"/>
              </a:rPr>
              <a:t>그리드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 설명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Issued At 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운임 발생지가 국내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(Origin)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인지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해외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(Destination)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인지 </a:t>
            </a:r>
            <a:r>
              <a:rPr lang="ko-KR" altLang="en-US" sz="900" b="0" dirty="0" err="1" smtClean="0">
                <a:latin typeface="맑은 고딕" pitchFamily="50" charset="-127"/>
                <a:ea typeface="맑은 고딕" pitchFamily="50" charset="-127"/>
              </a:rPr>
              <a:t>구분자를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 선택한다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00000"/>
              </a:lnSpc>
            </a:pPr>
            <a:endParaRPr lang="en-US" altLang="ko-KR" sz="900" b="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209149" y="870678"/>
            <a:ext cx="28956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[3.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운임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견적 정보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45" y="905250"/>
            <a:ext cx="6014684" cy="3674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550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오</a:t>
            </a:r>
            <a:r>
              <a:rPr lang="ko-KR" altLang="en-US" dirty="0"/>
              <a:t>더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오더 관리</a:t>
            </a:r>
          </a:p>
        </p:txBody>
      </p:sp>
      <p:sp>
        <p:nvSpPr>
          <p:cNvPr id="51" name="직사각형 50"/>
          <p:cNvSpPr/>
          <p:nvPr/>
        </p:nvSpPr>
        <p:spPr bwMode="auto">
          <a:xfrm>
            <a:off x="6209149" y="849916"/>
            <a:ext cx="3613916" cy="535296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37465" y="548680"/>
            <a:ext cx="9586065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선박 스케줄을 입력하고 출력한다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256577" y="4822411"/>
            <a:ext cx="5914721" cy="1380469"/>
          </a:xfrm>
          <a:prstGeom prst="rect">
            <a:avLst/>
          </a:prstGeom>
          <a:solidFill>
            <a:srgbClr val="CBE5FB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6577" y="5004175"/>
            <a:ext cx="5932940" cy="12280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기본설명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 err="1" smtClean="0">
                <a:latin typeface="맑은 고딕" pitchFamily="50" charset="-127"/>
                <a:ea typeface="맑은 고딕" pitchFamily="50" charset="-127"/>
              </a:rPr>
              <a:t>그리드에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 마우스 우 클릭을 하여 행을 추가 한 다음 스케줄을 입력한다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여러 개의 스케줄을 입력 한 다음 </a:t>
            </a:r>
            <a:r>
              <a:rPr lang="ko-KR" altLang="en-US" sz="900" b="0" dirty="0" err="1" smtClean="0">
                <a:latin typeface="맑은 고딕" pitchFamily="50" charset="-127"/>
                <a:ea typeface="맑은 고딕" pitchFamily="50" charset="-127"/>
              </a:rPr>
              <a:t>그리드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 첫 번째 항목을 체크하여 출력한다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900" b="0" dirty="0" smtClean="0"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여러 개의 스케줄 중 화주로부터 </a:t>
            </a:r>
            <a:r>
              <a:rPr lang="ko-KR" altLang="en-US" sz="900" b="0" dirty="0" err="1" smtClean="0">
                <a:latin typeface="맑은 고딕" pitchFamily="50" charset="-127"/>
                <a:ea typeface="맑은 고딕" pitchFamily="50" charset="-127"/>
              </a:rPr>
              <a:t>컨펌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 받은 스케줄 항목에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확정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”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을 선택 한 다음 저장하면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기본정보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탭에 확정 한 스케줄이 반영된다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본 화면에 조회되는 스케줄은 해운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기타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선박 스케줄 관리 메뉴에 입력한 자료와 호환된다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 (ETD/ETA/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선사코드가 같으면 본 스케줄 </a:t>
            </a:r>
            <a:r>
              <a:rPr lang="ko-KR" altLang="en-US" sz="900" b="0" dirty="0" err="1" smtClean="0">
                <a:latin typeface="맑은 고딕" pitchFamily="50" charset="-127"/>
                <a:ea typeface="맑은 고딕" pitchFamily="50" charset="-127"/>
              </a:rPr>
              <a:t>그리드에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 같이 조회 </a:t>
            </a:r>
            <a:r>
              <a:rPr lang="ko-KR" altLang="en-US" sz="900" b="0" dirty="0" err="1" smtClean="0">
                <a:latin typeface="맑은 고딕" pitchFamily="50" charset="-127"/>
                <a:ea typeface="맑은 고딕" pitchFamily="50" charset="-127"/>
              </a:rPr>
              <a:t>된ㄷ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.)	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215059" y="1118210"/>
            <a:ext cx="3521581" cy="1768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b="0" dirty="0" err="1" smtClean="0">
                <a:latin typeface="맑은 고딕" pitchFamily="50" charset="-127"/>
                <a:ea typeface="맑은 고딕" pitchFamily="50" charset="-127"/>
              </a:rPr>
              <a:t>그리드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 설명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확정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(Y/N)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처음 스케줄 입력 시는 공란으로 둔다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견적서 출력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입력 된 금액으로 견적서를 출력한다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AutoNum type="arabicPeriod" startAt="4"/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Quotation Remarks 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화면 하단의 비고 </a:t>
            </a:r>
            <a:r>
              <a:rPr lang="ko-KR" altLang="en-US" sz="900" b="0" dirty="0" err="1" smtClean="0">
                <a:latin typeface="맑은 고딕" pitchFamily="50" charset="-127"/>
                <a:ea typeface="맑은 고딕" pitchFamily="50" charset="-127"/>
              </a:rPr>
              <a:t>컬럼은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 견적서에 대한 비고사항을 입력한다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AutoNum type="arabicPeriod" startAt="4"/>
            </a:pP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b="0" dirty="0" err="1" smtClean="0">
                <a:latin typeface="맑은 고딕" pitchFamily="50" charset="-127"/>
                <a:ea typeface="맑은 고딕" pitchFamily="50" charset="-127"/>
              </a:rPr>
              <a:t>그리드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 설명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Issued At 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운임 발생지가 국내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(Origin)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인지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해외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(Destination)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인지 </a:t>
            </a:r>
            <a:r>
              <a:rPr lang="ko-KR" altLang="en-US" sz="900" b="0" dirty="0" err="1" smtClean="0">
                <a:latin typeface="맑은 고딕" pitchFamily="50" charset="-127"/>
                <a:ea typeface="맑은 고딕" pitchFamily="50" charset="-127"/>
              </a:rPr>
              <a:t>구분자를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 선택한다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00000"/>
              </a:lnSpc>
            </a:pPr>
            <a:endParaRPr lang="en-US" altLang="ko-KR" sz="900" b="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209149" y="870678"/>
            <a:ext cx="28956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[4.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스케줄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1" y="905886"/>
            <a:ext cx="5999847" cy="254507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289069" y="4271533"/>
            <a:ext cx="3521581" cy="1449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오더리스트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 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오더 리스트 화면으로 이동한다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House B/L Create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등록 된 오더의 자료로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HB/L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을 자동생성 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견적서가 있으면 견적금액이 청구서 금액으로 입력 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3. House B/L : HB/L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이 등록 되어 있으면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HB/L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화면으로 이동한다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4. Print Order : Order Sheet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를 출력한다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5. Print Schedule 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스케줄을 출력한다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6. Print Door Order : Door Order Sheet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를 출력한다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7. Print Quotation 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견적서를 출력 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5933" y="3020852"/>
            <a:ext cx="1080120" cy="1220395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</p:pic>
      <p:sp>
        <p:nvSpPr>
          <p:cNvPr id="14" name="TextBox 13"/>
          <p:cNvSpPr txBox="1"/>
          <p:nvPr/>
        </p:nvSpPr>
        <p:spPr>
          <a:xfrm>
            <a:off x="6296270" y="2770970"/>
            <a:ext cx="28956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마우스 우 클릭 서브메뉴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858856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해운 </a:t>
            </a:r>
            <a:r>
              <a:rPr lang="en-US" altLang="ko-KR" dirty="0" smtClean="0"/>
              <a:t>- House B/L – House B/L </a:t>
            </a:r>
            <a:r>
              <a:rPr lang="ko-KR" altLang="en-US" dirty="0" smtClean="0"/>
              <a:t>리스트</a:t>
            </a:r>
          </a:p>
        </p:txBody>
      </p:sp>
      <p:sp>
        <p:nvSpPr>
          <p:cNvPr id="51" name="직사각형 50"/>
          <p:cNvSpPr/>
          <p:nvPr/>
        </p:nvSpPr>
        <p:spPr bwMode="auto">
          <a:xfrm>
            <a:off x="6209149" y="929925"/>
            <a:ext cx="3613916" cy="5154370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37465" y="548680"/>
            <a:ext cx="9586065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House B/L 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리스트를 조회한다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237146" y="935435"/>
            <a:ext cx="35010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[SEA] House B/L List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277144" y="1379844"/>
            <a:ext cx="3526136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Main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: HB/L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을 조회하기 위한 기본조건 항목이 표시된다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기타 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: HB/L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을 조회하기 위한 기타조건 항목이 표시된다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900" b="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수출입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수입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수출을 선택한다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4. Shipment : House/Direct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를 선택한다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5. Authority : ELVIS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ko-KR" altLang="en-US" sz="900" b="0" dirty="0" err="1" smtClean="0">
                <a:latin typeface="맑은 고딕" pitchFamily="50" charset="-127"/>
                <a:ea typeface="맑은 고딕" pitchFamily="50" charset="-127"/>
              </a:rPr>
              <a:t>글로벌하게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 사용하는 업체의 경우 타 해외지점에서 권한을 부여 받은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BL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을 조회 할 수 있다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- Original 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우리 지사에서 입력 한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B/L</a:t>
            </a:r>
            <a:b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- Destination 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해외 지사에서 우리 지사에게 권한을 준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B/L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- Triangle 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해외 지사에서 우리 지사에게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Triangle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권한을 준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B/L</a:t>
            </a:r>
          </a:p>
          <a:p>
            <a:pPr>
              <a:lnSpc>
                <a:spcPct val="100000"/>
              </a:lnSpc>
            </a:pPr>
            <a:endParaRPr lang="en-US" altLang="ko-KR" sz="900" b="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6. AND 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조건을 모두 만족하는 자료를 조회한다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7. OR 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여러 조건 중 하나라도 만족하는 자료를 조회한다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8. Print Report :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출력하고자 하는 </a:t>
            </a:r>
            <a:r>
              <a:rPr lang="ko-KR" altLang="en-US" sz="900" b="0" dirty="0" err="1" smtClean="0">
                <a:latin typeface="맑은 고딕" pitchFamily="50" charset="-127"/>
                <a:ea typeface="맑은 고딕" pitchFamily="50" charset="-127"/>
              </a:rPr>
              <a:t>리포트명을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 지정하면 오른쪽에 리포트 종류를 추가로 지정하여 출력 할 수 있다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Print Report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를 여러 개 지정하면 한꺼번에 출력 할 수 있다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8" name="직사각형 7"/>
          <p:cNvSpPr/>
          <p:nvPr/>
        </p:nvSpPr>
        <p:spPr bwMode="auto">
          <a:xfrm>
            <a:off x="168051" y="4336005"/>
            <a:ext cx="6017155" cy="1729931"/>
          </a:xfrm>
          <a:prstGeom prst="rect">
            <a:avLst/>
          </a:prstGeom>
          <a:solidFill>
            <a:srgbClr val="CBE5FB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1971" y="4452397"/>
            <a:ext cx="5951159" cy="909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기본설명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입력 한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HB/L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을 조회하는 화면으로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, “Main”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버튼과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기타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”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 버튼을 이용하요 검색조건에 맞는 자료를 조회한다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 err="1" smtClean="0">
                <a:latin typeface="맑은 고딕" pitchFamily="50" charset="-127"/>
                <a:ea typeface="맑은 고딕" pitchFamily="50" charset="-127"/>
              </a:rPr>
              <a:t>그리드에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 조회 된 건을 체크하여 상단의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출력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”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버튼을 클릭하여 각종 포맷에 맞는 출력물을 일괄 출력 할 수 있다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마우스 오른쪽의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“Excel </a:t>
            </a:r>
            <a:r>
              <a:rPr lang="ko-KR" altLang="en-US" sz="900" b="0" dirty="0" err="1" smtClean="0">
                <a:latin typeface="맑은 고딕" pitchFamily="50" charset="-127"/>
                <a:ea typeface="맑은 고딕" pitchFamily="50" charset="-127"/>
              </a:rPr>
              <a:t>내려받기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”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기능으로 엑셀파일을 생성 할 수 있다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944628"/>
            <a:ext cx="6113899" cy="30658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0192" y="1166267"/>
            <a:ext cx="893058" cy="181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703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해운 </a:t>
            </a:r>
            <a:r>
              <a:rPr lang="en-US" altLang="ko-KR" dirty="0" smtClean="0"/>
              <a:t>- House B/L – House B/L </a:t>
            </a:r>
            <a:r>
              <a:rPr lang="ko-KR" altLang="en-US" dirty="0" smtClean="0"/>
              <a:t>관리</a:t>
            </a:r>
          </a:p>
        </p:txBody>
      </p:sp>
      <p:sp>
        <p:nvSpPr>
          <p:cNvPr id="51" name="직사각형 50"/>
          <p:cNvSpPr/>
          <p:nvPr/>
        </p:nvSpPr>
        <p:spPr bwMode="auto">
          <a:xfrm>
            <a:off x="6199624" y="929925"/>
            <a:ext cx="3613916" cy="4725525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37465" y="548680"/>
            <a:ext cx="9586065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House B/L 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정보를 입력한다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. POL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KR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로 시작하고 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POD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가 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KR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이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아니면 수출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반대면 수입으로 저장된다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242719" y="1229730"/>
            <a:ext cx="3501061" cy="1180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House B/L No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HB/L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생성 룰을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사전에 시스템에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설정 한 다음 본 항목을 공란으로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두고 저장하면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생성 룰에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맞게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HB/L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번호가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자동생성 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아래 화살표는 입력 된 문자가 포함 된 유사한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HB/L No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를 표시한다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좌우 화살표는 입력 된 번호의 앞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뒤 번호로 이동하여 </a:t>
            </a:r>
            <a:r>
              <a:rPr lang="ko-KR" altLang="en-US" sz="900" b="0" dirty="0" err="1" smtClean="0">
                <a:latin typeface="맑은 고딕" pitchFamily="50" charset="-127"/>
                <a:ea typeface="맑은 고딕" pitchFamily="50" charset="-127"/>
              </a:rPr>
              <a:t>엔터나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 검색버튼을 클릭한다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465" y="929925"/>
            <a:ext cx="6067424" cy="410527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4649" y="998730"/>
            <a:ext cx="2533650" cy="2286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5050" y="2424939"/>
            <a:ext cx="1524000" cy="20955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5522" y="3060679"/>
            <a:ext cx="3356399" cy="158242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5050" y="3872739"/>
            <a:ext cx="1914525" cy="200025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5050" y="4539489"/>
            <a:ext cx="1809750" cy="18097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259785" y="2685909"/>
            <a:ext cx="3501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S/R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No : HB/L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저장 후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MB/L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로 취합 되었을 때 나타나는 번호로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, HB/L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만 등록 된 경우엔 표시되지 않는다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900" b="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259785" y="3244921"/>
            <a:ext cx="3501061" cy="549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Master B/L No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 :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MB/L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이 저장 되었을 경우 표시된다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Customs B/L No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: House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B/L No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가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자동입력 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저장 할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HB/L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번호와 세관에 전송될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HB/L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번호가 다를 경우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900" b="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255329" y="4101198"/>
            <a:ext cx="350106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Shipment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 : Shipment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를 선택한다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 Direct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를 선택하여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HBL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에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MBL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자료를 입력하면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MBL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화면에 자료를 추가등록 할 필요가 없다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900" b="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265050" y="4779150"/>
            <a:ext cx="3501061" cy="770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Co-Load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타입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: Co-Load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타입을 선택한다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 No 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일반화물</a:t>
            </a:r>
          </a:p>
          <a:p>
            <a:pPr>
              <a:lnSpc>
                <a:spcPct val="100000"/>
              </a:lnSpc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Send Cargo : 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타포워더에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화물을 준 경우</a:t>
            </a:r>
          </a:p>
          <a:p>
            <a:pPr>
              <a:lnSpc>
                <a:spcPct val="100000"/>
              </a:lnSpc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Receive Cargo : 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타포워돌부터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화물을 받은 경우</a:t>
            </a:r>
            <a:endParaRPr lang="en-US" altLang="ko-KR" sz="900" b="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17"/>
          <p:cNvSpPr/>
          <p:nvPr/>
        </p:nvSpPr>
        <p:spPr bwMode="auto">
          <a:xfrm>
            <a:off x="182469" y="5106224"/>
            <a:ext cx="6017155" cy="1037145"/>
          </a:xfrm>
          <a:prstGeom prst="rect">
            <a:avLst/>
          </a:prstGeom>
          <a:solidFill>
            <a:srgbClr val="CBE5FB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46330" y="5136940"/>
            <a:ext cx="5998130" cy="100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기본설명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]</a:t>
            </a:r>
            <a:b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 BL No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생성 룰은 사전에 프로그램에 설정 해야 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ko-KR" altLang="en-US" sz="900" b="0" dirty="0" err="1" smtClean="0">
                <a:latin typeface="맑은 고딕" pitchFamily="50" charset="-127"/>
                <a:ea typeface="맑은 고딕" pitchFamily="50" charset="-127"/>
              </a:rPr>
              <a:t>오더관리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”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로부터 자료가 이관 되었다면 이미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HBL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이 생성 되어 있으므로 추가 내용만 입력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b="0" dirty="0" err="1" smtClean="0">
                <a:latin typeface="맑은 고딕" pitchFamily="50" charset="-127"/>
                <a:ea typeface="맑은 고딕" pitchFamily="50" charset="-127"/>
              </a:rPr>
              <a:t>하면된다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마우스 오른쪽의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BL Copy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기능을 이용하여 선택 한 자료를 빈 화면에 뿌린 다음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저장버튼을 클릭하면 새로운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BL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을 생성 할 수 있다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en-US" altLang="ko-KR" sz="900" b="0" dirty="0" err="1" smtClean="0">
                <a:latin typeface="맑은 고딕" pitchFamily="50" charset="-127"/>
                <a:ea typeface="맑은 고딕" pitchFamily="50" charset="-127"/>
              </a:rPr>
              <a:t>Consol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건을 입력 할 경우 첫 번째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HBL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을 생성 한 다음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BL Copy</a:t>
            </a: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기능을 이용한다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54000" tIns="46800" rIns="54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20000"/>
          </a:lnSpc>
          <a:spcBef>
            <a:spcPct val="30000"/>
          </a:spcBef>
          <a:spcAft>
            <a:spcPct val="0"/>
          </a:spcAft>
          <a:buClrTx/>
          <a:buSzTx/>
          <a:buFont typeface="Wingdings" pitchFamily="2" charset="2"/>
          <a:buNone/>
          <a:tabLst/>
          <a:defRPr kumimoji="1" lang="ko-KR" altLang="en-US" sz="1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54000" tIns="46800" rIns="54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20000"/>
          </a:lnSpc>
          <a:spcBef>
            <a:spcPct val="30000"/>
          </a:spcBef>
          <a:spcAft>
            <a:spcPct val="0"/>
          </a:spcAft>
          <a:buClrTx/>
          <a:buSzTx/>
          <a:buFont typeface="Wingdings" pitchFamily="2" charset="2"/>
          <a:buNone/>
          <a:tabLst/>
          <a:defRPr kumimoji="1" lang="ko-KR" altLang="en-US" sz="1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23818</TotalTime>
  <Words>4916</Words>
  <Application>Microsoft Office PowerPoint</Application>
  <PresentationFormat>A4 용지(210x297mm)</PresentationFormat>
  <Paragraphs>580</Paragraphs>
  <Slides>30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1" baseType="lpstr">
      <vt:lpstr>기본 디자인</vt:lpstr>
      <vt:lpstr>ELVIS 메뉴</vt:lpstr>
      <vt:lpstr>오더 – 오더 리스트</vt:lpstr>
      <vt:lpstr>오더 – 오더 관리</vt:lpstr>
      <vt:lpstr>오더 – 오더 관리</vt:lpstr>
      <vt:lpstr>오더 – 오더 관리</vt:lpstr>
      <vt:lpstr>오더 – 오더 관리</vt:lpstr>
      <vt:lpstr>오더 – 오더 관리</vt:lpstr>
      <vt:lpstr>해운 - House B/L – House B/L 리스트</vt:lpstr>
      <vt:lpstr>해운 - House B/L – House B/L 관리</vt:lpstr>
      <vt:lpstr>해운 - House B/L – House B/L 관리</vt:lpstr>
      <vt:lpstr>해운 - House B/L – House B/L 관리</vt:lpstr>
      <vt:lpstr>해운 - House B/L – House B/L 관리</vt:lpstr>
      <vt:lpstr>해운 - House B/L – House B/L 관리</vt:lpstr>
      <vt:lpstr>해운 - House B/L – House B/L 관리</vt:lpstr>
      <vt:lpstr>해운 - House B/L – House B/L 관리</vt:lpstr>
      <vt:lpstr>해운 - House B/L – House B/L 관리</vt:lpstr>
      <vt:lpstr>해운 - House B/L – House B/L 관리</vt:lpstr>
      <vt:lpstr>해운 - Master B/L – Master B/L 리스트</vt:lpstr>
      <vt:lpstr>해운 - Master B/L – Master B/L 관리</vt:lpstr>
      <vt:lpstr>해운 - Master B/L – Master B/L 관리</vt:lpstr>
      <vt:lpstr>해운 - Master B/L – Master B/L 관리</vt:lpstr>
      <vt:lpstr>해운 - Master B/L – Master B/L 관리</vt:lpstr>
      <vt:lpstr>해운 - Master B/L – Master B/L 관리</vt:lpstr>
      <vt:lpstr>해운 - Mouse B/L – Mouse B/L 관리</vt:lpstr>
      <vt:lpstr>해운 – 기타 – 해운 NOTICE</vt:lpstr>
      <vt:lpstr>해운 – 기타 – Correction Advice 리스트</vt:lpstr>
      <vt:lpstr>해운 – 기타 – Correction Advice 관리</vt:lpstr>
      <vt:lpstr>해운 – 기타 – B/L 마감</vt:lpstr>
      <vt:lpstr>해운 – 기타 – 선박 스케줄 리스트</vt:lpstr>
      <vt:lpstr>해운 – 기타 – Importer Security Filing</vt:lpstr>
    </vt:vector>
  </TitlesOfParts>
  <Company>YJIT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황철수</dc:creator>
  <cp:lastModifiedBy>yjit_bhj</cp:lastModifiedBy>
  <cp:revision>1739</cp:revision>
  <dcterms:created xsi:type="dcterms:W3CDTF">2004-12-28T01:24:38Z</dcterms:created>
  <dcterms:modified xsi:type="dcterms:W3CDTF">2017-10-02T19:55:51Z</dcterms:modified>
</cp:coreProperties>
</file>