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79" r:id="rId2"/>
    <p:sldId id="599" r:id="rId3"/>
    <p:sldId id="598" r:id="rId4"/>
    <p:sldId id="609" r:id="rId5"/>
    <p:sldId id="608" r:id="rId6"/>
    <p:sldId id="610" r:id="rId7"/>
    <p:sldId id="611" r:id="rId8"/>
    <p:sldId id="613" r:id="rId9"/>
    <p:sldId id="612" r:id="rId10"/>
    <p:sldId id="614" r:id="rId11"/>
    <p:sldId id="615" r:id="rId12"/>
    <p:sldId id="616" r:id="rId13"/>
    <p:sldId id="617" r:id="rId14"/>
    <p:sldId id="618" r:id="rId15"/>
    <p:sldId id="643" r:id="rId16"/>
    <p:sldId id="621" r:id="rId17"/>
    <p:sldId id="622" r:id="rId18"/>
    <p:sldId id="623" r:id="rId19"/>
    <p:sldId id="641" r:id="rId20"/>
    <p:sldId id="624" r:id="rId21"/>
    <p:sldId id="625" r:id="rId22"/>
    <p:sldId id="626" r:id="rId23"/>
    <p:sldId id="642" r:id="rId24"/>
    <p:sldId id="627" r:id="rId25"/>
    <p:sldId id="644" r:id="rId26"/>
    <p:sldId id="628" r:id="rId27"/>
    <p:sldId id="629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FF"/>
    <a:srgbClr val="CBE5FB"/>
    <a:srgbClr val="0066CC"/>
    <a:srgbClr val="A50021"/>
    <a:srgbClr val="3366FF"/>
    <a:srgbClr val="9999FF"/>
    <a:srgbClr val="969696"/>
    <a:srgbClr val="B2B2B2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>
        <p:scale>
          <a:sx n="89" d="100"/>
          <a:sy n="89" d="100"/>
        </p:scale>
        <p:origin x="-126" y="-96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42413"/>
              </p:ext>
            </p:extLst>
          </p:nvPr>
        </p:nvGraphicFramePr>
        <p:xfrm>
          <a:off x="934700" y="598925"/>
          <a:ext cx="7992001" cy="583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7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오더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err="1">
                          <a:latin typeface="맑은 고딕" pitchFamily="50" charset="-127"/>
                          <a:ea typeface="맑은 고딕" pitchFamily="50" charset="-127"/>
                        </a:rPr>
                        <a:t>오더관리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오더 리스트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오더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JOB</a:t>
                      </a:r>
                      <a:r>
                        <a:rPr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JOB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JOB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항공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Air Tariff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IATA 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Surcharge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Tariff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7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House</a:t>
                      </a:r>
                      <a:r>
                        <a:rPr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House B/L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House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96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64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Flight Schedule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Pre-Alert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Arrival Notice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Correction Advice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correction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Advice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B/L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Master Stock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Cass Sales List</a:t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견적서 리스트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견적서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해운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Sea Tariff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House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House B/L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House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 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Co-load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Co-load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Co-load B/L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95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Notice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C/A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C/A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선박 스케줄 관리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ISF(10+2)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견적서 리스트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견적서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자료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필수항목을 관리자설정을 통해 제어할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실적일자 적용기준에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가지 방법이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 Invoice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 실적일자를 입력하는 방법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),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 실적일자를 입력하는 방법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 실적일자를 입력하는 방법이 있고 관리자설정을 통해 제어할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연결시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Vessel, Voyage, POL, POD, ETD, ETA , Package, Gross Weight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동기화되어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삼국간 거래의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Authority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추가적으로 권한을 부여할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Image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폼을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송신할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부가서비스 사용시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525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파트너코드를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 간의 거래일 경우 입력한 파트너코드로 열람권한이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대표청구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포워더로부터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운송의뢰를 받거나 운송의뢰를 하는 경우에 해당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Entry Area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터미널 반입지를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Closing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화물마감일자를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창고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적재장소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배정장소를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D/O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신고시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영업사원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설정시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사용자 아이디로 기본값이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 No : 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Job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생성하지 않고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부터 입력하는 경우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단위별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실적계산 사용시 실적일자를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ETD,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기본값으로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사용자정의 칼럼으로 업무상 필요한 항목을 설정할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Switch B/L : Switch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진행시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중으로 생성하는 경우 체크한다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체크한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중량이 중복되지 않는다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Nomination : Nomination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진행시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체크한다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Closed : 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마감시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체크상태가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시도 시 청구서나 지출결의서가 처리된 경우는 메시지가 출력되고 삭제가 취소된다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BCF3C70-DE7E-45AA-B252-89EC6C43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7" y="899545"/>
            <a:ext cx="5967074" cy="37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표시되는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품명정보를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Marks and Numbers : 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Dimension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 of Goods : 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문서번호를 선택하면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Handling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입력하거나 설정된 항목을 다수 선택할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Main Item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코드가 없는 경우에 품명을 직접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전송시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활용된다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H/S Code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(6Code)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AMS Item : AMS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전송용 품명을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화물의 사이즈를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산출된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용적중량이 총중량보다 클 경우 청구중량으로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총중량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용적중량이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827C17-7ED8-4591-A68B-51D6378B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0" y="1294887"/>
            <a:ext cx="607111" cy="138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9E832A5-5D86-493B-AE19-1E2C01F1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3" y="895178"/>
            <a:ext cx="5979125" cy="373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A83028-0967-4422-8690-ADEE87F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81" y="1664437"/>
            <a:ext cx="1440159" cy="1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표시되는 수량정보와 세관 신고에 필요한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수출면장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정보를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지점별 특성에 맞게 추가항목을 관리할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[Charges of Printing]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수량정보를 표시하기 위해 출력용 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(AAF)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AAF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P/C,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등이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P/C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G/Weight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총중량을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Kg/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Lb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 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R/Class : Rate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기본값은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‘N’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Commodity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상품코드를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824CCF-A4A0-43A5-A6B0-19106B8D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917647"/>
            <a:ext cx="5975505" cy="3713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921DDE-1443-4C52-831D-E1D763A65EA1}"/>
              </a:ext>
            </a:extLst>
          </p:cNvPr>
          <p:cNvSpPr txBox="1"/>
          <p:nvPr/>
        </p:nvSpPr>
        <p:spPr>
          <a:xfrm>
            <a:off x="6269480" y="3879050"/>
            <a:ext cx="35215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Sub Master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콘솔건의 경우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콘솔사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Issuing Agent : Issuing Carrier’s Agent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표시되는 항목으로 콘솔건의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Consolidator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Route Code : Tracking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입력하기 위한 코드로 자체적으로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Tracking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SDS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첼로 연계시에 사용된다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AS ARRANGED / AS AGREED 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Air Freight Print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운임출력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기타운임 출력여부를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Print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Report Type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양식을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Office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지점별로 관리할 비고사항을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Remark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공통적인 비고사항을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6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-6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표시되는 수량정보와 세관 신고에 필요한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수출면장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정보를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지점별 특성에 맞게 추가항목을 관리할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 또는 관세사로부터 입수한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수출면장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자료를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세관신고시에 활용된다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수출신고번호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수출면장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신고번호를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수출면장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상에 기재된 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포장단위를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총중량을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동시포장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서로 다른 면장이 동시에 포장되는 경우에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동시포장시 각 면장마다 기호를 같게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“A”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동시포장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동시포장된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수량을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보통 다수의 면장중에 최소수량을 동시포장 수량으로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동시포장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 면장 별 포장단위를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분할선적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하나의 면장으로 발급받았으나 화물이 한번에 선적되지 못하고 분할되는 경우에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“Y”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마다 분할하여 반복 신고한다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분할선적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차수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몇번째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선적분인지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회까지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통과화물관리번호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환적신고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(R)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경우 입항 당시의 화물관리번호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(MRN + MSN + HSN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구성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기재하기 위해 체크한다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824CCF-A4A0-43A5-A6B0-19106B8D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917647"/>
            <a:ext cx="5975505" cy="3713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74096" y="4454706"/>
            <a:ext cx="35215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하기장소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수입의 경우 하기장소를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하기신고에 활용된다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하기물품코드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하기신고시 상세내역을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Exist : C/A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발행한 경우 자동으로 상태가 체크된다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해외파트너에 청구 또는 지불할 운임내역을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청구운임이나 지불운임을 입력하고 저장하면 청구서나 지출결의서 내역이 동시에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지불운임은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 지불운임은 자동으로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배분되어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실적처리된다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지불건이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있을 때에는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에만 매입운임을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운임그리드에는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대표환율 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재적용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최근운임적용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운임복사기능이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2871" y="1957422"/>
            <a:ext cx="3521581" cy="421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매출자료는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매출그리드에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매입자료는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매입그리드에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청구처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행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반복입력시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동일코드로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L/F 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국내운임인지 해외운임인지를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거래처코드에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L/F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상태에 따라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운임명과 통화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Qty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설정된 통화코드가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통화에 맞는 환율이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C/Weight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입력하면 금액이 계산되어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환산된 원화금액이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운임별로 비고를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저장시에 자동으로 청구서번호가 생성되고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/Tax/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입송금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그룹청구서인지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세금계산서가 발행되었는지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출금이 처리되었는지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Tax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 발행일자가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입력자와 입력일자가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5051" y="897651"/>
            <a:ext cx="3521581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화폐단위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환율일자와 통화를 입력하면 해당환율이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환율일자의 기본값은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환산실적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원화로 환산된 실적금액이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실적자료는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운임이 있는 경우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CC22DF5-71D7-42A5-A2DB-E45558BC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877742"/>
            <a:ext cx="6000143" cy="3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Air B/L Print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출력한다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시 미리보기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모두 미리보기가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발송이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5051" y="897651"/>
            <a:ext cx="352158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화면에서 팝업메뉴로 출력하는 경우에 미리보기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양식의 항목이 모두 표시되고 필요시에 항목별 값을 조정하여 출력할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출력할 양식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운임출력여부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AS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세부항목을 조정하여 출력할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64218C9-900A-48E0-9CBA-ED1AD9FE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7" y="874090"/>
            <a:ext cx="4894382" cy="37536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D1AF19-7A90-44D0-B945-D4CDEC20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62" y="1194215"/>
            <a:ext cx="3244033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34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List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조건을 입력하여 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지정한 서식에 따라 여러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동시에 출력할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개별화면으로 이동이 가능하고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미리보기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 M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복사하기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2791" y="3634168"/>
            <a:ext cx="352158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S/R No, ETD, ETA,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  대표정보를 표시한다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그리드 팝업메뉴에서 개별화면으로 링크기능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일괄출력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적하목록 출력 등 연결기능을 사용할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5051" y="897651"/>
            <a:ext cx="3521581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 조건을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Shipment :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Consol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/ Direct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: ETD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선택하고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조건과 선택항목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AND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Shipper, Consignee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항목을 중첩하여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포함여부를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Authority : Origin /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Dest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/ Triangle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: Correction Advice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체크한다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Print Report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일괄로 출력할 때 자료유형과 양식을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운임조건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(PP/CC)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 조건을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B054C6-7499-453A-8B0F-388E2282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7" y="896936"/>
            <a:ext cx="6002232" cy="37307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069BC2A-5E4A-4E5D-AEFE-A73C06B5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1969513"/>
            <a:ext cx="2475275" cy="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항공업무에서 항공사를 대신하여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콘솔사가 발행하는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항공송장으로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집합을 의미한다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수출의 경우 수출자가 자사가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계약조건등이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기재된다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글로벌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포워더용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버전으로 출발지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따라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수입이 자동으로 결정되고 최초 등록지점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파트너 지정에 따라 열람권한이 설정되어 하나의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각 지점마다 공유할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발행은 물론이고 적하목록 신고 등 관련업무의 기준이 되는 자료이다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510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Master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공란으로 저장하면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Stock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번호를 찾아 자동으로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S/R No : Master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자료를 생성하기 위한 관리번호로 저장시에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Shipment :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Consol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/ Direct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Void :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 체크한다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 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AMS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전송용 항목으로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주소와 국가코드는 필수로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회 입력하면 이후에는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Consignee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Notify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통지처를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(3Code)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출발지명은 변경이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출발일자와 출발시간을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Via/To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도착지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경유지를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By(Carrier)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(2Code)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도착일시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도착일자와 도착시간을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최종도착지를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EAF6BF-0414-43F8-8A2D-E975B0B2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904311"/>
            <a:ext cx="5988393" cy="3735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683B150-8323-470B-BAC5-42347398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69" y="2746178"/>
            <a:ext cx="3182961" cy="11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항공업무에서 항공사를 대신하여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콘솔사가 발행하는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항공송장으로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집합을 의미한다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수출의 경우 수출자가 자사가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계약조건등이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기재된다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글로벌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포워더용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버전으로 출발지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따라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수입이 자동으로 결정되고 최초 등록지점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파트너 지정에 따라 열람권한이 설정되어 하나의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각 지점마다 공유할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발행은 물론이고 적하목록 신고 등 관련업무의 기준이 되는 자료이다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525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WT/VAL,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운임조건을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Account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 조건이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D.V Carriage / D.V Customs. Insurance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보험사 신고내역이 있는 경우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화면 이동시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Unit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포장단위를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화면 이동시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Gross W/T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총중량을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화면 이동시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 W/T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화면 이동시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CBM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청구중량이 입력된 경우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Signature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작업자코드가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Rent :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Rent Agent : 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여부에 따라 자사 또는 콘솔사가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Issuing Carrier’s Agent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해당한다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MRN No, MSN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화물관리번호로 적하목록 정정신청시 활용된다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Console Closed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콘솔마감 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단위별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실적계산 사용시 실적일자를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ETD,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기본값으로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Closed : 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마감시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체크상태가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청구요약정보가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EAF6BF-0414-43F8-8A2D-E975B0B2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904311"/>
            <a:ext cx="5988393" cy="3735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E98DB14-0811-481A-AFFE-AA4055CB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07" y="5415292"/>
            <a:ext cx="1805073" cy="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항공업무에서 항공사를 대신하여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콘솔사가 발행하는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항공송장으로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집합을 의미한다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수출의 경우 수출자가 자사가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계약조건등이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기재된다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글로벌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포워더용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버전으로 출발지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따라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수입이 자동으로 결정되고 최초 등록지점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파트너 지정에 따라 열람권한이 설정되어 하나의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각 지점마다 공유할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발행은 물론이고 적하목록 신고 등 관련업무의 기준이 되는 자료이다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연결된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삭제하려면 화면 하단의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HAWB Information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체크한 후 팝업 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Consol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클릭하여 처리가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때 세금계산서나 전표처리가 되어 있는 경우 메시지가 출력되고 삭제가 취소된다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시도시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청구서나 지출결의서가 처리된 경우는 메시지가 출력되고 삭제가 취소된다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EAF6BF-0414-43F8-8A2D-E975B0B2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904311"/>
            <a:ext cx="5988393" cy="3735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484389-0E85-479D-AE74-BB323064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1573187"/>
            <a:ext cx="1710190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0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오더 </a:t>
            </a:r>
            <a:r>
              <a:rPr lang="en-US" altLang="ko-KR" dirty="0"/>
              <a:t>– Job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917314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조회조건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서비스별로 조회가 가능하다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Order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조회가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 성격에 따라 여려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단위로 묶어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단위로 처리할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먼저 등록하지 않은 경우에는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목록으로 확인할 수 있고 청구세부내역을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3039" y="3958776"/>
            <a:ext cx="3526136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[Settlement Information]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P/L Sheet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단위로 진행된 세부내역을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8D4F0A-FA18-49F4-806B-D5012138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873741"/>
            <a:ext cx="6005591" cy="3767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E921F59-7803-49C6-8FC5-430852D8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5" y="2857293"/>
            <a:ext cx="3000555" cy="9922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71BD05-80A2-49BA-A34A-032436157082}"/>
              </a:ext>
            </a:extLst>
          </p:cNvPr>
          <p:cNvSpPr txBox="1"/>
          <p:nvPr/>
        </p:nvSpPr>
        <p:spPr>
          <a:xfrm>
            <a:off x="6253039" y="1670814"/>
            <a:ext cx="3526136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 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 No, House No, Master No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화면으로 이동이 가능하고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Send Mail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기능을 이용해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문서세트를 파트너에 이메일로 송신할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단위별로 적하목록 진행여부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회계처리여부를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62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표시되는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정보를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Marks and Numbers : 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Dimension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Shipping 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 of Goods : 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클릭하여 위험물 고정문구를 표시한다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Handling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입력하거나 설정된 항목을 다수 선택할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상세용적을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총중량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용적중량이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DDB740-6450-4851-86EF-0E190DFE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9" y="881984"/>
            <a:ext cx="5993690" cy="37221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2BF7351-CBD4-4F00-BCB3-58236000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1294887"/>
            <a:ext cx="607111" cy="1382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19A7F1-EE80-4537-82C9-1D161DF1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9" y="1643888"/>
            <a:ext cx="879836" cy="1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5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표시되는 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청구단가 등을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of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Printing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입력된 출력용 운임내역은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운임탭에서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다양한 프린트 옵션을 제공한다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팝업메뉴에서 출력 시 세부출력옵션과 미리보기가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계약단가로 표시하므로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수량정보를 표시하기 위해 출력용 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(AAF)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AAF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P/C,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등이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P/C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G/Weight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총중량을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Kg/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Lb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 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R/Class : Rate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기본값은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‘N’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Commodity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상품코드를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C666C67-95AB-4498-95A5-9AA2BE48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4" y="895601"/>
            <a:ext cx="6035075" cy="37213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41D873-E6B6-4446-980A-3972888E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1431362"/>
            <a:ext cx="1784365" cy="616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08A56B-950F-4069-B3C9-2403F8B5A134}"/>
              </a:ext>
            </a:extLst>
          </p:cNvPr>
          <p:cNvSpPr txBox="1"/>
          <p:nvPr/>
        </p:nvSpPr>
        <p:spPr>
          <a:xfrm>
            <a:off x="6257312" y="4914165"/>
            <a:ext cx="352158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AS ARRANGED / AS AGREED 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Air Freight Print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운임출력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기타운임 출력여부를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Print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Dimension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Report Type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양식을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As Closing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문구를 적용한다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72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-6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해외파트너에 청구 또는 지불할 운임내역을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청구운임이나 지불운임을 입력하고 저장하면 청구서나 지출결의서 내역이 동시에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지불운임은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 지불운임은 자동으로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배분되어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실적처리된다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지불건이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있을 때에는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에만 매입운임을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운임그리드에는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대표환율 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재적용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최근운임적용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운임복사기능이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화폐단위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환율일자와 통화를 입력하면 해당환율이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환율일자의 기본값은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환산실적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원화로 환산된 실적금액이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실적자료는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운임이 있는 경우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3F8C75-1DC4-4331-9B48-1B7AD365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3" y="895602"/>
            <a:ext cx="6019676" cy="3732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2F5DDF-EA15-4AC6-BEA9-0C93E9BCE549}"/>
              </a:ext>
            </a:extLst>
          </p:cNvPr>
          <p:cNvSpPr txBox="1"/>
          <p:nvPr/>
        </p:nvSpPr>
        <p:spPr>
          <a:xfrm>
            <a:off x="6282871" y="1957422"/>
            <a:ext cx="3521581" cy="354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매입자료는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매입그리드에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매출자료는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매출그리드에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Vendor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공급자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행 반복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동일코드로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L/F 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국내운임인지 해외운임인지를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공급자코드에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L/F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상태에 따라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운임명과 통화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Qty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설정된 통화코드가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통화에 맞는 환율이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설정된다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C/Weight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입력하면 금액이 계산되어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환산된 원화금액이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운임별로 비고를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Invoice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저장시에 자동으로 청구서번호가 생성되고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6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해외파트너에 청구 또는 지불할 운임내역을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청구운임이나 지불운임을 입력하고 저장하면 청구서나 지출결의서 내역이 동시에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지불운임은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 지불운임은 자동으로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배분되어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실적처리된다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지불건이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있을 때에는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에만 매입운임을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운임그리드에는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대표환율 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재적용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최근운임적용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운임복사기능이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3F8C75-1DC4-4331-9B48-1B7AD365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3" y="895602"/>
            <a:ext cx="6019676" cy="3732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2F5DDF-EA15-4AC6-BEA9-0C93E9BCE549}"/>
              </a:ext>
            </a:extLst>
          </p:cNvPr>
          <p:cNvSpPr txBox="1"/>
          <p:nvPr/>
        </p:nvSpPr>
        <p:spPr>
          <a:xfrm>
            <a:off x="6282871" y="908720"/>
            <a:ext cx="352158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/Tax/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입송금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그룹청구서인지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세금계산서가 발행되었는지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출금이 처리되었는지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Tax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세금계산서 발행일자가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입력자와 입력일자가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그리드에서 팝업메뉴 중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적용＂을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클릭하여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매입타리프를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금액은 기타정보 탭의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Charges of Printing 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가져온다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항공사정산 내역에도 출력용 운임이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4AF5790-3ACE-411F-AD55-BDC6163A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59" y="2618910"/>
            <a:ext cx="990110" cy="13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1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Management -8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항공사의 운송계약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발행하고 수수료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5%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청구한다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지불운임은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입력한 지불운임은 자동으로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배분되어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실적처리된다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지불건이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있을 때에는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에만 매입운임을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운임그리드에는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대표환율 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 재적용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최근운임적용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운임복사기능이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30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[Carrier Accounting]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탭에서 출력용 운임내역에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적용하면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Carrier Accounting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항공사 매입금액이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Rate/Amount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운임내역에 적용한 단가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Commission/VAT : Commission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(5%)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금액과 세액이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Discount : Commission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을 적용하지 않는 경우 할인율을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Discount Rate/Amount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할인율 입력 시 할인금액이 적용된다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Net Rate / N/Net Rate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 통화가 원화인지 외화인지에 따라 나누어 적용한다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정산내역은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Cass Sales List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표시되고 월말에 항공사 측 리포트과 비교 시 활용된다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2BE6D2A-7A9A-4F73-8054-03FFBA67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8" y="895601"/>
            <a:ext cx="6003112" cy="37321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24B0FE-2961-46C7-A45D-9DAAAAE4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2700211"/>
            <a:ext cx="756489" cy="1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Air B/L Print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출력한다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시 미리보기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모두 미리보기가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발송이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5051" y="897651"/>
            <a:ext cx="352158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화면에서 팝업메뉴로 출력하는 경우에 미리보기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양식의 항목이 모두 표시되고 필요시에 항목별 값을 조정하여 출력할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출력할 양식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운임출력여부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AS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세부항목을 조정하여 출력할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16DFE2E-2639-4B80-B7BE-BB7CFE8E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897651"/>
            <a:ext cx="4383966" cy="3725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9837C1-456F-4EC8-BFA3-DFE10D5E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81" y="1276686"/>
            <a:ext cx="3915435" cy="32828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7952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Flight Schedule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Flight Schedule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출력한다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화주한테 운항스케줄을 발송한다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발송이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Type : Flight Schedule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No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화면이동하는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경우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Customer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 또는 파트너가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담당자명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                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비고사항에 고정문구를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F88D4E-AE1C-49D1-ACBE-1A446AFD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877376"/>
            <a:ext cx="4719203" cy="3060597"/>
          </a:xfrm>
          <a:prstGeom prst="rect">
            <a:avLst/>
          </a:prstGeom>
          <a:ln w="15875"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FD8ABE-62A8-41EC-8DAE-B353C6AC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68" y="1721935"/>
            <a:ext cx="3425610" cy="2905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2C619D-E9C4-4470-8774-68E8A55E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18" y="2267247"/>
            <a:ext cx="2092684" cy="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Arrival Notice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Arrival Notice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화주한테 도착통지서를 발송한다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발송이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Type : Arrival Notice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No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화면이동하는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경우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Customer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수입자가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담당자명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                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비고사항에 고정문구를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2C619D-E9C4-4470-8774-68E8A55E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18" y="2267247"/>
            <a:ext cx="2092684" cy="1641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AE49700-E70C-4180-B835-B15AA44C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4" y="908720"/>
            <a:ext cx="4719356" cy="3052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E428695-CC86-46D8-8227-32644E0F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70" y="1756619"/>
            <a:ext cx="3272869" cy="28567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1739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Pre-Alert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Pre-Alert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출력한다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화물이 선적되면 해외파트너에게 발송통지서를 송부한다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FAX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발송이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Type : Arrival Notice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No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화면이동하는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경우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연결된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Partner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파트너가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코드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담당자명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F70DBA-51E5-4221-A74D-3662891F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4" y="946091"/>
            <a:ext cx="4743706" cy="3067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DD08FF-538F-4C0A-BACE-01CB7A5C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84" y="2267247"/>
            <a:ext cx="4667575" cy="22470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244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Correction Advice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Correction Advice List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Correction Advice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내용상 정정사항이 발생할 때 파트너에게 통지하는 문서를 의미한다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기존에 발행한 원본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회수하고 새로 발행해야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기재된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: ETD/ETA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항목을 선택하고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기재된 수출자를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정정문서번호를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 B/L No : 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 B/L No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6E5B218-59DD-4761-949B-C7803363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895602"/>
            <a:ext cx="5975505" cy="3732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72D120-48D1-48AE-B366-8DA687EDB043}"/>
              </a:ext>
            </a:extLst>
          </p:cNvPr>
          <p:cNvSpPr txBox="1"/>
          <p:nvPr/>
        </p:nvSpPr>
        <p:spPr>
          <a:xfrm>
            <a:off x="6254369" y="3208216"/>
            <a:ext cx="352158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정정문서번호이다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저장시에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주요구성 항목이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관리화면으로 이동이 가능하고 엑셀로 전환할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2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오더 </a:t>
            </a:r>
            <a:r>
              <a:rPr lang="en-US" altLang="ko-KR" dirty="0"/>
              <a:t>– Job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고객의 운송요청 오더를 받아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등록한 후 팝업메뉴를 이용하여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여러 건의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분할생성이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먼저 등록하지 않은 경우에는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Job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시 관리번호가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요청된 서비스를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요청고객사를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Consignee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 수입자를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 파트너를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Package, Weight, Measure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실제 운송을 담당하는 선사나 항공사를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Agent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포워더로부터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운송의뢰를 받거나 운송의뢰를 하는 경우에 해당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Vessel/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Voy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해상의 경우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선박명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항차를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항공의 경우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자체적으로 사용할 관리번호를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ETD, ETA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출발예정일자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도착예정일자를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POL, POD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출발자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FCL/LCL, SVC Terms, Incoterms : FCL/LCL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계약구간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운임계약조건을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해상의 경우 컨테이너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타입별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수량을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Order Date : Job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EB339-6F9C-4105-8C96-5F6AE87A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8" y="899545"/>
            <a:ext cx="6005924" cy="3736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E426D6-968E-492E-83E6-9C202BF87AF3}"/>
              </a:ext>
            </a:extLst>
          </p:cNvPr>
          <p:cNvSpPr txBox="1"/>
          <p:nvPr/>
        </p:nvSpPr>
        <p:spPr>
          <a:xfrm>
            <a:off x="6274095" y="5043314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대표적인 정보가 목록으로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팝업메뉴를 이용하여 개별화면으로 이동할 수 있다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350F048-45CD-4FB5-807B-AA8629D6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4221428"/>
            <a:ext cx="1549835" cy="4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Correction Advice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Correction Advice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내용상 정정사항이 발생할 때 파트너에게 통지하는 문서를 의미한다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기존에 발행한 원본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회수하고 새로 발행해야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30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정정문서번호이다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저장시에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업무구분을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/ House :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종류를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 B/L No : 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번호가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 B/L No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선적일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수신자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기본정보가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선적일이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파트너가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실제로 정정이 발생한 항목을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Remark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 정정 전과 정정 후 항목에 고정문구와 값이 동시에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정정 후 항목에서 값을 정정하여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정정항목을 동시에 선택할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비고항목중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운임을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단가금액 탭에 출력운임과 수량이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Correction Freight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수량이나 금액을 수정하여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3CAD8F-3D5C-4CFB-B167-7864208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895602"/>
            <a:ext cx="5973610" cy="3732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C0725E-40B8-431F-B642-CCE6D96B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6" y="2514719"/>
            <a:ext cx="4767372" cy="20212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189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B/L</a:t>
            </a:r>
            <a:r>
              <a:rPr lang="ko-KR" altLang="en-US" dirty="0"/>
              <a:t> </a:t>
            </a:r>
            <a:r>
              <a:rPr lang="en-US" altLang="ko-KR" dirty="0"/>
              <a:t>Closing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마감한다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마감할 대상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단위로 마감이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목록에서 마감시에는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까지 동시에 마감된다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개별 마감여부를 지정할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마감이 된 번호는 수정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삭제가 불가능하다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서비스코드와 수출입항목을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: ETD/ETA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항목을 선택하고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Shipper/Consignee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담장자를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Sell/Buy Cust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매출처나 매입처를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No : S/R No /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중에서 선택하고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Closing(Y/N)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마감여부를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0165FC-5A73-459C-BBD1-8897A5EC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3" y="863923"/>
            <a:ext cx="5975505" cy="3763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450383-22C4-4A49-8E2B-89FE152892A7}"/>
              </a:ext>
            </a:extLst>
          </p:cNvPr>
          <p:cNvSpPr txBox="1"/>
          <p:nvPr/>
        </p:nvSpPr>
        <p:spPr>
          <a:xfrm>
            <a:off x="6258145" y="3127755"/>
            <a:ext cx="3521581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상단 그리드에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단위로 목록이 표시되고 행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연결된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목록이 하단에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 등 자료단위를 마감 여부가 동시에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개별 항목을 선택하여 마감여부를 설정할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872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Master B/L </a:t>
            </a:r>
            <a:r>
              <a:rPr lang="ko-KR" altLang="en-US" dirty="0"/>
              <a:t>번호관리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Stock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관리한다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항공사로부터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할당받은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번호의 재고를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번호는 항공사로부터 이메일 등을 통해 제공받거나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(Non CASS),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제공받을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항공사로부터 직접 제공받은 경우 수동으로 등록이 가능하고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제공받은 경우는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 목록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(CAN)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업로드할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저장시에 번호재고로부터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 No.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자동으로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번호의 재고는 시작번호와 끝번호로 표시되고 행을 열어 세부번호를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Receive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Stock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MAWB No : Master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450383-22C4-4A49-8E2B-89FE152892A7}"/>
              </a:ext>
            </a:extLst>
          </p:cNvPr>
          <p:cNvSpPr txBox="1"/>
          <p:nvPr/>
        </p:nvSpPr>
        <p:spPr>
          <a:xfrm>
            <a:off x="6257312" y="2483895"/>
            <a:ext cx="3521581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항공사별로 등록이 가능하고 시작번호와 끝번호를 입력하여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저장시에 자동으로 사용된다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처리가 가능하고 발행건과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미발행건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건을 한눈에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제공하는데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구성된 파일로 업로드하여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Stock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자동으로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715F56-AC87-45BD-9D67-D3F96F9E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7" y="895602"/>
            <a:ext cx="6000492" cy="37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CASS Sales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CASS Sales List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발행한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목록을 항공사가 판매한 목록과 대조하기 위해 사용한다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보통 국정항공사와의 정산시에 사용하는 것으로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 단위로 항공사가 보낸 리스트와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발행한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번호와 금액을 비교하여 정산한다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Onboad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Billing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중에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정산할 항공사를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Branch Code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자사의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Non CASS/CASS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Group by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그리드의 자료를 그룹화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Detail/Summary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요약 정보로 표시한다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450383-22C4-4A49-8E2B-89FE152892A7}"/>
              </a:ext>
            </a:extLst>
          </p:cNvPr>
          <p:cNvSpPr txBox="1"/>
          <p:nvPr/>
        </p:nvSpPr>
        <p:spPr>
          <a:xfrm>
            <a:off x="6257312" y="2888940"/>
            <a:ext cx="3521581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발행한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기본정보가 표시되고 실제로 항공사에 지불할 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Commission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지불하는 대가로 제공받는 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상에 기재되어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Discount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할인금액이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Commission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없는 경우에 해당한다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Net Amount before Tax :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Commissioin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세금을 포함했을 때 지불금액에 해당한다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Tax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Commission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Commissioin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세금을 나타낸다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Net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Amount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Payable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Commission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세금까지 제외한 최종 지불금액을 나타낸다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6C58C2-694C-45D0-85C6-654C3F90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22" y="2168860"/>
            <a:ext cx="4437555" cy="20780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C103C2-1671-49CA-872D-80235097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5" y="895601"/>
            <a:ext cx="5955254" cy="3739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CA0D21-442C-4C44-BEDD-C1F7AD6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1" y="2350089"/>
            <a:ext cx="4187915" cy="19611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937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</a:t>
            </a:r>
            <a:r>
              <a:rPr lang="ko-KR" altLang="en-US" dirty="0"/>
              <a:t>견적서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화주견적서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화주에 제공한 견적서를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450383-22C4-4A49-8E2B-89FE152892A7}"/>
              </a:ext>
            </a:extLst>
          </p:cNvPr>
          <p:cNvSpPr txBox="1"/>
          <p:nvPr/>
        </p:nvSpPr>
        <p:spPr>
          <a:xfrm>
            <a:off x="6257312" y="2888940"/>
            <a:ext cx="3521581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Quotation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견적서번호가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견적서의 주요항목이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Quotation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더블클릭하여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견적서 관리화면으로 이동할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5709650-CE90-4829-A5AB-CD4C55B7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" y="903620"/>
            <a:ext cx="5974092" cy="37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90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</a:t>
            </a:r>
            <a:r>
              <a:rPr lang="ko-KR" altLang="en-US" dirty="0"/>
              <a:t>견적서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화주견적서를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화주의 오더를 접수하여 화물정보와 항공편 일정을 확인하여 최적의 견적서를 제공한다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AB9914-B629-4626-A719-EE6664DF457C}"/>
              </a:ext>
            </a:extLst>
          </p:cNvPr>
          <p:cNvSpPr txBox="1"/>
          <p:nvPr/>
        </p:nvSpPr>
        <p:spPr>
          <a:xfrm>
            <a:off x="6257312" y="895602"/>
            <a:ext cx="352158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Quotation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견적서번호가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저장시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Validity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견적서의 유효기간을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Move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서비스텀을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Commodity :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포장수량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Pkg’s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Unit \/Gross W/t/ Measure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수량과 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운송구간을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450383-22C4-4A49-8E2B-89FE152892A7}"/>
              </a:ext>
            </a:extLst>
          </p:cNvPr>
          <p:cNvSpPr txBox="1"/>
          <p:nvPr/>
        </p:nvSpPr>
        <p:spPr>
          <a:xfrm>
            <a:off x="6257312" y="4149080"/>
            <a:ext cx="3521581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운임별로 중량에 따른 견적금액을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5EE748-CFFB-4F4E-BD29-F9FB494D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885474"/>
            <a:ext cx="5975505" cy="3727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D0E782-AD3B-40B5-8AEF-CC6E4BF3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75" y="3025006"/>
            <a:ext cx="2515310" cy="696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13ECB7-BC31-43DC-AE36-09A9B728A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720" y="2313229"/>
            <a:ext cx="2937998" cy="2120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14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Air Tariff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Air Tariff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거래처와 계약된 청구 또는 지불할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단가을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거래처별로 유효기간을 지정하여 등록할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Port, C/Weight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Break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당 단가를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Air Freight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Incoterms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따라 적용여부를 설정할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운임그리드에서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팝업메뉴에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타리프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적용＂을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클릭하여 적용한다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ID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계약번호로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저장시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자동생성된다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돋보기를 눌러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리스트를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유효기간을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 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적용할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Bound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항목을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Tariff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적용할 범위를 선택한다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E426D6-968E-492E-83E6-9C202BF87AF3}"/>
              </a:ext>
            </a:extLst>
          </p:cNvPr>
          <p:cNvSpPr txBox="1"/>
          <p:nvPr/>
        </p:nvSpPr>
        <p:spPr>
          <a:xfrm>
            <a:off x="6228830" y="2181870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중량구간별로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Break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설정시에는 중량구간별로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9255142-4B92-44B3-8E98-3037A0FA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3" y="860189"/>
            <a:ext cx="5976951" cy="37858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78FAE9-4E5C-42DF-931D-123FF77C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04" y="3572955"/>
            <a:ext cx="1755195" cy="570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071E41-D483-4608-9767-D2527BFE3F8D}"/>
              </a:ext>
            </a:extLst>
          </p:cNvPr>
          <p:cNvSpPr txBox="1"/>
          <p:nvPr/>
        </p:nvSpPr>
        <p:spPr>
          <a:xfrm>
            <a:off x="6271922" y="2912313"/>
            <a:ext cx="352158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[Apply Incoterms]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Air Freight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Incoterms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지정하여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멀티지정가능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요율을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49DE5E-E26D-4586-BFB4-7232A21D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39" y="2627070"/>
            <a:ext cx="5400600" cy="1669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119113-1F9A-493B-B398-5C146DCC6123}"/>
              </a:ext>
            </a:extLst>
          </p:cNvPr>
          <p:cNvSpPr txBox="1"/>
          <p:nvPr/>
        </p:nvSpPr>
        <p:spPr>
          <a:xfrm>
            <a:off x="6271922" y="4489336"/>
            <a:ext cx="3521581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[Air Tariff List]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특정 계약번호를 찾을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ID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돋보기를 눌러 창을 연다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4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IATA Tariff </a:t>
            </a:r>
            <a:r>
              <a:rPr lang="ko-KR" altLang="en-US" dirty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IATA Air Tariff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IATA(International Air Transport Association,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국제항공수송협회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책정한 표준단가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(Full Tariff)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항공사별 운송구간에 따라 단가를 등록할 수 있고 기본적으로 표준단가가 등록되어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Charges of Printing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팝업메뉴를 이용하여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보통 항공사나 콘솔사에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Full 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보다 할인하여 지불하게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표준요금표는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발행한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TACT BOOK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확인이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요율이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변경되므로 주기적인 업데이트가 필요하다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(3Code)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E426D6-968E-492E-83E6-9C202BF87AF3}"/>
              </a:ext>
            </a:extLst>
          </p:cNvPr>
          <p:cNvSpPr txBox="1"/>
          <p:nvPr/>
        </p:nvSpPr>
        <p:spPr>
          <a:xfrm>
            <a:off x="6267757" y="1952105"/>
            <a:ext cx="3521581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Rate Class : M(Minimum), N(Normal), Q(Quantity)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중량등급에 따라 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B286404-3202-4E1E-BF52-365A8F18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874966"/>
            <a:ext cx="6009123" cy="37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7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Surcharge Tariff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Surcharge Tariff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항공운임 이외에 고객사에 청구하거나 항공사에 지불할 부가요금을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매출의 경우는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운임탭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매출그리드에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팝업메뉴로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매입의 경우는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Charges of Printing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에서 팝업메뉴를 이용하여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Tariff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적용할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(3Code)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유효기간을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Sell/Buy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적용여부를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대륙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Port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목적지 운송구간을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E426D6-968E-492E-83E6-9C202BF87AF3}"/>
              </a:ext>
            </a:extLst>
          </p:cNvPr>
          <p:cNvSpPr txBox="1"/>
          <p:nvPr/>
        </p:nvSpPr>
        <p:spPr>
          <a:xfrm>
            <a:off x="6267757" y="1952105"/>
            <a:ext cx="352158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항공운임 이외에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중량등급에 따라 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엑셀로 다운로드하여 단가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편집후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업로드가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19EFCC6-E152-4200-833F-4E837B06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9" y="882746"/>
            <a:ext cx="5983664" cy="3744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072D7A-5161-40CB-856A-6D70FCE2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60" y="2753925"/>
            <a:ext cx="2797099" cy="13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B/L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List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조건을 입력하여 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House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목록을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리포트 출력이 가능하고 여러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동시에 출력하는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개별화면으로 이동이 가능하고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미리보기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 P/L Sheet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미리보기 기능이 지원된다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 구분을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Shipment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Direct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Authority : Origin / Destination / Triangle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ETD / ETA /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일자조건을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조건과 선택항목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AND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Shipper, Consignee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 항목을 중첩하여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C/A : Correction Advise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처리여부를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문서번호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문서를 등록한 경우 문서번호를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Print Report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일괄로 출력할 때 자료유형과 양식을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운임조건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(PP/CC)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 조건을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신고용 항목으로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통과화물 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Nomi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Nomination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686951-5A50-4A5E-9F11-9C9905C7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8" y="874901"/>
            <a:ext cx="5986071" cy="3734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795009-73CE-4231-B775-211B3171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2146036"/>
            <a:ext cx="2475275" cy="150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C00548-E876-46C2-9424-5AD483516D68}"/>
              </a:ext>
            </a:extLst>
          </p:cNvPr>
          <p:cNvSpPr txBox="1"/>
          <p:nvPr/>
        </p:nvSpPr>
        <p:spPr>
          <a:xfrm>
            <a:off x="6274096" y="4244974"/>
            <a:ext cx="352158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그리드설명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B/L, Master B/L, ETD, ETA,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등  대표정보를 표시한다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그리드 팝업메뉴에서 개별화면으로 링크기능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일괄출력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적하목록 등 연결기능을 사용할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63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항공업무에서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발행하는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운송송장으로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House B/L,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계약조건등이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기재된다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글로벌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포워더용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버전으로 출발지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따라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수입이 자동으로 결정되고 최초 등록지점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파트너 지정에 따라 열람권한이 설정되어 하나의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각 지점마다 공유할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발행은 물론이고 적하목록 신고 등 관련업무의 기준이 되는 자료이다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No : 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공란으로 저장하면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이용하여 연결번호를 검색하거나 다음 번호를 찾을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S/R No : 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연결되는 경우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Customs B/L No : Original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적하목록 신고용 번호로 사용된다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Shipment : House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Direct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Direct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번호를 입력하고 저장하면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동시에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Type : Normal / Express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중에서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 신고용 항목으로 수출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통과화물 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 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AMS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전송용 항목으로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수입자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주소와 국가코드는 필수로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회 입력하면 이후에는 자동으로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Consignee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수입건의 경우 수입자와 은행은 사업자번호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개인은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생년월일을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Notify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통지처를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Consignee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복사하거나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Same As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설정할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BCF3C70-DE7E-45AA-B252-89EC6C43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7" y="899545"/>
            <a:ext cx="5967074" cy="3736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545D3D-BE29-4305-B085-3DA7B888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80" y="5533822"/>
            <a:ext cx="2108908" cy="164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99862C-79A6-4DD9-9145-D4589633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80" y="5856959"/>
            <a:ext cx="945105" cy="163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75DA76-6039-4E98-8E58-78275665A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300" y="1263175"/>
            <a:ext cx="360040" cy="146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268BBC-AAEF-4286-9836-71B14D992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180" y="4124420"/>
            <a:ext cx="3034750" cy="9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항공 </a:t>
            </a:r>
            <a:r>
              <a:rPr lang="en-US" altLang="ko-KR" dirty="0"/>
              <a:t>– House Management -2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3644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출발일자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등이 필수입력 항목으로 지정된다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필수입력 항목은 관리자가 조정할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지점끼리 운송하는 경우 해외파트너를 지점코드로 지정시에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공유할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지점끼리 연결된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경우 수출지점에서 파트너코드를 임의로 변경하면 수입지점의 권한이 변경되어 열람이 불가능할 수 있으므로  주의가 필요하다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자료가 저장될 때 마다 자동으로 저장이력이 기록되어 필요시에 변경이력을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복사기능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번호변경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화면이동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문서등록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Tracking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기능이 제공된다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586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수입의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Notify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의 사업자번호를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Origin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원산지를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출발지명은 변경이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Onboard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출발일자와 출발시간을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Via/To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최초 도착지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또는 경유지를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By(Carrier)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(2Code)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편명을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스케줄을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별도 입력하지 않으면 자동으로 생성된다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도착일시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도착일자와 도착시간을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도착지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최종도착지를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Incoterms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운송계약조건을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WT/VAL,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운임조건을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D.V Carriage / D.V Customs. Insurance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항공사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세관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보험사 신고내역이 있는 경우 기재한다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Account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선불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후불 조건이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서비스타입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AIR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Signature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작업자코드가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Package Unit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포장단위를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Gross W/T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총중량을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Rate Class : M/N/Q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중량단위를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Charge W/T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CBM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용적을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청구중량이 입력된 경우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BCF3C70-DE7E-45AA-B252-89EC6C43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7" y="899545"/>
            <a:ext cx="5967074" cy="37361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66B07B-E545-4D37-A092-08D629AC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75" y="1313765"/>
            <a:ext cx="2319449" cy="178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EDEAFCB-6256-4A2B-B5C6-3C6270FF5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67" y="2553284"/>
            <a:ext cx="500938" cy="1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87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30055</TotalTime>
  <Words>5831</Words>
  <Application>Microsoft Office PowerPoint</Application>
  <PresentationFormat>A4 용지(210x297mm)</PresentationFormat>
  <Paragraphs>710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기본 디자인</vt:lpstr>
      <vt:lpstr>ELVIS 메뉴</vt:lpstr>
      <vt:lpstr>오더 – Job List</vt:lpstr>
      <vt:lpstr>오더 – Job Management</vt:lpstr>
      <vt:lpstr>항공 – Air Tariff</vt:lpstr>
      <vt:lpstr>항공 – IATA Tariff 관리</vt:lpstr>
      <vt:lpstr>항공 – Surcharge Tariff</vt:lpstr>
      <vt:lpstr>항공 – House B/L List</vt:lpstr>
      <vt:lpstr>항공 – House Management -1</vt:lpstr>
      <vt:lpstr>항공 – House Management -2</vt:lpstr>
      <vt:lpstr>항공 – House Management -3</vt:lpstr>
      <vt:lpstr>항공 – House Management -4</vt:lpstr>
      <vt:lpstr>항공 – House Management -5</vt:lpstr>
      <vt:lpstr>항공 – House Management -6</vt:lpstr>
      <vt:lpstr>항공 – House Management -7</vt:lpstr>
      <vt:lpstr>항공 – Air B/L Print</vt:lpstr>
      <vt:lpstr>항공 – Master B/L List</vt:lpstr>
      <vt:lpstr>항공 – Master B/L Management -1</vt:lpstr>
      <vt:lpstr>항공 – Master B/L Management -2</vt:lpstr>
      <vt:lpstr>항공 – Master B/L Management -3</vt:lpstr>
      <vt:lpstr>항공 – Master B/L Management -4</vt:lpstr>
      <vt:lpstr>항공 – Master B/L Management -5</vt:lpstr>
      <vt:lpstr>항공 – Master B/L Management -6</vt:lpstr>
      <vt:lpstr>항공 – Master B/L Management -7</vt:lpstr>
      <vt:lpstr>항공 – Master B/L Management -8</vt:lpstr>
      <vt:lpstr>항공 – Air B/L Print</vt:lpstr>
      <vt:lpstr>항공 – Flight Schedule</vt:lpstr>
      <vt:lpstr>항공 – Arrival Notice</vt:lpstr>
      <vt:lpstr>항공 – Pre-Alert</vt:lpstr>
      <vt:lpstr>항공 – Correction Advice List</vt:lpstr>
      <vt:lpstr>항공 – Correction Advice Management</vt:lpstr>
      <vt:lpstr>항공 – B/L Closing</vt:lpstr>
      <vt:lpstr>항공 – Master B/L 번호관리</vt:lpstr>
      <vt:lpstr>항공 – CASS Sales List</vt:lpstr>
      <vt:lpstr>항공 – 견적서 리스트</vt:lpstr>
      <vt:lpstr>항공 – 견적서 관리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yjit_bhj</cp:lastModifiedBy>
  <cp:revision>1893</cp:revision>
  <cp:lastPrinted>2017-10-10T02:29:45Z</cp:lastPrinted>
  <dcterms:created xsi:type="dcterms:W3CDTF">2004-12-28T01:24:38Z</dcterms:created>
  <dcterms:modified xsi:type="dcterms:W3CDTF">2017-10-12T05:25:26Z</dcterms:modified>
</cp:coreProperties>
</file>