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702" r:id="rId2"/>
    <p:sldId id="703" r:id="rId3"/>
    <p:sldId id="613" r:id="rId4"/>
    <p:sldId id="659" r:id="rId5"/>
    <p:sldId id="661" r:id="rId6"/>
    <p:sldId id="660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5" r:id="rId20"/>
    <p:sldId id="676" r:id="rId21"/>
    <p:sldId id="677" r:id="rId22"/>
    <p:sldId id="678" r:id="rId23"/>
    <p:sldId id="679" r:id="rId24"/>
  </p:sldIdLst>
  <p:sldSz cx="9906000" cy="6858000" type="A4"/>
  <p:notesSz cx="6797675" cy="9926638"/>
  <p:defaultTextStyle>
    <a:defPPr>
      <a:defRPr lang="ko-KR"/>
    </a:defPPr>
    <a:lvl1pPr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>
      <a:lnSpc>
        <a:spcPct val="120000"/>
      </a:lnSpc>
      <a:spcBef>
        <a:spcPct val="30000"/>
      </a:spcBef>
      <a:spcAft>
        <a:spcPct val="0"/>
      </a:spcAft>
      <a:buFont typeface="Wingdings" pitchFamily="2" charset="2"/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9">
          <p15:clr>
            <a:srgbClr val="A4A3A4"/>
          </p15:clr>
        </p15:guide>
        <p15:guide id="2" orient="horz" pos="1565">
          <p15:clr>
            <a:srgbClr val="A4A3A4"/>
          </p15:clr>
        </p15:guide>
        <p15:guide id="3" pos="3120">
          <p15:clr>
            <a:srgbClr val="A4A3A4"/>
          </p15:clr>
        </p15:guide>
        <p15:guide id="4" pos="42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5FB"/>
    <a:srgbClr val="0066CC"/>
    <a:srgbClr val="A50021"/>
    <a:srgbClr val="3366FF"/>
    <a:srgbClr val="0066FF"/>
    <a:srgbClr val="9999FF"/>
    <a:srgbClr val="969696"/>
    <a:srgbClr val="B2B2B2"/>
    <a:srgbClr val="3333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2" autoAdjust="0"/>
    <p:restoredTop sz="97372" autoAdjust="0"/>
  </p:normalViewPr>
  <p:slideViewPr>
    <p:cSldViewPr>
      <p:cViewPr varScale="1">
        <p:scale>
          <a:sx n="112" d="100"/>
          <a:sy n="112" d="100"/>
        </p:scale>
        <p:origin x="1116" y="108"/>
      </p:cViewPr>
      <p:guideLst>
        <p:guide orient="horz" pos="629"/>
        <p:guide orient="horz" pos="1565"/>
        <p:guide pos="3120"/>
        <p:guide pos="42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99918F8-22CB-483A-BDBC-2FADFC36ED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8009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4C3B39-536B-4DAA-B169-859854EB80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00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685239" y="638175"/>
            <a:ext cx="12286440" cy="2343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51701" y="52389"/>
            <a:ext cx="2349500" cy="9223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-2478707" y="52389"/>
            <a:ext cx="9578007" cy="9223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6" y="52389"/>
            <a:ext cx="6910388" cy="4175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1" y="638175"/>
            <a:ext cx="9296400" cy="338554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1" y="638175"/>
            <a:ext cx="9296400" cy="20374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4006790"/>
            <a:ext cx="84201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638175"/>
            <a:ext cx="4572000" cy="2431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343878"/>
            <a:ext cx="4376737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737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343878"/>
            <a:ext cx="4378325" cy="8309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21236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2776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5"/>
            <a:ext cx="59436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31"/>
          <p:cNvSpPr>
            <a:spLocks noChangeArrowheads="1"/>
          </p:cNvSpPr>
          <p:nvPr/>
        </p:nvSpPr>
        <p:spPr bwMode="auto">
          <a:xfrm>
            <a:off x="1" y="437899"/>
            <a:ext cx="9910762" cy="42862"/>
          </a:xfrm>
          <a:prstGeom prst="rect">
            <a:avLst/>
          </a:prstGeom>
          <a:gradFill rotWithShape="1">
            <a:gsLst>
              <a:gs pos="0">
                <a:srgbClr val="000066">
                  <a:gamma/>
                  <a:tint val="43922"/>
                  <a:invGamma/>
                </a:srgbClr>
              </a:gs>
              <a:gs pos="100000">
                <a:srgbClr val="000066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4531511" y="6579350"/>
            <a:ext cx="95410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b="0" dirty="0">
                <a:latin typeface="바탕체" pitchFamily="17" charset="-127"/>
                <a:ea typeface="바탕체" pitchFamily="17" charset="-127"/>
              </a:rPr>
              <a:t>Ⅴ - 1 - </a:t>
            </a:r>
            <a:fld id="{BCA39146-39D5-4A14-9A01-ED0093C4C448}" type="slidenum">
              <a:rPr lang="en-US" altLang="ko-KR" b="0">
                <a:latin typeface="바탕체" pitchFamily="17" charset="-127"/>
                <a:ea typeface="바탕체" pitchFamily="17" charset="-127"/>
              </a:rPr>
              <a:pPr algn="ctr" latinLnBrk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t>‹#›</a:t>
            </a:fld>
            <a:endParaRPr lang="en-US" altLang="ko-KR" b="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029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638175"/>
            <a:ext cx="9296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6489340"/>
            <a:ext cx="9906000" cy="36513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000066">
                  <a:gamma/>
                  <a:tint val="3372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ko-KR" altLang="ko-KR" sz="1800" b="0"/>
          </a:p>
        </p:txBody>
      </p:sp>
      <p:pic>
        <p:nvPicPr>
          <p:cNvPr id="1031" name="Picture 37" descr="ptu02_200310hsji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9906000" cy="43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200026" y="52389"/>
            <a:ext cx="6910388" cy="2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64" name="Text Box 40"/>
          <p:cNvSpPr txBox="1">
            <a:spLocks noChangeArrowheads="1"/>
          </p:cNvSpPr>
          <p:nvPr/>
        </p:nvSpPr>
        <p:spPr bwMode="auto">
          <a:xfrm>
            <a:off x="1247589" y="6604743"/>
            <a:ext cx="1875255" cy="209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5597" tIns="42798" rIns="85597" bIns="42798">
            <a:spAutoFit/>
          </a:bodyPr>
          <a:lstStyle/>
          <a:p>
            <a:pPr defTabSz="855663" eaLnBrk="0" hangingPunct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800" b="0" dirty="0">
                <a:latin typeface="Arial" charset="0"/>
              </a:rPr>
              <a:t>Copyright </a:t>
            </a:r>
            <a:r>
              <a:rPr kumimoji="0" lang="en-US" altLang="ko-KR" sz="800" b="0" dirty="0">
                <a:latin typeface="Arial" charset="0"/>
                <a:sym typeface="Symbol" pitchFamily="18" charset="2"/>
              </a:rPr>
              <a:t></a:t>
            </a:r>
            <a:r>
              <a:rPr kumimoji="0" lang="en-US" altLang="ko-KR" sz="800" b="0" dirty="0">
                <a:latin typeface="Arial" charset="0"/>
              </a:rPr>
              <a:t>  YJIT All rights reserved.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8DCA3-95DA-4523-8EF7-C4F08FA276B3}"/>
              </a:ext>
            </a:extLst>
          </p:cNvPr>
          <p:cNvSpPr/>
          <p:nvPr userDrawn="1"/>
        </p:nvSpPr>
        <p:spPr bwMode="auto">
          <a:xfrm>
            <a:off x="8778425" y="6513832"/>
            <a:ext cx="1080120" cy="32400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>
          <a:solidFill>
            <a:srgbClr val="CCE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43490" y="3357648"/>
            <a:ext cx="186013" cy="2776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2527300" y="908051"/>
            <a:ext cx="490855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SYSTEM GUIDE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pic>
        <p:nvPicPr>
          <p:cNvPr id="6" name="그림 5" descr="표지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3962" y="1643062"/>
            <a:ext cx="7458075" cy="3571875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 bwMode="auto">
          <a:xfrm>
            <a:off x="542510" y="997751"/>
            <a:ext cx="2455488" cy="451029"/>
          </a:xfrm>
          <a:prstGeom prst="wedgeRoundRectCallout">
            <a:avLst>
              <a:gd name="adj1" fmla="val 21484"/>
              <a:gd name="adj2" fmla="val 177980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로그인이 되지 않는 상태에서 </a:t>
            </a:r>
            <a:r>
              <a:rPr kumimoji="1" lang="ko-KR" alt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원격 서비스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받아야 할 때 이 곳을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</a:p>
        </p:txBody>
      </p:sp>
      <p:sp>
        <p:nvSpPr>
          <p:cNvPr id="8" name="모서리가 둥근 사각형 설명선 6"/>
          <p:cNvSpPr/>
          <p:nvPr/>
        </p:nvSpPr>
        <p:spPr bwMode="auto">
          <a:xfrm>
            <a:off x="5589352" y="5561620"/>
            <a:ext cx="3245085" cy="720080"/>
          </a:xfrm>
          <a:prstGeom prst="wedgeRoundRectCallout">
            <a:avLst>
              <a:gd name="adj1" fmla="val -14311"/>
              <a:gd name="adj2" fmla="val -252608"/>
              <a:gd name="adj3" fmla="val 16667"/>
            </a:avLst>
          </a:prstGeom>
          <a:noFill/>
          <a:ln w="3175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Domain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셋팅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시 입력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 / PW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부여 받은 각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User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입력 후 로그인 클릭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Remember me :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사용자의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ID/PW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57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해외정산서 </a:t>
            </a:r>
            <a:r>
              <a:rPr lang="en-US" altLang="ko-KR" dirty="0"/>
              <a:t>-</a:t>
            </a:r>
            <a:r>
              <a:rPr lang="ko-KR" altLang="en-US" dirty="0"/>
              <a:t> 해외정산서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 정산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2053212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해운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…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 등 옵션을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ETD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ETD,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등을 선택 후 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 정산서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(DEBIT/CREDIT Note)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리스트를 일자별로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엑셀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내려받기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 텍스트 메뉴를 선택할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 정산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서 관리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/ House BL / Master 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‘Drag a column here…’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부분에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갖다 놓는다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해외파트너명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ETD, ETA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나열된 조회 항목의 순서를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편집할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2449663"/>
            <a:ext cx="3526136" cy="365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해외파트너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해외파트너 코드를 검색하여 입력 후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POL/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POD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영업사원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영업사원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Master B/L No :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House B/L No : House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부서코드를 입력한다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정산서 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14.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해외정산서그룹번호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정산서 그룹번호를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Shipper/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영업사원 등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16. FCL/LCL : FCL/LCL/Bulk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17.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Actual Customer(F)/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해외파트너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사업유형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사업유형을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19.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입금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출금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입출금 완료 처리 여부를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차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Debit/Credit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여부를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21.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그룹핑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(Yes/No)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검색유형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 결과 유형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요약정보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출력용 은행 정보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리스트에서 해외정산서 출력 시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사전에 입력한 은행정보를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전표여부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전표 발행 여부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(Yes/No)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청구서 발행 추가 여부를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1133745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그룹생성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정산서를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하나로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그룹핑이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필요 시 해당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정산서들을 체크박스에 체크한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그룹생성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그룹삭제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그룹핑한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정산서를 해제할 때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정산서 출력 시 해당 정산서를 체크한 후 출력한다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Statement : Statement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출력할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DC449-A70A-43C9-A51C-7433EFF94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335" y="895581"/>
            <a:ext cx="3150000" cy="1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 정산서 및 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Statement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리스트에서 출력한다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 정산서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(DEBIT/CREDIT Note)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리스트를 일자별로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마우스를 클릭하여 엑셀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 텍스트 메뉴를 선택할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해외 정산서 관리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House BL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조회한 자료를 사용자의 편의대로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해외정산서번호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해외파트너명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ETD, ETA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나열된 조회 항목의 순서를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편집할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113374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26.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정산서를 체크한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클릭하며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DEBIT NOTE or CREDIT NOTE(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좌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출력된다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27. Statement : ‘Statement‘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클릭하며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STATEMENT(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2D0A5B1-FFE3-47FB-9D0E-A788E5C25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해외정산서 </a:t>
            </a:r>
            <a:r>
              <a:rPr lang="en-US" altLang="ko-KR" dirty="0"/>
              <a:t>-</a:t>
            </a:r>
            <a:r>
              <a:rPr lang="ko-KR" altLang="en-US" dirty="0"/>
              <a:t> 해외정산서 리스트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0C334E-DE56-44CD-84BA-8A531E79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34" y="875554"/>
            <a:ext cx="2582266" cy="36914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67D468E-64D2-48F7-84A5-76E99C680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44" y="884348"/>
            <a:ext cx="2565285" cy="36722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029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국내 청구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 정산서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(DEBIT/CREDIT Note)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리스트를 일자별로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마우스를 클릭하여 엑셀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 텍스트 메뉴를 선택할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해외 정산서 관리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House BL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조회한 자료를 사용자의 편의대로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해외정산서번호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해외파트너명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ETD, ETA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나열된 조회 항목의 순서를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편집할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08BB1-6220-46EB-AEC7-A78464C1F8E8}"/>
              </a:ext>
            </a:extLst>
          </p:cNvPr>
          <p:cNvSpPr txBox="1"/>
          <p:nvPr/>
        </p:nvSpPr>
        <p:spPr>
          <a:xfrm>
            <a:off x="6221686" y="2753925"/>
            <a:ext cx="3526136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28.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조회된 리스트 일괄 선택 기능으로 체크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박스에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전체선택을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29. Master 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Master/House/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전표관리 등 클릭하면 해당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30.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조회된 자료의 항목에 오른쪽 마우스를 클릭하면 텍스트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메뉴가 생긴다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위 메뉴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‘Show Group By Box’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선택하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Drag a column here to group by that column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문구가 쓰인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공간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(Grouping Box)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생긴다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공간에 해당 항목을 마우스로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편의대로 자료를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10662-F3BC-4D1B-96F8-6482E9B2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02" y="2843935"/>
            <a:ext cx="663904" cy="1040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13A03E-83E6-40A1-B149-2F379BB1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314" y="936141"/>
            <a:ext cx="1125125" cy="17626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DE95C3-31F9-4026-BD4B-19D29745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90" y="2985811"/>
            <a:ext cx="720080" cy="10292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BF1A9B-FED1-469C-94D1-4B4D0FD86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160" y="954669"/>
            <a:ext cx="1220203" cy="174413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290C77D5-2E74-4B7B-9B78-D1C4D0038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해외정산서 </a:t>
            </a:r>
            <a:r>
              <a:rPr lang="en-US" altLang="ko-KR" dirty="0"/>
              <a:t>-</a:t>
            </a:r>
            <a:r>
              <a:rPr lang="ko-KR" altLang="en-US" dirty="0"/>
              <a:t> 해외정산서 리스트</a:t>
            </a:r>
          </a:p>
        </p:txBody>
      </p:sp>
    </p:spTree>
    <p:extLst>
      <p:ext uri="{BB962C8B-B14F-4D97-AF65-F5344CB8AC3E}">
        <p14:creationId xmlns:p14="http://schemas.microsoft.com/office/powerpoint/2010/main" val="244209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 정산서를 작성한다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1178750"/>
            <a:ext cx="35261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House BL No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입력 후 조회 시 버튼을 클릭한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정산서 작성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자료 입력 후 저장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 삭제 시 버튼을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 출력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House 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적용할 환율 및 통화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환율을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 정산서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(Debit/Credit Note)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작성한다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전체선택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 리스트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 정산은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운임을 입력 저장하면 자동으로 생성되며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 관리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Freight Information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운임을 입력해도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 탭에 연동되어 생성된다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해외정산서에 추가적인 메시지를 입력 시 비고에서 작성한다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은행정보는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MDM&gt;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사업장관리에서 입력된 은행정보를 선택하여 출력할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6BF86-4237-4A40-B06D-F6B8399DAADD}"/>
              </a:ext>
            </a:extLst>
          </p:cNvPr>
          <p:cNvSpPr txBox="1"/>
          <p:nvPr/>
        </p:nvSpPr>
        <p:spPr>
          <a:xfrm>
            <a:off x="6221686" y="4014065"/>
            <a:ext cx="35261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 리스트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청구서리스트로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Master B/L : Master 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B/L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 이동한다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Partner Slip Creation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매출입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전표 생성 화면으로 이동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Profit Share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파트너 정산 화면으로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82539F7B-16D7-46B9-9D26-61A2D957A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해외정산서 </a:t>
            </a:r>
            <a:r>
              <a:rPr lang="en-US" altLang="ko-KR" dirty="0"/>
              <a:t>-</a:t>
            </a:r>
            <a:r>
              <a:rPr lang="ko-KR" altLang="en-US" dirty="0"/>
              <a:t> 해외정산서 관리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A5841D-6C17-4641-9B23-4B0B0477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20" y="1343622"/>
            <a:ext cx="855095" cy="10191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6C583E-F2D7-427C-A0BB-947CDBE15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595" y="2824053"/>
            <a:ext cx="787588" cy="6750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737D51-40C6-459F-84B3-994E961E9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15" y="914620"/>
            <a:ext cx="2880000" cy="23129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3F4AF45-BE31-46B0-9F93-619807C3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19" y="2528900"/>
            <a:ext cx="1146366" cy="136630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56D03A-D3E3-4822-B377-8C5550147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465" y="2542710"/>
            <a:ext cx="1112980" cy="95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 정산서를 작성한다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 정산서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(Debit/Credit Note)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작성한다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전체선택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 리스트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 정산은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운임을 입력 저장하면 자동으로 생성되며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 관리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Freight Information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운임을 입력해도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 탭에 연동되어 생성된다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해외정산서에 추가적인 메시지를 입력 시 비고에서 작성한다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은행정보는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MDM&gt;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사업장관리에서 입력된 은행정보를 선택하여 출력할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66BF86-4237-4A40-B06D-F6B8399DAADD}"/>
              </a:ext>
            </a:extLst>
          </p:cNvPr>
          <p:cNvSpPr txBox="1"/>
          <p:nvPr/>
        </p:nvSpPr>
        <p:spPr>
          <a:xfrm>
            <a:off x="6221686" y="2213865"/>
            <a:ext cx="352613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15. Profit Share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파트너 정산 화면으로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1) House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Master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정보가 조회되어 있으며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운임가져오기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House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Master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값이 계산되어진다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2) Share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</a:t>
            </a:r>
            <a:r>
              <a:rPr lang="en-US" altLang="ko-KR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er</a:t>
            </a:r>
            <a:r>
              <a:rPr kumimoji="1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centage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입력하면 파트너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share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나온다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3)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버튼을 클릭하면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Freight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PSS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코드로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운임이 삽입된다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82539F7B-16D7-46B9-9D26-61A2D957A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해외정산서 </a:t>
            </a:r>
            <a:r>
              <a:rPr lang="en-US" altLang="ko-KR" dirty="0"/>
              <a:t>-</a:t>
            </a:r>
            <a:r>
              <a:rPr lang="ko-KR" altLang="en-US" dirty="0"/>
              <a:t> 해외정산서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2B285D-C735-4814-9F43-3E8C1ED32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1" y="902325"/>
            <a:ext cx="1457325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AC167B-01A4-4A90-8E1E-2342A6CD6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0" y="1099622"/>
            <a:ext cx="5338764" cy="31888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882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지출결의서 </a:t>
            </a:r>
            <a:r>
              <a:rPr lang="en-US" altLang="ko-KR" dirty="0"/>
              <a:t>–</a:t>
            </a:r>
            <a:r>
              <a:rPr lang="ko-KR" altLang="en-US" dirty="0"/>
              <a:t> 지출결의서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2053212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서비스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…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 등 옵션을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ETD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ETD,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등을 선택 후 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(Cost Invoice)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리스트를 일자별로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엑셀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내려받기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 텍스트 메뉴를 선택할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관리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/ House BL / Master 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‘Drag a column here…’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부분에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갖다 놓는다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House No, Master No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나열된 조회 항목의 순서를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편집할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2449663"/>
            <a:ext cx="35261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등 해당 코드를 검색하여 입력 후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Shipment : House(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콘솔건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)/Direct(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싱글건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POL/POD : POL/POD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Master B/L No :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House B/L No : House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지출결의서번호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 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14. Pay Group No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그룹번호를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Shipper/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영업사원 등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영업사원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영업사원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17. Vendor INV No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벤더 인보이스 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18. Group (Y/N)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그룹핑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(Yes/No)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19.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청구서 발행 추가 여부를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20. Slim (Y/N)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전표 발행 여부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(Yes/No)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지불방법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현금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외상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은행 중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22. Settled : Settled/Unsettled(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지급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미지급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여부를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23. Tax (Y/N)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계산서 발행 여부를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검색유형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 결과 유형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요약정보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25. AND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 검색 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OR/AND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선택하여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26.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Group Customer,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회계거래처를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10662-F3BC-4D1B-96F8-6482E9B2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840" y="2573905"/>
            <a:ext cx="663904" cy="1040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3CB411-D2D3-4B8D-A988-0D1B7D4A6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601" y="908720"/>
            <a:ext cx="3150350" cy="1734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1133745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그룹생성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여러 지출결의서를 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그룹핑이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필요 시 해당 지출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결의서들을 체크박스에 체크한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그룹생성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그룹삭제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그룹핑한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지출결의서를 해제할 때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지출결의서를 체크한 후 출력한다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Print List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리스트를 출력할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A39549-A748-473C-8F35-564498FF5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585" y="2753925"/>
            <a:ext cx="765085" cy="12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0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지출결의서 </a:t>
            </a:r>
            <a:r>
              <a:rPr lang="en-US" altLang="ko-KR" dirty="0"/>
              <a:t>-</a:t>
            </a:r>
            <a:r>
              <a:rPr lang="ko-KR" altLang="en-US" dirty="0"/>
              <a:t> 지출결의서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리스트에서 출력한다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(Cost Invoice)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리스트를 일자별로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마우스를 클릭하여 엑셀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 텍스트 메뉴를 선택할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지출결의서 관리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House BL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조회한 자료를 사용자의 편의대로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지출결의서번호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House No, Master No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나열된 조회 항목의 순서를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편집할 수 있다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113374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지출결의서를 체크한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클릭하며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COST INVOICE(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출력된다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28. Print List : ‘Print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List‘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클릭하며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COST LIST(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677CF4-1B72-46D0-9E87-126F7F63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07" y="1223754"/>
            <a:ext cx="3538870" cy="24752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A974C7-D604-4CED-9375-C831FC37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1223755"/>
            <a:ext cx="2306891" cy="33303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0767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지출결의서 </a:t>
            </a:r>
            <a:r>
              <a:rPr lang="en-US" altLang="ko-KR" dirty="0"/>
              <a:t>-</a:t>
            </a:r>
            <a:r>
              <a:rPr lang="ko-KR" altLang="en-US" dirty="0"/>
              <a:t> 지출결의서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(Cost Invoice)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리스트를 일자별로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마우스를 클릭하여 엑셀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내려받기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등 텍스트 메뉴를 선택할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지출결의서 관리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House BL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조회한 자료를 사용자의 편의대로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지출결의서번호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House No, Master No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나열된 조회 항목의 순서를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편집할 수 있다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08BB1-6220-46EB-AEC7-A78464C1F8E8}"/>
              </a:ext>
            </a:extLst>
          </p:cNvPr>
          <p:cNvSpPr txBox="1"/>
          <p:nvPr/>
        </p:nvSpPr>
        <p:spPr>
          <a:xfrm>
            <a:off x="6221686" y="2753925"/>
            <a:ext cx="3526136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29.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조회된 리스트 일괄 선택 기능으로 체크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박스에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전체선택을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30. Master 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Master/House/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전표관리 등 클릭하면 해당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31.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조회된 자료의 항목에 오른쪽 마우스를 클릭하면 텍스트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메뉴가 생긴다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위 메뉴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‘Show Group By Box’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선택하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Drag a column here to group by that column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문구가 쓰인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공간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(Grouping Box)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생긴다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공간에 해당 항목을 마우스로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편의대로 자료를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C10662-F3BC-4D1B-96F8-6482E9B2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840" y="2573905"/>
            <a:ext cx="663904" cy="10400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13A03E-83E6-40A1-B149-2F379BB1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314" y="936141"/>
            <a:ext cx="1125125" cy="17626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47844DB-921D-4AF5-8F3D-69D980477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521" y="950931"/>
            <a:ext cx="1100972" cy="17478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B5F7B43-0688-4AF3-8620-AACF5E0BD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65" y="2843935"/>
            <a:ext cx="720080" cy="114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지출결의서 </a:t>
            </a:r>
            <a:r>
              <a:rPr lang="en-US" altLang="ko-KR" dirty="0"/>
              <a:t>–</a:t>
            </a:r>
            <a:r>
              <a:rPr lang="ko-KR" altLang="en-US" dirty="0"/>
              <a:t> 지출결의서 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지출결의서를 작성한다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857399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House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House/Master/Order No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적용할 환율 및 통화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(Cost Invoice)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전체선택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리스트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/ Master 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운임 청구는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운임을 입력 저장하면 자동으로 생성되며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관리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Freight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운임을 입력해도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운임 탭에 연동되어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지출결의서에 추가적인 메시지를 입력 시 비고에서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은행정보는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MDM&gt;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거래처관리에서 입력된 은행정보를 선택하여 출력할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1253850"/>
            <a:ext cx="3526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작성 후 저장 시 자동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대납처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대납할 거래처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Vendor Invoice No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벤더 인보이스 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참조번호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별도의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Reference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 필요 시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지불방법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현금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외상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은행 중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Addition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전월 마감된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건에 추가 지출결의서를 작성 시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조회한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누르고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Addition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체크박스에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체크한 후에 운임을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만기일자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지급기간 관리하고자 할 때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7695C-0B95-450D-831F-64ED20021ACF}"/>
              </a:ext>
            </a:extLst>
          </p:cNvPr>
          <p:cNvSpPr txBox="1"/>
          <p:nvPr/>
        </p:nvSpPr>
        <p:spPr>
          <a:xfrm>
            <a:off x="6221686" y="4998280"/>
            <a:ext cx="352613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운임복사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기존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지출결의서의 운임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건건이 입력할 필요 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없이 운임복사를 통해 지출결의서를 생성한다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12. Freight Copy : Normal/Minus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적용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D0B17-34A4-46D4-B85C-98A4838E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34" y="2008716"/>
            <a:ext cx="855095" cy="1096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96D37E-BA46-4CD2-B316-84D2A7234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796" y="3312952"/>
            <a:ext cx="2592000" cy="16462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D90A554-5658-40CC-9462-16984586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78" y="3330527"/>
            <a:ext cx="932469" cy="16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지출결의서 </a:t>
            </a:r>
            <a:r>
              <a:rPr lang="en-US" altLang="ko-KR" dirty="0"/>
              <a:t>–</a:t>
            </a:r>
            <a:r>
              <a:rPr lang="ko-KR" altLang="en-US" dirty="0"/>
              <a:t> 기타 </a:t>
            </a:r>
            <a:r>
              <a:rPr lang="ko-KR" altLang="en-US" dirty="0" err="1"/>
              <a:t>지출결의서관리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기타 지출결의서를 작성한다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1178750"/>
            <a:ext cx="3526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청구서번호를 입력 후 조회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앞선 조회 자료를 초기화한다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지출결의서 작성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자료 입력 후 저장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삭제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출력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기존 지출결의서를 복사하여 사용하고자 할 때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복사하고자 하는 지출결의서를 조회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클릭하고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저장하면 새로운 지출결의서가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참조번호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지출결의서번호를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적용할 환율 및 통화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상관없는 매입을 처리할 때 기타 지출결의서를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Payment List /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세금계산서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작성은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Freight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오른쪽 마우스를 클릭하여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후에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지출결의서에 추가적인 메시지를 입력 시 비고에서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은행정보는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MDM&gt;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거래처관리에서 입력된 은행정보를 선택하여 출력할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3161591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작성 후 저장 시 자동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대납처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대납할 거래처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14. Vendor INV No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벤더 인보이스 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5586B-A502-4B4A-B636-389EACED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37" y="908720"/>
            <a:ext cx="3528000" cy="2036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E4B1A7-F89D-420A-985D-BDE8ADBB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620" y="2747924"/>
            <a:ext cx="775760" cy="5355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E22008-B548-4365-A568-598728F0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899" y="4208466"/>
            <a:ext cx="1152662" cy="7957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66BF86-4237-4A40-B06D-F6B8399DAADD}"/>
              </a:ext>
            </a:extLst>
          </p:cNvPr>
          <p:cNvSpPr txBox="1"/>
          <p:nvPr/>
        </p:nvSpPr>
        <p:spPr>
          <a:xfrm>
            <a:off x="6221686" y="522330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15.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Payment List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리스트로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매입세금계산서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매입세금계산서로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전표 관리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전표 관리 화면으로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18.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현재행복사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클릭한 행 복사 시 사용한다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9DB0B2-3327-4E31-AFEA-7F2977A13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775" y="1831355"/>
            <a:ext cx="970572" cy="84286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9E5327-EC9F-49C9-B544-056770A1B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170" y="4194085"/>
            <a:ext cx="1130400" cy="9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0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3607420" y="999040"/>
            <a:ext cx="2425700" cy="539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저작권에 관하여</a:t>
            </a:r>
            <a:endParaRPr kumimoji="1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 pitchFamily="18" charset="-127"/>
              <a:ea typeface="HY헤드라인M" pitchFamily="18" charset="-127"/>
              <a:cs typeface="+mn-cs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200026" y="52389"/>
            <a:ext cx="6910388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t>ELVIS USER GUIDE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7515" y="1988840"/>
            <a:ext cx="8775975" cy="3465385"/>
          </a:xfrm>
          <a:prstGeom prst="rect">
            <a:avLst/>
          </a:prstGeom>
          <a:noFill/>
          <a:ln w="9525" cmpd="dbl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87ADC7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 및 관련된 인쇄물의 저작권은 저작권자의 소유입니다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귀사는 프로그램을 수행시키기 위해 컴퓨터에 프로그램을 설치하는 것과 보관용 복사본을 만드는 것 이외에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프로그램이나 인쇄물 내용을 무단 복제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전재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,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인용하는 것은 저작권법에 저촉됩니다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본서 중에 인용된 화면기술 및 소프트웨어는 법에 의해 제작자의 권리가 보호되고 있습니다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만약 사용자 매뉴얼 및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ELVIS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프로그램에 관하여 문의 사항이 있으시면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양재아이티㈜로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연락 바랍니다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연 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락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 처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서울특별시 구로구 디지털로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34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43 </a:t>
            </a:r>
            <a:r>
              <a:rPr kumimoji="1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코오롱싸이언스밸리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I  609, 610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호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전화번호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1522-7422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FAX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번호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: 02-2025-2778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동녘M" panose="02030600000101010101" pitchFamily="18" charset="-127"/>
                <a:ea typeface="HY동녘M" panose="02030600000101010101" pitchFamily="18" charset="-127"/>
                <a:cs typeface="+mn-cs"/>
              </a:rPr>
              <a:t> 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동녘M" panose="02030600000101010101" pitchFamily="18" charset="-127"/>
              <a:ea typeface="HY동녘M" panose="02030600000101010101" pitchFamily="18" charset="-127"/>
              <a:cs typeface="+mn-cs"/>
            </a:endParaRPr>
          </a:p>
        </p:txBody>
      </p:sp>
      <p:sp>
        <p:nvSpPr>
          <p:cNvPr id="4" name="리본: 아래로 기울어짐 3"/>
          <p:cNvSpPr/>
          <p:nvPr/>
        </p:nvSpPr>
        <p:spPr bwMode="auto">
          <a:xfrm>
            <a:off x="2702750" y="832235"/>
            <a:ext cx="4230470" cy="807951"/>
          </a:xfrm>
          <a:prstGeom prst="ribbon">
            <a:avLst>
              <a:gd name="adj1" fmla="val 10958"/>
              <a:gd name="adj2" fmla="val 67412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43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정산체크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정산서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해외정산서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지출결의서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처리 여부를 체크하기 위해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855169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서비스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…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 등 옵션을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ETD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ETD,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등을 선택 후 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 처리 여부를 체크하기 위하여 일자별로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엑셀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내려받기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 텍스트 메뉴를 선택할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전체선택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/ House BL / Master 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 등으로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‘Drag a column here…’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부분에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갖다 놓는다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B/L No, ETD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나열된 조회 항목의 순서를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편집할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1251620"/>
            <a:ext cx="35261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전표일자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전표 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POL/POD : POL/POD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 등 해당 코드를 검색하여 입력 후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Master B/L No :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Invoice Type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중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D2BE8-F4E6-4ED7-9ADF-FC79BC9D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85" y="2843935"/>
            <a:ext cx="1080120" cy="10801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98B01F-5817-4E39-9938-2EE0299A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855" y="2303875"/>
            <a:ext cx="796473" cy="13233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1EAE9AC-F642-4A00-9098-1E97957DA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057" y="2591719"/>
            <a:ext cx="2054465" cy="17758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B4B2E8-9B4C-4614-BC90-81D943A5B11D}"/>
              </a:ext>
            </a:extLst>
          </p:cNvPr>
          <p:cNvSpPr txBox="1"/>
          <p:nvPr/>
        </p:nvSpPr>
        <p:spPr>
          <a:xfrm>
            <a:off x="6221686" y="4419110"/>
            <a:ext cx="35261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검색유형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 유형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‘0’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값이 있는 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운임이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입력되지 않은 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인보이스 발행 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인보이스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미발행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미발행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미발행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세부 운임 표기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House B/L No : House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청구서번호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사업유형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사업유형을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03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수입화물 </a:t>
            </a:r>
            <a:r>
              <a:rPr lang="ko-KR" altLang="en-US" dirty="0" err="1"/>
              <a:t>통관비</a:t>
            </a:r>
            <a:r>
              <a:rPr lang="ko-KR" altLang="en-US" dirty="0"/>
              <a:t> 정산서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통관비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정산서를 작성한다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855169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발행일자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수입화물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통관비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정산서 발행일자를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관리번호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관리번호는 수입화물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통관비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정산서를 작성 후 저장하면 자동 생성된다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처리한 관부가세 등을 청구서로 작성하여 화주에게 송부할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Header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탭의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B/L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해운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항공을 선택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번호를 입력하고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엔터를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치면 기존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자료가 조회된다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관세사 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일반문의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정산운임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은행계좌에서 추가적으로 입력할 자료를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Header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탭의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Other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화폐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과세환율 등의 자료를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48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수입화물 </a:t>
            </a:r>
            <a:r>
              <a:rPr lang="ko-KR" altLang="en-US" dirty="0" err="1"/>
              <a:t>통관비</a:t>
            </a:r>
            <a:r>
              <a:rPr lang="ko-KR" altLang="en-US" dirty="0"/>
              <a:t> 정산서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통관비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정산서를 작성한다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Freight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탭의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예상 정산운임에서 오른쪽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행추가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후 운임코드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환율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 입력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 후 출력하면 수입화물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통관비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예상 정산서를 출력할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화주의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컨펌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확인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예상운임가져오기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클릭하면 입력되었던 예상 정산운임이 통관 정산운임에 복사된다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 후 출력하면 수입화물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통관비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정산서를 출력할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3378188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수입화물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통관비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예상 정산서를 출력한다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4B2E8-9B4C-4614-BC90-81D943A5B11D}"/>
              </a:ext>
            </a:extLst>
          </p:cNvPr>
          <p:cNvSpPr txBox="1"/>
          <p:nvPr/>
        </p:nvSpPr>
        <p:spPr>
          <a:xfrm>
            <a:off x="6221686" y="5943473"/>
            <a:ext cx="35261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수입화물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통관비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정산서를 출력한다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A9464B3-AA75-4FAD-8CFF-C90F7D87E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48" y="888025"/>
            <a:ext cx="2162029" cy="24615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F9B881-B2D5-47F3-98CF-922C4048C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65" y="3699222"/>
            <a:ext cx="2082712" cy="21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7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 err="1"/>
              <a:t>운임상세</a:t>
            </a:r>
            <a:r>
              <a:rPr lang="ko-KR" altLang="en-US" dirty="0"/>
              <a:t>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정산서별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운임 상세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정산서별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(Local Invoice/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운임 상세 리스트를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엑셀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내려받기를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‘Drag a column here…’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부분에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갖다 놓는다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 No, M BL No,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운임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나열된 조회 항목의 순서를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편집할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857444"/>
            <a:ext cx="3526136" cy="401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해상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…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수입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 등 옵션을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ETD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ETD,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실적일자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등을 선택 후 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Invoice Type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해외정산서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지출결의서 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POL/POD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POL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POD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영업사원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영업사원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B/L No :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부서코드를 입력한다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파트너청구서번호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파트너 청구서 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그룹핑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(Yes/No)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추가여부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청구서 발행 추가 여부를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청구서그룹번호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그룹번호를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14. Settled : Settled/Unsettled(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지급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미지급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여부를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15. Shipment : House(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콘솔건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)/Direct(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싱글건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16.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검색유형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 결과 유형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요약정보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17.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전표여부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전표 발행 여부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(Yes/No)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18.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계산서여부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계산서 발행 여부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(Yes/No)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19.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운임코드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운임코드를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20. AND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조건 검색 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OR/AND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선택하여 조회한다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21.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선택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Group Customer,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회계거래처를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5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ELVIS</a:t>
            </a:r>
            <a:r>
              <a:rPr lang="ko-KR" altLang="en-US" dirty="0"/>
              <a:t> 메뉴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788087"/>
              </p:ext>
            </p:extLst>
          </p:nvPr>
        </p:nvGraphicFramePr>
        <p:xfrm>
          <a:off x="934700" y="598925"/>
          <a:ext cx="7992001" cy="24460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8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대 메뉴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소 메뉴</a:t>
                      </a:r>
                      <a:r>
                        <a:rPr lang="en-US" altLang="ko-KR" sz="105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31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정산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청구서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청구서 리스트</a:t>
                      </a:r>
                      <a:endParaRPr lang="en-US" altLang="ko-KR" sz="9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baseline="0" dirty="0">
                          <a:latin typeface="맑은 고딕" pitchFamily="50" charset="-127"/>
                          <a:ea typeface="맑은 고딕" pitchFamily="50" charset="-127"/>
                        </a:rPr>
                        <a:t>청구서 관리</a:t>
                      </a:r>
                      <a:endParaRPr lang="en-US" altLang="ko-KR" sz="90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Invoice Statement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기타 청구서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해외정산서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해외정산서 리스트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해외정산서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지출결의서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지출결의서 리스트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지출결의서 관리</a:t>
                      </a:r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기타 지출결의서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정산체크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정산체크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수입화물 </a:t>
                      </a:r>
                      <a:r>
                        <a:rPr lang="ko-KR" altLang="en-US" sz="900" b="1" dirty="0" err="1">
                          <a:latin typeface="맑은 고딕" pitchFamily="50" charset="-127"/>
                          <a:ea typeface="맑은 고딕" pitchFamily="50" charset="-127"/>
                        </a:rPr>
                        <a:t>통관비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 정산서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수입화물 </a:t>
                      </a: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통관비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정산서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28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900" b="1" dirty="0" err="1">
                          <a:latin typeface="맑은 고딕" pitchFamily="50" charset="-127"/>
                          <a:ea typeface="맑은 고딕" pitchFamily="50" charset="-127"/>
                        </a:rPr>
                        <a:t>운임상세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운임상세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7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청구서 </a:t>
            </a:r>
            <a:r>
              <a:rPr lang="en-US" altLang="ko-KR" dirty="0"/>
              <a:t>-</a:t>
            </a:r>
            <a:r>
              <a:rPr lang="ko-KR" altLang="en-US" dirty="0"/>
              <a:t> 청구서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국내 청구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2053212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해운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해상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항공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…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 등 옵션을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ETD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ETD,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실적일자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등을 선택 후 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(Invoice)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리스트를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일자별로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엑셀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내려받기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 텍스트 메뉴를 선택할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청구서 관리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House BL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‘Drag a column here…’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부분에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갖다 놓는다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ETD, ETA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나열된 조회 항목의 순서를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편집할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1686" y="2449663"/>
            <a:ext cx="3526136" cy="3651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 등 해당 코드를 검색하여 입력 후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청구서그룹번호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그룹번호를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번호를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FCL/LCL : FCL/LCL/Bulk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Master B/L No : Master 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House B/L No : House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Shipment : House(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콘솔건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)/Direct(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싱글건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Shipper/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영업사원 등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부서코드를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전표여부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전표 발행 여부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(Yes/No)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17.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그룹핑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여부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(Yes/No)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입금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출금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입출금 완료 처리 여부를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추가여부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청구서 발행 추가 여부를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부서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부서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21.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계산서여부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계산서 발행 여부를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출력용 은행 정보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리스트에서 인보이스 출력 시 사전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 입력한 은행정보를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검색유형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검색 결과 유형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요약정보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24.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담당자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담당자별 검색 시 선택한다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중복가능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6A358-5BB5-4E70-B63B-BA96ABC9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70" y="2905387"/>
            <a:ext cx="684218" cy="1074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C10662-F3BC-4D1B-96F8-6482E9B28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840" y="2573905"/>
            <a:ext cx="663904" cy="1040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3CB411-D2D3-4B8D-A988-0D1B7D4A6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601" y="908720"/>
            <a:ext cx="3150350" cy="1734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1133745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그룹생성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여러 청구서를 하나의 세금계산서로 발행이 필요 시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해당 청구서들을 체크박스에 체크한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그룹생성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그룹삭제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그룹핑한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청구서를 해제할 때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출력 시 해당 청구서를 체크한 후 출력한다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Print List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 리스트를 출력할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3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청구서 </a:t>
            </a:r>
            <a:r>
              <a:rPr lang="en-US" altLang="ko-KR" dirty="0"/>
              <a:t>-</a:t>
            </a:r>
            <a:r>
              <a:rPr lang="ko-KR" altLang="en-US" dirty="0"/>
              <a:t> 청구서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국내 청구 리스트에서 출력한다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(Invoice)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리스트를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일자별로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엑셀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내려받기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 텍스트 메뉴를 선택할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청구서 관리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House BL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‘Drag a column here…’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부분에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갖다 놓는다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ETD, ETA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나열된 조회 항목의 순서를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편집할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15F84-B391-4A90-817C-A3618073E152}"/>
              </a:ext>
            </a:extLst>
          </p:cNvPr>
          <p:cNvSpPr txBox="1"/>
          <p:nvPr/>
        </p:nvSpPr>
        <p:spPr>
          <a:xfrm>
            <a:off x="6221686" y="113374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청구서를 체크한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클릭하며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INVOICE(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좌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 출력된다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26. Print List : ‘Print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List‘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클릭하며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INVOICE LIST(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가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출력된다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B4575E3-E93B-4C18-8994-4BB2235D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7" y="871002"/>
            <a:ext cx="2554161" cy="36141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AB5F73-75D4-411C-9905-0A08916E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852" y="1452533"/>
            <a:ext cx="3444384" cy="239307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5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청구서 </a:t>
            </a:r>
            <a:r>
              <a:rPr lang="en-US" altLang="ko-KR" dirty="0"/>
              <a:t>-</a:t>
            </a:r>
            <a:r>
              <a:rPr lang="ko-KR" altLang="en-US" dirty="0"/>
              <a:t> 청구서 리스트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국내 청구 리스트를 조회한다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(Invoice)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리스트를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일자별로 조회한다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오른쪽 마우스를 클릭하여 엑셀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내려받기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 텍스트 메뉴를 선택할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빈 공간에 오른쪽 마우스를 클릭하여 청구서 관리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House BL / Master BL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조회한 자료를 사용자의 편의대로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항목을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‘Drag a column here…’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부분에 마우스로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갖다 놓는다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거래처명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ETD, ETA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나열된 조회 항목의 순서를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드래그하여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편집할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08BB1-6220-46EB-AEC7-A78464C1F8E8}"/>
              </a:ext>
            </a:extLst>
          </p:cNvPr>
          <p:cNvSpPr txBox="1"/>
          <p:nvPr/>
        </p:nvSpPr>
        <p:spPr>
          <a:xfrm>
            <a:off x="6221686" y="2753925"/>
            <a:ext cx="3526136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27.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전체선택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조회된 리스트 일괄 선택 기능으로 체크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박스에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마우스를 클릭하여 전체선택을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28. Master B/L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Master/House/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전표관리 등 클릭하면 해당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화면으로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29. 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우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조회된 자료의 항목에 오른쪽 마우스를 클릭하면 텍스트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메뉴가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 메뉴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좌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‘Show Group By Box’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선택하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면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Drag a column here to group by that column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문구가 쓰인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공간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(Grouping Box)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생긴다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 공간에 해당 항목을 마우스로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00000"/>
              </a:lnSpc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편의대로 자료를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6A358-5BB5-4E70-B63B-BA96ABC9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70" y="2905387"/>
            <a:ext cx="684218" cy="1074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C10662-F3BC-4D1B-96F8-6482E9B28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840" y="2573905"/>
            <a:ext cx="663904" cy="10400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6379BE-1C65-4D66-A90B-B2CFB3F5E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54" y="927735"/>
            <a:ext cx="1125125" cy="17662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C13A03E-83E6-40A1-B149-2F379BB19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8314" y="936141"/>
            <a:ext cx="1125125" cy="17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청구서 </a:t>
            </a:r>
            <a:r>
              <a:rPr lang="en-US" altLang="ko-KR" dirty="0"/>
              <a:t>-</a:t>
            </a:r>
            <a:r>
              <a:rPr lang="ko-KR" altLang="en-US" dirty="0"/>
              <a:t> 청구서관리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국내 청구서를 작성한다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857399"/>
            <a:ext cx="3526136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House No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House/Master/Order No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적용할 환율 및 통화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(Invoice)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전체선택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리스트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/ Master 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운임 청구는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운임을 입력 저장하면 자동으로 생성되며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관리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Freight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운임을 입력해도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운임 탭에 연동되어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청구서에 추가적인 메시지를 입력 시 비고에서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은행정보는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MDM&gt;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사업장관리에서 입력된 은행정보를 선택하여 출력할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1253850"/>
            <a:ext cx="3526136" cy="185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작성 후 저장 시 자동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메일주소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메일 주소를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참조번호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별도의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Reference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번호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필요 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Addition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전월 마감된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건에 추가 청구서를 작성 시 체크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조회한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누르고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Addition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체크박스에 체크 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 후에 운임을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만기일자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여신기간 관리하고자 할 때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58033C-7E8D-4948-8455-DC97F2B0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85" y="1981951"/>
            <a:ext cx="539118" cy="9354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F7695C-0B95-450D-831F-64ED20021ACF}"/>
              </a:ext>
            </a:extLst>
          </p:cNvPr>
          <p:cNvSpPr txBox="1"/>
          <p:nvPr/>
        </p:nvSpPr>
        <p:spPr>
          <a:xfrm>
            <a:off x="6221686" y="4824155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운임복사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세금계산서를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발행하려면 청구서 생성이 필수임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마이너스 세금계산서 및 수정세금계산서를 발행 시 운임을 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건건이 입력할 필요없이 운임복사를 통해 청구서를 생성한다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12. Freight Copy : Normal/Minus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 후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적용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562475-13FF-44C0-8385-70550AFC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45" y="3153360"/>
            <a:ext cx="945105" cy="16398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7358C8-28BE-4C0C-930F-B15EFECAD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617" y="3153529"/>
            <a:ext cx="2592029" cy="16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7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청구서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Invoice Statement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Invoice 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정보를 검색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857399"/>
            <a:ext cx="3526136" cy="149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해운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해운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항공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기타 등을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수출입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수입을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ETD : ETD/ETA/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청구서일자를 선택 후 일자를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FCL/LCL : FCL/LCL/BULK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선택한다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Master B/L No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마스터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BL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7. POL : POL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POD :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코드를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(Invoice)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관련 세부 정보를 검색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오른쪽 마우스를 클릭하여 엑셀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내려받기를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조회한 자료를 사용자의 편의대로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Grouping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해당 항목을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‘Drag a column here…’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부분에 마우스로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갖다 놓는다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lvl="0" indent="-171450">
              <a:lnSpc>
                <a:spcPct val="100000"/>
              </a:lnSpc>
              <a:buFontTx/>
              <a:buChar char="-"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거래처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청구서번호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House No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 나열된 조회 항목의 순서를 </a:t>
            </a:r>
            <a:r>
              <a:rPr lang="ko-KR" altLang="en-US" sz="900" b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드래그하여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편집할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F7695C-0B95-450D-831F-64ED20021ACF}"/>
              </a:ext>
            </a:extLst>
          </p:cNvPr>
          <p:cNvSpPr txBox="1"/>
          <p:nvPr/>
        </p:nvSpPr>
        <p:spPr>
          <a:xfrm>
            <a:off x="6221686" y="2748030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Invoice List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검색한 정보를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Grouping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편집한 양식을 저장 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하고 지속적으로 사용하고자 할 때 검색한 정보를 편집한 후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Title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입력한 다음 저장한다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해당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Title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을 삭제하고자 할 때는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‘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삭제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’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C733AC-6B8C-4B15-80BE-8AA08726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327" y="2483895"/>
            <a:ext cx="3444203" cy="2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0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정산 </a:t>
            </a:r>
            <a:r>
              <a:rPr lang="en-US" altLang="ko-KR" dirty="0"/>
              <a:t>– </a:t>
            </a:r>
            <a:r>
              <a:rPr lang="ko-KR" altLang="en-US" dirty="0"/>
              <a:t>청구서 </a:t>
            </a:r>
            <a:r>
              <a:rPr lang="en-US" altLang="ko-KR" dirty="0"/>
              <a:t>–</a:t>
            </a:r>
            <a:r>
              <a:rPr lang="ko-KR" altLang="en-US" dirty="0"/>
              <a:t> 기타 청구서관리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6209149" y="849916"/>
            <a:ext cx="3613916" cy="53529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465" y="548680"/>
            <a:ext cx="958606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기타 국내 청구서를 작성한다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1686" y="1178750"/>
            <a:ext cx="3526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검색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청구서번호를 입력 후 조회 시 버튼을 클릭한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초기화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앞선 조회 자료를 초기화한다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청구서 작성 시 버튼을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저장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자료 입력 후 저장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삭제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 삭제 시 버튼을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출력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출력 시 버튼을 클릭한다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복사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청구서를 복사하여 사용하고자 할 때 클릭한다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복사하고자 하는 청구서를 조회 후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복사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버튼을 클릭하고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9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하면 새로운 청구서가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참조번호 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청구서번호를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0">
              <a:lnSpc>
                <a:spcPct val="100000"/>
              </a:lnSpc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9.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환율일자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적용할 환율 및 통화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환율을 입력한다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91803" y="4641452"/>
            <a:ext cx="5979496" cy="1575175"/>
          </a:xfrm>
          <a:prstGeom prst="rect">
            <a:avLst/>
          </a:prstGeom>
          <a:solidFill>
            <a:srgbClr val="CBE5FB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1803" y="4641452"/>
            <a:ext cx="595115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기본설명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BL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 상관없는 매출을 청구할 때 청구서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(ETC Invoice)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빈 공간에 오른쪽 마우스를 클릭하여 청구서 리스트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/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매출세금계산서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화면으로 이동할 수 있다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작성은 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Freight Information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 오른쪽 마우스를 클릭하여 </a:t>
            </a:r>
            <a:r>
              <a:rPr kumimoji="1" lang="ko-KR" alt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행추가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후에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청구서에 추가적인 메시지를 입력 시 비고에서 작성한다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은행정보는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MDM&gt;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사업장관리에서 입력된 은행정보를 선택하여 출력할 수 있다</a:t>
            </a:r>
            <a:r>
              <a:rPr lang="en-US" altLang="ko-KR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1686" y="3161591"/>
            <a:ext cx="352613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청구서번호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작성 후 저장 시 자동 생성된다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11.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청구일자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일자를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12.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거래처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13.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코드를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메일주소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담당자 메일 주소를 입력한다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CA52AF-4938-4891-956B-1ED4DE866247}"/>
              </a:ext>
            </a:extLst>
          </p:cNvPr>
          <p:cNvSpPr/>
          <p:nvPr/>
        </p:nvSpPr>
        <p:spPr bwMode="auto">
          <a:xfrm>
            <a:off x="143540" y="848897"/>
            <a:ext cx="6069600" cy="36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4000" tIns="46800" rIns="54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ko-KR" alt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35586B-A502-4B4A-B636-389EACED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37" y="908720"/>
            <a:ext cx="3528000" cy="2036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E4B1A7-F89D-420A-985D-BDE8ADBB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620" y="2747924"/>
            <a:ext cx="775760" cy="535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6E24A5-35E1-4F5E-9560-1DB2B7117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672" y="1300929"/>
            <a:ext cx="897259" cy="6383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29015B-3ACD-44C3-8F80-0ADC227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239" y="4200273"/>
            <a:ext cx="1130014" cy="80390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1E22008-B548-4365-A568-598728F0A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899" y="4208466"/>
            <a:ext cx="1152662" cy="7957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66BF86-4237-4A40-B06D-F6B8399DAADD}"/>
              </a:ext>
            </a:extLst>
          </p:cNvPr>
          <p:cNvSpPr txBox="1"/>
          <p:nvPr/>
        </p:nvSpPr>
        <p:spPr>
          <a:xfrm>
            <a:off x="6221686" y="5088260"/>
            <a:ext cx="3526136" cy="77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15.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좌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리스트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청구서 리스트로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16.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매출세금계산서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매출세금계산서로 이동한다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17. Header Update : </a:t>
            </a:r>
            <a:r>
              <a:rPr lang="ko-KR" altLang="en-US" sz="9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마감 후 불가피하게 수정 시 사용한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18. (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현재행복사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: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클릭한 행 복사 시 사용한다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15415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54000" tIns="46800" rIns="54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3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27273</TotalTime>
  <Words>4891</Words>
  <Application>Microsoft Office PowerPoint</Application>
  <PresentationFormat>A4 용지(210x297mm)</PresentationFormat>
  <Paragraphs>477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HY동녘M</vt:lpstr>
      <vt:lpstr>HY헤드라인M</vt:lpstr>
      <vt:lpstr>굴림</vt:lpstr>
      <vt:lpstr>맑은 고딕</vt:lpstr>
      <vt:lpstr>바탕체</vt:lpstr>
      <vt:lpstr>Arial</vt:lpstr>
      <vt:lpstr>Symbol</vt:lpstr>
      <vt:lpstr>Wingdings</vt:lpstr>
      <vt:lpstr>기본 디자인</vt:lpstr>
      <vt:lpstr>PowerPoint 프레젠테이션</vt:lpstr>
      <vt:lpstr>PowerPoint 프레젠테이션</vt:lpstr>
      <vt:lpstr>ELVIS 메뉴</vt:lpstr>
      <vt:lpstr>정산 – 청구서 - 청구서 리스트</vt:lpstr>
      <vt:lpstr>정산 – 청구서 - 청구서 리스트</vt:lpstr>
      <vt:lpstr>정산 – 청구서 - 청구서 리스트</vt:lpstr>
      <vt:lpstr>정산 – 청구서 - 청구서관리</vt:lpstr>
      <vt:lpstr>정산 – 청구서 – Invoice Statement</vt:lpstr>
      <vt:lpstr>정산 – 청구서 – 기타 청구서관리</vt:lpstr>
      <vt:lpstr>정산 – 해외정산서 - 해외정산서 리스트</vt:lpstr>
      <vt:lpstr>정산 – 해외정산서 - 해외정산서 리스트</vt:lpstr>
      <vt:lpstr>정산 – 해외정산서 - 해외정산서 리스트</vt:lpstr>
      <vt:lpstr>정산 – 해외정산서 - 해외정산서 관리</vt:lpstr>
      <vt:lpstr>정산 – 해외정산서 - 해외정산서 관리</vt:lpstr>
      <vt:lpstr>정산 – 지출결의서 – 지출결의서 리스트</vt:lpstr>
      <vt:lpstr>정산 – 지출결의서 - 지출결의서 리스트</vt:lpstr>
      <vt:lpstr>정산 – 지출결의서 - 지출결의서 리스트</vt:lpstr>
      <vt:lpstr>정산 – 지출결의서 – 지출결의서 관리</vt:lpstr>
      <vt:lpstr>정산 – 지출결의서 – 기타 지출결의서관리</vt:lpstr>
      <vt:lpstr>정산 – 정산체크 리스트</vt:lpstr>
      <vt:lpstr>정산 – 수입화물 통관비 정산서</vt:lpstr>
      <vt:lpstr>정산 – 수입화물 통관비 정산서</vt:lpstr>
      <vt:lpstr>정산 – 운임상세 리스트</vt:lpstr>
    </vt:vector>
  </TitlesOfParts>
  <Company>YJIT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황철수</dc:creator>
  <cp:lastModifiedBy>이 상기</cp:lastModifiedBy>
  <cp:revision>1956</cp:revision>
  <cp:lastPrinted>2017-09-25T09:16:01Z</cp:lastPrinted>
  <dcterms:created xsi:type="dcterms:W3CDTF">2004-12-28T01:24:38Z</dcterms:created>
  <dcterms:modified xsi:type="dcterms:W3CDTF">2017-10-30T05:27:24Z</dcterms:modified>
</cp:coreProperties>
</file>