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702" r:id="rId2"/>
    <p:sldId id="703" r:id="rId3"/>
    <p:sldId id="579" r:id="rId4"/>
    <p:sldId id="599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40" r:id="rId28"/>
    <p:sldId id="641" r:id="rId29"/>
    <p:sldId id="642" r:id="rId30"/>
    <p:sldId id="643" r:id="rId31"/>
    <p:sldId id="644" r:id="rId32"/>
    <p:sldId id="645" r:id="rId33"/>
  </p:sldIdLst>
  <p:sldSz cx="9906000" cy="6858000" type="A4"/>
  <p:notesSz cx="6797675" cy="9926638"/>
  <p:defaultTextStyle>
    <a:defPPr>
      <a:defRPr lang="ko-KR"/>
    </a:defPPr>
    <a:lvl1pPr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orient="horz" pos="1565">
          <p15:clr>
            <a:srgbClr val="A4A3A4"/>
          </p15:clr>
        </p15:guide>
        <p15:guide id="3" pos="3120">
          <p15:clr>
            <a:srgbClr val="A4A3A4"/>
          </p15:clr>
        </p15:guide>
        <p15:guide id="4" pos="42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5FB"/>
    <a:srgbClr val="0066CC"/>
    <a:srgbClr val="A50021"/>
    <a:srgbClr val="3366FF"/>
    <a:srgbClr val="0066FF"/>
    <a:srgbClr val="9999FF"/>
    <a:srgbClr val="969696"/>
    <a:srgbClr val="B2B2B2"/>
    <a:srgbClr val="33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2" autoAdjust="0"/>
    <p:restoredTop sz="97372" autoAdjust="0"/>
  </p:normalViewPr>
  <p:slideViewPr>
    <p:cSldViewPr>
      <p:cViewPr varScale="1">
        <p:scale>
          <a:sx n="112" d="100"/>
          <a:sy n="112" d="100"/>
        </p:scale>
        <p:origin x="1116" y="108"/>
      </p:cViewPr>
      <p:guideLst>
        <p:guide orient="horz" pos="629"/>
        <p:guide orient="horz" pos="1565"/>
        <p:guide pos="3120"/>
        <p:guide pos="42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9918F8-22CB-483A-BDBC-2FADFC36ED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0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4C3B39-536B-4DAA-B169-859854EB80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063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685239" y="638175"/>
            <a:ext cx="12286440" cy="2343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1701" y="52389"/>
            <a:ext cx="2349500" cy="922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478707" y="52389"/>
            <a:ext cx="9578007" cy="922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6" y="52389"/>
            <a:ext cx="6910388" cy="4175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1" y="638175"/>
            <a:ext cx="9296400" cy="338554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638175"/>
            <a:ext cx="9296400" cy="2037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6790"/>
            <a:ext cx="84201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343878"/>
            <a:ext cx="437673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3878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9"/>
            <a:ext cx="59436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1" y="437899"/>
            <a:ext cx="9910762" cy="42862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43922"/>
                  <a:invGamma/>
                </a:srgbClr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531511" y="6579350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>
                <a:latin typeface="바탕체" pitchFamily="17" charset="-127"/>
                <a:ea typeface="바탕체" pitchFamily="17" charset="-127"/>
              </a:rPr>
              <a:t>Ⅴ - 1 - </a:t>
            </a:r>
            <a:fld id="{BCA39146-39D5-4A14-9A01-ED0093C4C448}" type="slidenum">
              <a:rPr lang="en-US" altLang="ko-KR" b="0">
                <a:latin typeface="바탕체" pitchFamily="17" charset="-127"/>
                <a:ea typeface="바탕체" pitchFamily="17" charset="-127"/>
              </a:rPr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b="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638175"/>
            <a:ext cx="929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489340"/>
            <a:ext cx="9906000" cy="36513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tint val="3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pic>
        <p:nvPicPr>
          <p:cNvPr id="1031" name="Picture 37" descr="ptu02_200310hsj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9906000" cy="43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00026" y="52389"/>
            <a:ext cx="6910388" cy="29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1247589" y="6604743"/>
            <a:ext cx="1875255" cy="20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597" tIns="42798" rIns="85597" bIns="42798">
            <a:spAutoFit/>
          </a:bodyPr>
          <a:lstStyle/>
          <a:p>
            <a:pPr defTabSz="855663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b="0" dirty="0">
                <a:latin typeface="Arial" charset="0"/>
              </a:rPr>
              <a:t>Copyright </a:t>
            </a:r>
            <a:r>
              <a:rPr kumimoji="0" lang="en-US" altLang="ko-KR" sz="800" b="0" dirty="0">
                <a:latin typeface="Arial" charset="0"/>
                <a:sym typeface="Symbol" pitchFamily="18" charset="2"/>
              </a:rPr>
              <a:t></a:t>
            </a:r>
            <a:r>
              <a:rPr kumimoji="0" lang="en-US" altLang="ko-KR" sz="800" b="0" dirty="0">
                <a:latin typeface="Arial" charset="0"/>
              </a:rPr>
              <a:t>  YJIT All rights reserved.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8DCA3-95DA-4523-8EF7-C4F08FA276B3}"/>
              </a:ext>
            </a:extLst>
          </p:cNvPr>
          <p:cNvSpPr/>
          <p:nvPr userDrawn="1"/>
        </p:nvSpPr>
        <p:spPr bwMode="auto">
          <a:xfrm>
            <a:off x="8778425" y="6513832"/>
            <a:ext cx="1080120" cy="32400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043490" y="3357648"/>
            <a:ext cx="186013" cy="2776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2527300" y="908051"/>
            <a:ext cx="490855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SYSTEM GUIDE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00026" y="52389"/>
            <a:ext cx="69103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USER GUIDE</a:t>
            </a:r>
          </a:p>
        </p:txBody>
      </p:sp>
      <p:pic>
        <p:nvPicPr>
          <p:cNvPr id="6" name="그림 5" descr="표지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962" y="1643062"/>
            <a:ext cx="7458075" cy="3571875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 bwMode="auto">
          <a:xfrm>
            <a:off x="542510" y="997751"/>
            <a:ext cx="2455488" cy="451029"/>
          </a:xfrm>
          <a:prstGeom prst="wedgeRoundRectCallout">
            <a:avLst>
              <a:gd name="adj1" fmla="val 21484"/>
              <a:gd name="adj2" fmla="val 177980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로그인이 되지 않는 상태에서 </a:t>
            </a:r>
            <a:r>
              <a:rPr kumimoji="1" lang="ko-KR" alt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원격 서비스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받아야 할 때 이 곳을 클릭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</a:p>
        </p:txBody>
      </p:sp>
      <p:sp>
        <p:nvSpPr>
          <p:cNvPr id="8" name="모서리가 둥근 사각형 설명선 6"/>
          <p:cNvSpPr/>
          <p:nvPr/>
        </p:nvSpPr>
        <p:spPr bwMode="auto">
          <a:xfrm>
            <a:off x="5589352" y="5561620"/>
            <a:ext cx="3245085" cy="720080"/>
          </a:xfrm>
          <a:prstGeom prst="wedgeRoundRectCallout">
            <a:avLst>
              <a:gd name="adj1" fmla="val -14311"/>
              <a:gd name="adj2" fmla="val -25260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Domain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셋팅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시 입력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 / PW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부여 받은 각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User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ID/PW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 후 로그인 클릭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Remember me :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ID/PW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7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거래처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거래처를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등 기본 정보를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영문명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통화는 필수 입력 값으로 빨간 색 테두리로 표시되어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 정보 외 신용정보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추가 사업장정보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기타정보 등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빈 란을 입력 시에는 오른쪽 마우스를 클릭하여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63715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88740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부서명을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19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거래처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거래처를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등 기본 정보를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영문명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통화는 필수 입력 값으로 빨간 색 테두리로 표시되어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 정보 외 신용정보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추가 사업장정보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기타정보 등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빈 란을 입력 시에는 오른쪽 마우스를 클릭하여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63715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88740"/>
            <a:ext cx="3526136" cy="239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CC Fee : CC Fee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적용 퍼센트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(%)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원화단자리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사사오입 규칙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적용할 사사오입 규칙을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부가세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단자리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사사오입 규칙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사사오입 규칙을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법인등록번호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법인등록번호를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종사업장번호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종사업장번호를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주업종코드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주업종코드를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IATA No : IATA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Air Account No : Air Account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RA No : RA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10. KC No : KC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11. KC No Effective Date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12. AFR Code : AFR Code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13. Firms Code : Firms Code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55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거래처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거래처를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등 기본 정보를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영문명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통화는 필수 입력 값으로 빨간 색 테두리로 표시되어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 정보 외 신용정보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추가 사업장정보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기타정보 등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빈 란을 입력 시에는 오른쪽 마우스를 클릭하여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118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63715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국가별 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88740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Custom Info : 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 시점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매출처 청구일자를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270CAF-0ED8-4A7D-AC78-5A2E2BAA9952}"/>
              </a:ext>
            </a:extLst>
          </p:cNvPr>
          <p:cNvSpPr/>
          <p:nvPr/>
        </p:nvSpPr>
        <p:spPr bwMode="auto">
          <a:xfrm>
            <a:off x="141545" y="2106578"/>
            <a:ext cx="6069600" cy="118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E2A3B-E2D5-447E-B051-E636C3878BA4}"/>
              </a:ext>
            </a:extLst>
          </p:cNvPr>
          <p:cNvSpPr/>
          <p:nvPr/>
        </p:nvSpPr>
        <p:spPr bwMode="auto">
          <a:xfrm>
            <a:off x="132582" y="3380139"/>
            <a:ext cx="6069600" cy="118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B6414-375E-4940-A4D1-EC9B8DB2995B}"/>
              </a:ext>
            </a:extLst>
          </p:cNvPr>
          <p:cNvSpPr txBox="1"/>
          <p:nvPr/>
        </p:nvSpPr>
        <p:spPr>
          <a:xfrm>
            <a:off x="6187502" y="1712973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위임처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EFE1D-95A2-48AD-A6B5-C2C220DC976E}"/>
              </a:ext>
            </a:extLst>
          </p:cNvPr>
          <p:cNvSpPr txBox="1"/>
          <p:nvPr/>
        </p:nvSpPr>
        <p:spPr>
          <a:xfrm>
            <a:off x="6225567" y="1937998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위임처코드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위임처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위임처명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위임처명을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위임시작일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위임종료일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7E6DC-8245-462E-8CE1-C786C7D574D0}"/>
              </a:ext>
            </a:extLst>
          </p:cNvPr>
          <p:cNvSpPr txBox="1"/>
          <p:nvPr/>
        </p:nvSpPr>
        <p:spPr>
          <a:xfrm>
            <a:off x="6182837" y="2928108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012899-94B5-46D7-B434-135B0B342BB7}"/>
              </a:ext>
            </a:extLst>
          </p:cNvPr>
          <p:cNvSpPr txBox="1"/>
          <p:nvPr/>
        </p:nvSpPr>
        <p:spPr>
          <a:xfrm>
            <a:off x="6220902" y="3153133"/>
            <a:ext cx="3526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추가적인 정보 및 기타사항을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7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사업장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사업장 정보를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사업장의 정보를 세팅하는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사업장명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홈텍스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정보의 기본 정보와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결재방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EDI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전송 정보를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 주소는 인보이스 등 출력 시 인쇄된다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은행정보에 기록된 계좌번호는 인보이스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 인보이스 출력 시 인쇄된다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55169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80194"/>
            <a:ext cx="35261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사업장명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프로그램을 사용하는 업체 상호를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한글 상호를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출력용 한글주소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 시 인쇄되는 한글 주소를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출력용 영문주소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 시 인쇄되는 영어 주소를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한글주소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한글 주소를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영문주소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영문 주소를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홈택스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정보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홈택스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정보를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83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사업장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사업장 정보를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사업장의 정보를 세팅하는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사업장명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홈텍스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정보의 기본 정보와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결재방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EDI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전송 정보를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 주소는 인보이스 등 출력 시 인쇄된다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은행정보에 기록된 계좌번호는 인보이스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 인보이스 출력 시 인쇄된다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55169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80194"/>
            <a:ext cx="352613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국내은행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 은행 정보를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은행명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은행이름을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 은행 계좌번호를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외화은행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외화 은행 정보를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은행명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은행이름을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외화 은행 계좌번호를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53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사업장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사업장 정보를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사업장의 정보를 세팅하는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사업장명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홈텍스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정보의 기본 정보와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결재방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EDI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전송 정보를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 주소는 인보이스 등 출력 시 인쇄된다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은행정보에 기록된 계좌번호는 인보이스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 인보이스 출력 시 인쇄된다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55169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결재란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8019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결재 대상 부문을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결재순서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결재 순서를 직급별로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42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사업장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사업장 정보를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사업장의 정보를 세팅하는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사업장명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홈텍스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정보의 기본 정보와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결재방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EDI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전송 정보를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 주소는 인보이스 등 출력 시 인쇄된다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은행정보에 기록된 계좌번호는 인보이스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 인보이스 출력 시 인쇄된다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55169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[EDI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80194"/>
            <a:ext cx="3526136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ITEM : EDI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전송 대상 항목을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중계망서비스업자로부터 부여 받은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PW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중계망서비스업자에게 신청한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EDI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정보 세팅은 시스템 설치 초기에 해당 중계망서비스 업자로부터 받은 정보를 가지고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양재아이티에서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세팅을 하여 공급한다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26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운임코드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운임코드를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해상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창고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운송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특송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 운임 정보를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기본적으로 사용되는 운임코드는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세팅되어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있으나 각 업체의 필요에 따라 운임코드를 추가 생성할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 코드 생성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클릭하여 입력 후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일단 생성된 코드는 삭제할 수 없으며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사용하지 않을 시 사용여부에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사용안함으로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855169"/>
            <a:ext cx="3526136" cy="311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서비스를 선택하여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운임코드를 입력하여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운임명을 입력하여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사용여부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사용여부를 선택하여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 코드 생성 시 운임코드를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운임명을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영어 가능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사용여부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 생성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으로 지정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Korean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운임명을 한글 등 언어를 선택하여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운임그룹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운임그룹을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10. Sub Group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부분을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서비스타입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 타입을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(2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개 이상 선택 가능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운임코드에 적용할 통화를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출력용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BL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출력용 운임명을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운임적용 단위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 적용 단위를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15.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그룹정렬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16.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실적 제외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실적에 포함하지 않는 운임코드 생성 시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17. FPIS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신고 대상 운임 여부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FPIS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신고대상 운임에 표기한다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4059070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국가별 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4284095"/>
            <a:ext cx="3526136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VAT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부가세 적용 코드일 때 부가세율을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면제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(Y/N)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운임청구는 기록되지만 세금계산서상 항목에는 기록되지 않고 비고란만 기록되는 운임 처리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‘Y’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로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(Y/N)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운임청구는 기록되지만 세금계산서 항목에는 기록되지 않고 세금계산서를 발행하고자 할 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‘Y’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94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운임코드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운임코드를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해상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창고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운송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특송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 운임 정보를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기본적으로 사용되는 운임코드는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세팅되어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있으나 각 업체의 필요에 따라 운임코드를 추가 생성할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 코드 생성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클릭하여 입력 후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일단 생성된 코드는 삭제할 수 없으며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사용하지 않을 시 사용여부에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사용안함으로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17700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55169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계정과목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80194"/>
            <a:ext cx="3526136" cy="17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운임복사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 운임코드를 생성 후 계정과목 연동 작업 시 기존 운임코드 중 같은 계정과목을 사용하는 운임코드 입력하여 복사 버튼을 클릭하여 계정과목을 자동으로 설정한다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수동으로 계정과목을 설정 시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사업장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 계정을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 계정을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외화 계정을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18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포트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포트코드를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포트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기본적으로 사용되는 포트코드는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세팅되어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있으나 각 업체의 필요에 따라 포트코드를 추가 생성할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 코드 생성 시 오른쪽 마우스를 클릭하여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후 지역코드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지역명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유형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사용여부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 등을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일단 생성된 코드는 삭제할 수 없으며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사용하지 않을 시 사용여부에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사용안함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(Inactive)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으로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855169"/>
            <a:ext cx="352613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 코드를 선택하여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지역코드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지역코드를 입력하여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지역구분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해상 등 포트를 선택하여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지역명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지역명을 입력하여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사용여부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사용안함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선택하여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Mapping Code : Mapping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된 코드여부를 선택하여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89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607420" y="999040"/>
            <a:ext cx="242570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저작권에 관하여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00026" y="52389"/>
            <a:ext cx="69103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USER GUIDE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7515" y="1988840"/>
            <a:ext cx="8775975" cy="3465385"/>
          </a:xfrm>
          <a:prstGeom prst="rect">
            <a:avLst/>
          </a:prstGeom>
          <a:noFill/>
          <a:ln w="9525" cmpd="dbl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 및 관련된 인쇄물의 저작권은 저작권자의 소유입니다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귀사는 프로그램을 수행시키기 위해 컴퓨터에 프로그램을 설치하는 것과 보관용 복사본을 만드는 것 이외에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프로그램이나 인쇄물 내용을 무단 복제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전재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인용하는 것은 저작권법에 저촉됩니다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본서 중에 인용된 화면기술 및 소프트웨어는 법에 의해 제작자의 권리가 보호되고 있습니다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만약 사용자 매뉴얼 및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ELVIS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프로그램에 관하여 문의 사항이 있으시면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양재아이티㈜로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연락 바랍니다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연 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락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 처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서울특별시 구로구 디지털로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34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43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코오롱싸이언스밸리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I  609, 610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호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전화번호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1522-7422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FAX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번호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02-2025-2778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</p:txBody>
      </p:sp>
      <p:sp>
        <p:nvSpPr>
          <p:cNvPr id="4" name="리본: 아래로 기울어짐 3"/>
          <p:cNvSpPr/>
          <p:nvPr/>
        </p:nvSpPr>
        <p:spPr bwMode="auto">
          <a:xfrm>
            <a:off x="2702750" y="832235"/>
            <a:ext cx="4230470" cy="807951"/>
          </a:xfrm>
          <a:prstGeom prst="ribbon">
            <a:avLst>
              <a:gd name="adj1" fmla="val 10958"/>
              <a:gd name="adj2" fmla="val 67412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43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선사</a:t>
            </a:r>
            <a:r>
              <a:rPr lang="en-US" altLang="ko-KR" dirty="0"/>
              <a:t>/</a:t>
            </a:r>
            <a:r>
              <a:rPr lang="ko-KR" altLang="en-US" dirty="0"/>
              <a:t>항공사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항공사 코드를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정보 및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IATA Code, SCAC Code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기본적으로 사용되는 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항공사코드는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세팅되어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있으나 각 업체의 필요에 따라 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항공사코드를 추가 생성할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 코드 생성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클릭하여 입력 후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일단 생성된 코드는 삭제할 수 없으며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사용하지 않을 시 사용여부에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사용안함으로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855169"/>
            <a:ext cx="3526136" cy="221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코드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코드를 입력하여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명을 입력하여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구분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항공사를 선택하여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사용여부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으로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미사용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사용안함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항공사명을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한글 가능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Korean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운임명을 한글 등 언어를 선택하여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주소를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항공사코드를 거래처코드로 매핑한다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구분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11. EDI Code : EDI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추가적인 정보를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BB325B-46A5-4BFE-88BC-B5B1EC6F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09" y="3158970"/>
            <a:ext cx="1294691" cy="413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9B754D-96DB-4E1D-9398-DEB9C5EA4233}"/>
              </a:ext>
            </a:extLst>
          </p:cNvPr>
          <p:cNvSpPr txBox="1"/>
          <p:nvPr/>
        </p:nvSpPr>
        <p:spPr>
          <a:xfrm>
            <a:off x="6221686" y="3654025"/>
            <a:ext cx="3526136" cy="82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거래처정보생성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코드 생성 후 그 코드를 거래처 코드로 생성하고자 할 때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Customer Mapping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한국 외 해외 사업장에서 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코드를 각각의 거래처 코드로 달리 사용하고자 할 때 각 사업장별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(Office)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거래처코드를 별도로 입력하여 사용한다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67D66-A95C-4DEF-81FC-0257F1D5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340" y="4526613"/>
            <a:ext cx="3482195" cy="14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선사</a:t>
            </a:r>
            <a:r>
              <a:rPr lang="en-US" altLang="ko-KR" dirty="0"/>
              <a:t>/</a:t>
            </a:r>
            <a:r>
              <a:rPr lang="ko-KR" altLang="en-US" dirty="0"/>
              <a:t>항공사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항공사 코드를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정보 및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IATA Code, SCAC Code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기본적으로 사용되는 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항공사코드는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세팅되어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있으나 각 업체의 필요에 따라 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항공사코드를 추가 생성할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 코드 생성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클릭하여 입력 후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일단 생성된 코드는 삭제할 수 없으며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사용하지 않을 시 사용여부에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사용안함으로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50851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75876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IATA Code : IATA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CASS Carrier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Yes/No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정산통화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정산 시 기본 화폐를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Commission %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Commission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프로테이지를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D6BD7-A3A2-4D03-9D1F-144D7B06F7FA}"/>
              </a:ext>
            </a:extLst>
          </p:cNvPr>
          <p:cNvSpPr txBox="1"/>
          <p:nvPr/>
        </p:nvSpPr>
        <p:spPr>
          <a:xfrm>
            <a:off x="6185227" y="2606046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 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0D76F-C144-4AC1-A66E-8A9E7C28BAAB}"/>
              </a:ext>
            </a:extLst>
          </p:cNvPr>
          <p:cNvSpPr txBox="1"/>
          <p:nvPr/>
        </p:nvSpPr>
        <p:spPr>
          <a:xfrm>
            <a:off x="6223292" y="2831071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SCAC Code : SCAC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NACCS SCAC Code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NACCS SCAC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S/R Vendor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중계망서비스를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S/R Receive 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S/R EDI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35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H/S Code</a:t>
            </a:r>
            <a:r>
              <a:rPr lang="ko-KR" altLang="en-US" dirty="0"/>
              <a:t>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H/S Code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H/S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기본적으로 사용되는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H/S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세팅되어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있으나 각 업체의 필요에 따라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H/S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코드를 추가 생성할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 코드 생성 시 오른쪽 마우스를 클릭하여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 등을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시 오른쪽 마우스를 클릭하여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855169"/>
            <a:ext cx="35261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HS Group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HS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그룹코드를 입력하여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HS Code : HS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코드를 입력하여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Description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품명을 입력하여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47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국가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국가코드를 등록한다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국가 코드를 생성하는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기본적으로 사용되는 국가코드는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세팅되어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있으나 각 업체의 필요에 따라 국가코드를 추가 생성할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코드 생성 시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 국가코드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국가명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대륙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통화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사용여부 등을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일단 생성된 코드는 삭제할 수 없으며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사용하지 않을 시 사용여부에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사용안함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(Inactive)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으로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855169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대륙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대륙을 선택하여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국가코드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국가코드를 입력하여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국가명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국가명을 입력하여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통화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통화를 검색 선택하여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86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대륙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대륙코드를 등록한다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대륙 코드를 생성하는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기본적으로 사용되는 대륙코드는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세팅되어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있으나 각 업체의 필요에 따라 대륙코드를 추가 생성할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코드 생성 시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 대륙코드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대륙명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그룹코드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사용여부 등을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일단 생성된 코드는 삭제할 수 없으며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사용하지 않을 시 사용여부에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사용안함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(Inactive)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으로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855169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대륙코드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대륙코드를 선택하여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대륙명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대륙명을 입력하여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33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Container Type &amp; Size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타입 및 사이즈</a:t>
            </a: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등록한다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컨테이너 코드를 생성하는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기본적으로 사용되는 컨테이너코드는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세팅되어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있으나 각 업체의 필요에 따라 컨테이너코드를 추가 생성할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코드 생성 시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 컨테이너코드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컨테이너명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세관코드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적하목록 전송 시 컨테이너정보를 신고하기 때문에 신규 컨테이너 코드 생성 시 규정에 맞는 컨테이너 타입으로 생성해야 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사용하지 않을 시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행삭제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855169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EQ Unit Code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코드를 입력하여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Description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명을 입력하여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286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창고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창고 코드를 등록한다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창고 코드를 생성하는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기본적으로 사용되는 창고코드는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세팅되어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있으나 각 업체의 필요에 따라 창고코드를 추가 생성할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코드 생성 시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 창고코드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창고명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EDI Code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사용하지 않을 시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행삭제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855169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Warehouse Code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창고코드를 입력하여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Warehouse Type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보세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(Select)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Warehouse Name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창고명을 입력하여 검색한다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서비스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서비스 유형을 선택하여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사용여부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사용안함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806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선박명</a:t>
            </a:r>
            <a:r>
              <a:rPr lang="ko-KR" altLang="en-US" dirty="0"/>
              <a:t>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선박명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(Vessel)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코드를 등록한다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Vessel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코드를 생성하는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코드 생성 시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Vessel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Vessel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사용여부 등을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일단 생성된 코드는 삭제할 수 없으며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사용하지 않을 시 사용여부에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사용안함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(Inactive)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855169"/>
            <a:ext cx="35261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Vessel Code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Vessel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코드를 입력하여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Vessel : Vessel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명을 입력하여 검색한다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사용여부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사용안함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30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환율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 리스트를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환율일자를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통화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통화를 검색 선택하여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 정보를 확인 필요 시 조회 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통화별로 조회 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 옵션을 입력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 클릭 또는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‘Alt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+A’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눌러 조회할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479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환율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환율을 등록한다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적용 환율일자를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Excel Upload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엑셀 파일을 업로드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Text Upload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 파일을 업로드 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 복사할 기간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일 환율을 복사하여 적용할 일자를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환율을 등록하는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외환은행 환율조회 홈페이지에서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</a:t>
            </a:r>
            <a:r>
              <a:rPr lang="en-US" altLang="ko-KR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xcel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or Text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다운받아 업로드하여 환율을 등록할 수 있고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환율 가져오기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클릭하여 환율을 등록할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일 환율을 복사하여 특정 기간동안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복사 버튼 클릭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특정 통화 환율을 해당 월로 적용할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 란을 입력 시에는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 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행삭제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27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ELVIS</a:t>
            </a:r>
            <a:r>
              <a:rPr lang="ko-KR" altLang="en-US" dirty="0"/>
              <a:t> 메뉴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52160"/>
              </p:ext>
            </p:extLst>
          </p:nvPr>
        </p:nvGraphicFramePr>
        <p:xfrm>
          <a:off x="934700" y="598925"/>
          <a:ext cx="7992001" cy="38701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8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대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50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MDM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거래처관리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거래처 리스트</a:t>
                      </a:r>
                      <a:b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거래처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사업장</a:t>
                      </a:r>
                      <a:r>
                        <a:rPr lang="en-US" altLang="ko-KR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사업장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운임코드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운임코드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포트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포트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선사</a:t>
                      </a: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항공사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선사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항공사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H/S Code 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H/S Code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국가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국가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대륙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대륙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Container Type/Size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Container Type/Size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0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창고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창고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4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err="1">
                          <a:latin typeface="맑은 고딕" pitchFamily="50" charset="-127"/>
                          <a:ea typeface="맑은 고딕" pitchFamily="50" charset="-127"/>
                        </a:rPr>
                        <a:t>선박명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선박명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20440"/>
                  </a:ext>
                </a:extLst>
              </a:tr>
              <a:tr h="2250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환율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환율 리스트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환율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7328"/>
                  </a:ext>
                </a:extLst>
              </a:tr>
              <a:tr h="221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사용자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사용자 관리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내정보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44967"/>
                  </a:ext>
                </a:extLst>
              </a:tr>
              <a:tr h="2178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공통코드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공통코드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60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사용자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사용자를 등록한다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 설치 사업장을 선택하여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Login(Y/N)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 여부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선택하여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관리하는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기본적으로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양재아이티에서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세팅 완료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사용자명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Password,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권한그룹 등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기본 정보를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사업장은 필수 입력 값으로 빨간 색 테두리로 표시되어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사용하지 않는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사용여부에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사용안함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으로 선택하여 관리한다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1313765"/>
            <a:ext cx="3526136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확인한다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 세팅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사용여부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사용안함을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선택하여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User Name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 이름을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영어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한글 가능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영문명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 영문이름을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Password/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확인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 세팅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사업장을 검색하여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부서를 검색하여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권한그룹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권한 그룹을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Sales Authority Level :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Level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선택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12. Account Authority Level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Level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13. TEL No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전화번호를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14. FAX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팩스 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휴대폰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휴대폰 번호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이메일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 이메일을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기본업무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업무 타입을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성별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 성별을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출력 은행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 은행정보 기본값을 설정한다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20. User Type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영업사원일 경우 설정한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21. Main Print B/L Form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프린트 기본값을 설정한다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22.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D/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출력용 은행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 청구서 은행정보 기본값을 설정한다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23. Lock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Status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프로그램 잠김 상태 표시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24.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Unlock or Reset Password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분실했을 경우 임의의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해당 사용자 메일로 발송한다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25.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로그인여부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 상태를 표기한다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295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사용자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내정보를 관리한다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사용자의 정보를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관리하는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변경 시 사용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855169"/>
            <a:ext cx="3526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상호명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 명을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영문명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 영문명을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New Password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변경 시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확인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처음 입력한 비밀번호를 재입력한다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TEL No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전화번호를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FAX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팩스 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휴대폰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휴대폰 번호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이메일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 이메일을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출력 은행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 은행정보 기본값을 설정한다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출력 은행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영문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은행정보 기본값을 설정한다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D/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출력용 은행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 청구서 은행정보 기본값을 설정한다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134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공통코드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공통코드를 관리한다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그룹코드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그룹코드를 입력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그룹명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그룹명을 입력하여 검색한다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 코드를 생성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하는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화면이다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 List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오른쪽 마우스를 클릭하여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후 공통 사용 그룹코드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코드명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입력문자 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코드명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기본 정보를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Common Code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행추가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 그룹코드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코드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title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값을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사용하지 않는 코드는 오른쪽 마우스를 클릭하여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관리한다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거래처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거래처 리스트를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영문명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영문상호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한글상호를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생성하기 전 또는 거래처 정보를 확인 필요 시 조회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거래처명 등 필요한 해당 조회 옵션별로 조회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 옵션을 입력 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 클릭 또는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‘Alt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+A’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눌러 조회할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1313765"/>
            <a:ext cx="3526136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그룹코드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그룹코드 생성 시 그룹코드로 조회할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등록일자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유형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거래처관리에서 지정한 유형별로 지정하여 조회할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Country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Code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RA No : RA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여신기간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여신기간을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지정한다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 코드를 조회하여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11. Work Type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거래처관리에서 지정한 사업유형별로 지정하여 조회할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12. KC No : KC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13. CEO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대표자를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사용여부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사용안함을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지정한다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62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거래처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거래처를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숫자 또는 혼용하여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자리 이내로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영문명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영문상호를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등 기본 정보를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영문명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통화는 필수 입력 값으로 빨간 색 테두리로 표시되어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 정보 외 신용정보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추가 사업장정보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기타정보 등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빈 란을 입력 시에는 오른쪽 마우스를 클릭하여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1313765"/>
            <a:ext cx="3526136" cy="392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Korean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한글 상호를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영문주소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영문주소를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사업장주소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한글주소를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출력용 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입력되는 주소로 영문주소를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Ctrl+C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Ctrl+V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ZIP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우편번호를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TEL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전화번호를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10. City Code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시티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11. FAX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팩스 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사업유형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사업유형별로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선택하여 지정한다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그룹코드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그룹 대표코드를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대표를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업태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사업자등록증에 기록된 업태를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16.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거래처의 국가를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17.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사용여부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거래처 사용 여부를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사용안함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18. Origin :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19.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종목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사업자등록증에 기록된 종목을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20.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 코드를 입력 시 자동 입력이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프로젝트 코드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22. Customer Type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유형을 선택하여 지정한다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5229200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신용정보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5454225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신용정보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서비스와 여신기간 또는 지급기간을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사용중지일자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 종료 시 거래종료 일자를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여신금액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여신 한도 금액을 지정하여 관리한다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여신적용업무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B/L,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Tax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여신관리를 적용할 수 있다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78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거래처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거래처를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등 기본 정보를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영문명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통화는 필수 입력 값으로 빨간 색 테두리로 표시되어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 정보 외 신용정보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추가 사업장정보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기타정보 등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빈 란을 입력 시에는 오른쪽 마우스를 클릭하여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63715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88740"/>
            <a:ext cx="3526136" cy="17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거래처에 제공하는 서비스를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TEL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 연락처를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팩스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 팩스번호를 입력한다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휴대폰번호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 휴대폰번호를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이메일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 이메일을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 부서를 검색하여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매출처의 세금계산서를 수령하는 담당자는 서비스 란에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‘Tax’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선택하고 담당자명과 이메일을 입력하면 회계프로그램에서 세금계산서를 발행 시 해당 정보를 끌어와 자동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0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거래처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거래처를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등 기본 정보를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영문명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통화는 필수 입력 값으로 빨간 색 테두리로 표시되어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 정보 외 신용정보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추가 사업장정보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기타정보 등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빈 란을 입력 시에는 오른쪽 마우스를 클릭하여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63715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88740"/>
            <a:ext cx="35261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거래처에 제공하는 서비스를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추가 정보를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45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거래처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거래처를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등 기본 정보를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영문명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통화는 필수 입력 값으로 빨간 색 테두리로 표시되어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 정보 외 신용정보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추가 사업장정보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기타정보 등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빈 란을 입력 시에는 오른쪽 마우스를 클릭하여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63715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업장주소정보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88740"/>
            <a:ext cx="352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거래처의 주사무실 외 공장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물류센터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창고 등 추가 주소지의 정보를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819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MDM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거래처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거래처를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코드를 생성하는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대표자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등 기본 정보를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영문명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상호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국가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통화는 필수 입력 값으로 빨간 색 테두리로 표시되어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기본 정보 외 신용정보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담당자정보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영업사원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추가 사업장정보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부서정보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기타정보 등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빈 란을 입력 시에는 오른쪽 마우스를 클릭하여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74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B0A8-33E5-44CF-86F7-573A5B1705F0}"/>
              </a:ext>
            </a:extLst>
          </p:cNvPr>
          <p:cNvSpPr txBox="1"/>
          <p:nvPr/>
        </p:nvSpPr>
        <p:spPr>
          <a:xfrm>
            <a:off x="6183621" y="863715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42CB0-A7C3-4AF7-86C2-0C58616F0BCC}"/>
              </a:ext>
            </a:extLst>
          </p:cNvPr>
          <p:cNvSpPr txBox="1"/>
          <p:nvPr/>
        </p:nvSpPr>
        <p:spPr>
          <a:xfrm>
            <a:off x="6221686" y="1088740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은행명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은행명을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은행정보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은행 정보를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 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OK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클릭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47640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27272</TotalTime>
  <Words>4676</Words>
  <Application>Microsoft Office PowerPoint</Application>
  <PresentationFormat>A4 용지(210x297mm)</PresentationFormat>
  <Paragraphs>498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HY동녘M</vt:lpstr>
      <vt:lpstr>HY헤드라인M</vt:lpstr>
      <vt:lpstr>굴림</vt:lpstr>
      <vt:lpstr>맑은 고딕</vt:lpstr>
      <vt:lpstr>바탕체</vt:lpstr>
      <vt:lpstr>Arial</vt:lpstr>
      <vt:lpstr>Symbol</vt:lpstr>
      <vt:lpstr>Wingdings</vt:lpstr>
      <vt:lpstr>기본 디자인</vt:lpstr>
      <vt:lpstr>PowerPoint 프레젠테이션</vt:lpstr>
      <vt:lpstr>PowerPoint 프레젠테이션</vt:lpstr>
      <vt:lpstr>ELVIS 메뉴</vt:lpstr>
      <vt:lpstr>MDM – 거래처 관리</vt:lpstr>
      <vt:lpstr>MDM – 거래처 관리</vt:lpstr>
      <vt:lpstr>MDM – 거래처 관리</vt:lpstr>
      <vt:lpstr>MDM – 거래처 관리</vt:lpstr>
      <vt:lpstr>MDM – 거래처 관리</vt:lpstr>
      <vt:lpstr>MDM – 거래처 관리</vt:lpstr>
      <vt:lpstr>MDM – 거래처 관리</vt:lpstr>
      <vt:lpstr>MDM – 거래처 관리</vt:lpstr>
      <vt:lpstr>MDM – 거래처 관리</vt:lpstr>
      <vt:lpstr>MDM – 사업장 관리</vt:lpstr>
      <vt:lpstr>MDM – 사업장 관리</vt:lpstr>
      <vt:lpstr>MDM – 사업장 관리</vt:lpstr>
      <vt:lpstr>MDM – 사업장 관리</vt:lpstr>
      <vt:lpstr>MDM – 운임코드 관리</vt:lpstr>
      <vt:lpstr>MDM – 운임코드 관리</vt:lpstr>
      <vt:lpstr>MDM – 포트 관리</vt:lpstr>
      <vt:lpstr>MDM – 선사/항공사 관리</vt:lpstr>
      <vt:lpstr>MDM – 선사/항공사 관리</vt:lpstr>
      <vt:lpstr>MDM – H/S Code 관리</vt:lpstr>
      <vt:lpstr>MDM – 국가 관리</vt:lpstr>
      <vt:lpstr>MDM – 대륙 관리</vt:lpstr>
      <vt:lpstr>MDM – Container Type &amp; Size</vt:lpstr>
      <vt:lpstr>MDM – 창고 관리</vt:lpstr>
      <vt:lpstr>MDM – 선박명 관리</vt:lpstr>
      <vt:lpstr>MDM – 환율 리스트</vt:lpstr>
      <vt:lpstr>MDM – 환율</vt:lpstr>
      <vt:lpstr>MDM – 사용자 관리</vt:lpstr>
      <vt:lpstr>MDM – 사용자 관리</vt:lpstr>
      <vt:lpstr>MDM – 공통코드</vt:lpstr>
    </vt:vector>
  </TitlesOfParts>
  <Company>YJIT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황철수</dc:creator>
  <cp:lastModifiedBy>이 상기</cp:lastModifiedBy>
  <cp:revision>1956</cp:revision>
  <cp:lastPrinted>2017-09-25T09:16:01Z</cp:lastPrinted>
  <dcterms:created xsi:type="dcterms:W3CDTF">2004-12-28T01:24:38Z</dcterms:created>
  <dcterms:modified xsi:type="dcterms:W3CDTF">2017-10-30T05:22:12Z</dcterms:modified>
</cp:coreProperties>
</file>