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702" r:id="rId2"/>
    <p:sldId id="703" r:id="rId3"/>
    <p:sldId id="613" r:id="rId4"/>
    <p:sldId id="680" r:id="rId5"/>
    <p:sldId id="681" r:id="rId6"/>
    <p:sldId id="682" r:id="rId7"/>
    <p:sldId id="683" r:id="rId8"/>
    <p:sldId id="684" r:id="rId9"/>
    <p:sldId id="685" r:id="rId10"/>
    <p:sldId id="686" r:id="rId11"/>
    <p:sldId id="687" r:id="rId12"/>
    <p:sldId id="689" r:id="rId13"/>
    <p:sldId id="688" r:id="rId14"/>
    <p:sldId id="690" r:id="rId15"/>
    <p:sldId id="691" r:id="rId16"/>
  </p:sldIdLst>
  <p:sldSz cx="9906000" cy="6858000" type="A4"/>
  <p:notesSz cx="6797675" cy="9926638"/>
  <p:defaultTextStyle>
    <a:defPPr>
      <a:defRPr lang="ko-KR"/>
    </a:defPPr>
    <a:lvl1pPr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9">
          <p15:clr>
            <a:srgbClr val="A4A3A4"/>
          </p15:clr>
        </p15:guide>
        <p15:guide id="2" orient="horz" pos="1565">
          <p15:clr>
            <a:srgbClr val="A4A3A4"/>
          </p15:clr>
        </p15:guide>
        <p15:guide id="3" pos="3120">
          <p15:clr>
            <a:srgbClr val="A4A3A4"/>
          </p15:clr>
        </p15:guide>
        <p15:guide id="4" pos="42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5FB"/>
    <a:srgbClr val="0066CC"/>
    <a:srgbClr val="A50021"/>
    <a:srgbClr val="3366FF"/>
    <a:srgbClr val="0066FF"/>
    <a:srgbClr val="9999FF"/>
    <a:srgbClr val="969696"/>
    <a:srgbClr val="B2B2B2"/>
    <a:srgbClr val="3333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2" autoAdjust="0"/>
    <p:restoredTop sz="97372" autoAdjust="0"/>
  </p:normalViewPr>
  <p:slideViewPr>
    <p:cSldViewPr>
      <p:cViewPr varScale="1">
        <p:scale>
          <a:sx n="112" d="100"/>
          <a:sy n="112" d="100"/>
        </p:scale>
        <p:origin x="1116" y="108"/>
      </p:cViewPr>
      <p:guideLst>
        <p:guide orient="horz" pos="629"/>
        <p:guide orient="horz" pos="1565"/>
        <p:guide pos="3120"/>
        <p:guide pos="42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99918F8-22CB-483A-BDBC-2FADFC36ED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8009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84C3B39-536B-4DAA-B169-859854EB80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0063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33855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2685239" y="638175"/>
            <a:ext cx="12286440" cy="23438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51701" y="52389"/>
            <a:ext cx="2349500" cy="9223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2478707" y="52389"/>
            <a:ext cx="9578007" cy="9223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6" y="52389"/>
            <a:ext cx="6910388" cy="4175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04801" y="638175"/>
            <a:ext cx="9296400" cy="338554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1" y="638175"/>
            <a:ext cx="9296400" cy="20374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4006790"/>
            <a:ext cx="8420100" cy="40011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638175"/>
            <a:ext cx="4572000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1" y="638175"/>
            <a:ext cx="4572000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343878"/>
            <a:ext cx="4376737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737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343878"/>
            <a:ext cx="4378325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27761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9"/>
            <a:ext cx="59436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1" y="437899"/>
            <a:ext cx="9910762" cy="42862"/>
          </a:xfrm>
          <a:prstGeom prst="rect">
            <a:avLst/>
          </a:prstGeom>
          <a:gradFill rotWithShape="1">
            <a:gsLst>
              <a:gs pos="0">
                <a:srgbClr val="000066">
                  <a:gamma/>
                  <a:tint val="43922"/>
                  <a:invGamma/>
                </a:srgbClr>
              </a:gs>
              <a:gs pos="100000">
                <a:srgbClr val="0000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ko-KR" altLang="ko-KR" sz="1800" b="0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4531511" y="6579350"/>
            <a:ext cx="95410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b="0" dirty="0">
                <a:latin typeface="바탕체" pitchFamily="17" charset="-127"/>
                <a:ea typeface="바탕체" pitchFamily="17" charset="-127"/>
              </a:rPr>
              <a:t>Ⅴ - 1 - </a:t>
            </a:r>
            <a:fld id="{BCA39146-39D5-4A14-9A01-ED0093C4C448}" type="slidenum">
              <a:rPr lang="en-US" altLang="ko-KR" b="0">
                <a:latin typeface="바탕체" pitchFamily="17" charset="-127"/>
                <a:ea typeface="바탕체" pitchFamily="17" charset="-127"/>
              </a:rPr>
              <a:pPr algn="ctr" latinLnBrk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‹#›</a:t>
            </a:fld>
            <a:endParaRPr lang="en-US" altLang="ko-KR" b="0" dirty="0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029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638175"/>
            <a:ext cx="929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6489340"/>
            <a:ext cx="9906000" cy="36513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100000">
                <a:srgbClr val="000066">
                  <a:gamma/>
                  <a:tint val="3372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ko-KR" altLang="ko-KR" sz="1800" b="0"/>
          </a:p>
        </p:txBody>
      </p:sp>
      <p:pic>
        <p:nvPicPr>
          <p:cNvPr id="1031" name="Picture 37" descr="ptu02_200310hsji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"/>
            <a:ext cx="9906000" cy="43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200026" y="52389"/>
            <a:ext cx="6910388" cy="29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64" name="Text Box 40"/>
          <p:cNvSpPr txBox="1">
            <a:spLocks noChangeArrowheads="1"/>
          </p:cNvSpPr>
          <p:nvPr/>
        </p:nvSpPr>
        <p:spPr bwMode="auto">
          <a:xfrm>
            <a:off x="1247589" y="6604743"/>
            <a:ext cx="1875255" cy="20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597" tIns="42798" rIns="85597" bIns="42798">
            <a:spAutoFit/>
          </a:bodyPr>
          <a:lstStyle/>
          <a:p>
            <a:pPr defTabSz="855663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0" lang="en-US" altLang="ko-KR" sz="800" b="0" dirty="0">
                <a:latin typeface="Arial" charset="0"/>
              </a:rPr>
              <a:t>Copyright </a:t>
            </a:r>
            <a:r>
              <a:rPr kumimoji="0" lang="en-US" altLang="ko-KR" sz="800" b="0" dirty="0">
                <a:latin typeface="Arial" charset="0"/>
                <a:sym typeface="Symbol" pitchFamily="18" charset="2"/>
              </a:rPr>
              <a:t></a:t>
            </a:r>
            <a:r>
              <a:rPr kumimoji="0" lang="en-US" altLang="ko-KR" sz="800" b="0" dirty="0">
                <a:latin typeface="Arial" charset="0"/>
              </a:rPr>
              <a:t>  YJIT All rights reserved.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38DCA3-95DA-4523-8EF7-C4F08FA276B3}"/>
              </a:ext>
            </a:extLst>
          </p:cNvPr>
          <p:cNvSpPr/>
          <p:nvPr userDrawn="1"/>
        </p:nvSpPr>
        <p:spPr bwMode="auto">
          <a:xfrm>
            <a:off x="8778425" y="6513832"/>
            <a:ext cx="1080120" cy="324000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5043490" y="3357648"/>
            <a:ext cx="186013" cy="2776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2527300" y="908051"/>
            <a:ext cx="4908550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ELVIS SYSTEM GUIDE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200026" y="52389"/>
            <a:ext cx="691038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CCEC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ELVIS USER GUIDE</a:t>
            </a:r>
          </a:p>
        </p:txBody>
      </p:sp>
      <p:pic>
        <p:nvPicPr>
          <p:cNvPr id="6" name="그림 5" descr="표지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3962" y="1643062"/>
            <a:ext cx="7458075" cy="3571875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 bwMode="auto">
          <a:xfrm>
            <a:off x="542510" y="997751"/>
            <a:ext cx="2455488" cy="451029"/>
          </a:xfrm>
          <a:prstGeom prst="wedgeRoundRectCallout">
            <a:avLst>
              <a:gd name="adj1" fmla="val 21484"/>
              <a:gd name="adj2" fmla="val 177980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로그인이 되지 않는 상태에서 </a:t>
            </a:r>
            <a:r>
              <a:rPr kumimoji="1" lang="ko-KR" altLang="en-US" sz="9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원격 서비스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받아야 할 때 이 곳을 클릭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</a:p>
        </p:txBody>
      </p:sp>
      <p:sp>
        <p:nvSpPr>
          <p:cNvPr id="8" name="모서리가 둥근 사각형 설명선 6"/>
          <p:cNvSpPr/>
          <p:nvPr/>
        </p:nvSpPr>
        <p:spPr bwMode="auto">
          <a:xfrm>
            <a:off x="5589352" y="5561620"/>
            <a:ext cx="3245085" cy="720080"/>
          </a:xfrm>
          <a:prstGeom prst="wedgeRoundRectCallout">
            <a:avLst>
              <a:gd name="adj1" fmla="val -14311"/>
              <a:gd name="adj2" fmla="val -252608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Domain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초기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셋팅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시 입력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ID / PW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부여 받은 각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User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의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ID/PW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입력 후 로그인 클릭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Remember me :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사용자의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ID/PW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저장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578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EDI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해운</a:t>
            </a:r>
            <a:r>
              <a:rPr lang="en-US" altLang="ko-KR" dirty="0"/>
              <a:t>-</a:t>
            </a:r>
            <a:r>
              <a:rPr lang="ko-KR" altLang="en-US" dirty="0"/>
              <a:t>해운 적하목록 전송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해운 적하목록을 전송한다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해운 수출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수입 적하목록을 전송한다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ETD/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ETA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일자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Master/House BL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번호 등을 조회하여 해당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비엘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건을 전송한다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Master B/L Information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은 전송할 자료 또는 전송한 자료를 검색하여 확인할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House B/L Information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은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Master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의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콘솔된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House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정보를 확인할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House B/L Information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에서 오류 또는 목록 누락 시       경고 아이콘이 생긴다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15F84-B391-4A90-817C-A3618073E152}"/>
              </a:ext>
            </a:extLst>
          </p:cNvPr>
          <p:cNvSpPr txBox="1"/>
          <p:nvPr/>
        </p:nvSpPr>
        <p:spPr>
          <a:xfrm>
            <a:off x="6221686" y="857444"/>
            <a:ext cx="3526136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수출입 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수출 또는 수입을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ETD/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ETA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ETD/ETA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일자를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Master B/L No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BL/House BL/Vessel/</a:t>
            </a:r>
            <a:r>
              <a:rPr kumimoji="1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Voy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MRN No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MRN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번호를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담당자 코드를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19BE57-48A6-49B6-8F97-427A70BB8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437" y="5574569"/>
            <a:ext cx="166736" cy="144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8B9A007-F47C-4281-959A-EF1188B5F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990" y="1898830"/>
            <a:ext cx="1644702" cy="8912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BD77D8-FC8A-4EB7-B5E1-13FB32BCA9E1}"/>
              </a:ext>
            </a:extLst>
          </p:cNvPr>
          <p:cNvSpPr txBox="1"/>
          <p:nvPr/>
        </p:nvSpPr>
        <p:spPr>
          <a:xfrm>
            <a:off x="6221686" y="2835053"/>
            <a:ext cx="3526136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Site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Link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적하목록의 취합 여부 확인하기 위한 웹사이트를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선택하여 바로 연결할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7. Send Option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사전 신고할 세관을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오류목록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House B/L Information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 경고아이콘이 생기면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해당 오류 내역을 보여 준다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49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EDI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해운</a:t>
            </a:r>
            <a:r>
              <a:rPr lang="en-US" altLang="ko-KR" dirty="0"/>
              <a:t>-</a:t>
            </a:r>
            <a:r>
              <a:rPr lang="ko-KR" altLang="en-US" dirty="0"/>
              <a:t>해운 적하목록 정정신고</a:t>
            </a:r>
            <a:r>
              <a:rPr lang="en-US" altLang="ko-KR" dirty="0"/>
              <a:t>(</a:t>
            </a:r>
            <a:r>
              <a:rPr lang="ko-KR" altLang="en-US" dirty="0"/>
              <a:t>수출</a:t>
            </a:r>
            <a:r>
              <a:rPr lang="en-US" altLang="ko-KR" dirty="0"/>
              <a:t>/</a:t>
            </a:r>
            <a:r>
              <a:rPr lang="ko-KR" altLang="en-US" dirty="0"/>
              <a:t>수입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전송한 적하목록을 정정 시 정정신고를 전송한다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적하목록 정정 신고 시에 해당 내용을 수정하여 전송한다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House B/L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No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입력하고 검색한다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MRN No/MSN/HSN No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입력하고 신고세관 및 세관과 코드와 정정구분을 선택 후 정정사류를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단일항목 정정 시 오른쪽 마우스를 클릭하여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행추가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’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후 작업구분에 정정항목을 선택한 후 정정 전 내역과 정정 후 내역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정정사유를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저장 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‘Send’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버튼을 클릭하여 전송한다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정정신고 전송에 대한 결과 값을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‘Receive’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버튼을 클릭하여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Error List &amp;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정정신청 결과 탭에서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확인한다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15F84-B391-4A90-817C-A3618073E152}"/>
              </a:ext>
            </a:extLst>
          </p:cNvPr>
          <p:cNvSpPr txBox="1"/>
          <p:nvPr/>
        </p:nvSpPr>
        <p:spPr>
          <a:xfrm>
            <a:off x="6221686" y="2438890"/>
            <a:ext cx="352613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8. House No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항공 하우스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비엘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번호를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9. Master No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자동 조회된다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필수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입력값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10. MRN No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MRN No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필수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입력값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11.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신고세관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과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세관 및 세관과 코드를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필수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입력값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12.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정정구분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H B/L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추가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삭제 중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13.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정정사유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 사유를 간략하게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필수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입력값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D77D8-FC8A-4EB7-B5E1-13FB32BCA9E1}"/>
              </a:ext>
            </a:extLst>
          </p:cNvPr>
          <p:cNvSpPr txBox="1"/>
          <p:nvPr/>
        </p:nvSpPr>
        <p:spPr>
          <a:xfrm>
            <a:off x="6221686" y="4740416"/>
            <a:ext cx="3526136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작업구분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정정할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항목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15.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정정전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내역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정정전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내역 칸을 클릭하면 입력창이 생성된다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16.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정정후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내역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정정후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내역 칸을 클릭하면 입력창이 생성된다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17.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 사유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 사유 칸을 클릭하면 입력창이 생성된다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내용 입력 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‘OK’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버튼을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BC76DC3-4F1C-465B-8BE1-56822168D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552" y="3628769"/>
            <a:ext cx="1588691" cy="10231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DE1625-3FA2-405A-9047-69788CBC5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530" y="908720"/>
            <a:ext cx="3420000" cy="2109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0BB8FC-B80D-474F-BB36-DD84CC62CABB}"/>
              </a:ext>
            </a:extLst>
          </p:cNvPr>
          <p:cNvSpPr txBox="1"/>
          <p:nvPr/>
        </p:nvSpPr>
        <p:spPr>
          <a:xfrm>
            <a:off x="6221686" y="1178750"/>
            <a:ext cx="352613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검색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House No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입력 후 조회 시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단축키 </a:t>
            </a:r>
            <a:r>
              <a:rPr kumimoji="1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Alt+a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신규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신규 검색 시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단축키 </a:t>
            </a:r>
            <a:r>
              <a:rPr kumimoji="1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Alt+n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복사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정정신고 내역 복사 시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단축키 </a:t>
            </a:r>
            <a:r>
              <a:rPr kumimoji="1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Alt+c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저장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정정신고를 다 작성 후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단축키 </a:t>
            </a:r>
            <a:r>
              <a:rPr kumimoji="1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Alt+s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삭제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입력한 정정신고를 삭제 시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단축키 </a:t>
            </a:r>
            <a:r>
              <a:rPr kumimoji="1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Alt+d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Send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정정신고를 전송 시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7. Receive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정정신고 전송 후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0868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EDI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해운</a:t>
            </a:r>
            <a:r>
              <a:rPr lang="en-US" altLang="ko-KR" dirty="0"/>
              <a:t>-</a:t>
            </a:r>
            <a:r>
              <a:rPr lang="ko-KR" altLang="en-US" dirty="0"/>
              <a:t>해운 적하목록 정정신고</a:t>
            </a:r>
            <a:r>
              <a:rPr lang="en-US" altLang="ko-KR" dirty="0"/>
              <a:t>(</a:t>
            </a:r>
            <a:r>
              <a:rPr lang="ko-KR" altLang="en-US" dirty="0"/>
              <a:t>수출</a:t>
            </a:r>
            <a:r>
              <a:rPr lang="en-US" altLang="ko-KR" dirty="0"/>
              <a:t>/</a:t>
            </a:r>
            <a:r>
              <a:rPr lang="ko-KR" altLang="en-US" dirty="0"/>
              <a:t>수입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전송한 적하목록을 정정 시 정정신고를 전송한다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적하목록 정정 신고 시에 해당 내용을 수정하여 전송한다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House B/L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No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입력하고 검색한다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MRN No/MSN/HSN No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입력하고 신고세관 및 세관과 코드와 정정구분을 선택 후 정정사류를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단일항목 정정 시 오른쪽 마우스를 클릭하여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행추가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’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후 작업구분에 정정항목을 선택한 후 정정 전 내역과 정정 후 내역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정정사유를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저장 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‘Send’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버튼을 클릭하여 전송한다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정정신고 전송에 대한 결과 값을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‘Receive’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버튼을 클릭하여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Error List &amp;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정정신청 결과 탭에서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확인한다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D77D8-FC8A-4EB7-B5E1-13FB32BCA9E1}"/>
              </a:ext>
            </a:extLst>
          </p:cNvPr>
          <p:cNvSpPr txBox="1"/>
          <p:nvPr/>
        </p:nvSpPr>
        <p:spPr>
          <a:xfrm>
            <a:off x="6221686" y="4405632"/>
            <a:ext cx="352613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정정전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내역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정정전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내역 칸을 클릭하면 입력창이 생성된다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정정후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내역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정정후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내역 칸을 클릭하면 입력창이 생성된다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 사유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 사유 칸을 클릭하면 입력창이 생성된다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내용 입력 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‘OK’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버튼을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BC76DC3-4F1C-465B-8BE1-56822168D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552" y="3293985"/>
            <a:ext cx="1588691" cy="10231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0BB8FC-B80D-474F-BB36-DD84CC62CABB}"/>
              </a:ext>
            </a:extLst>
          </p:cNvPr>
          <p:cNvSpPr txBox="1"/>
          <p:nvPr/>
        </p:nvSpPr>
        <p:spPr>
          <a:xfrm>
            <a:off x="6221686" y="855169"/>
            <a:ext cx="3526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컨테이너 번호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정정할 컨테이너 번호를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3799C6-5448-42CF-9916-3CD62FF1C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552" y="1088740"/>
            <a:ext cx="1792835" cy="18661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9621EB-5CB1-4370-8E44-8A634D9147BE}"/>
              </a:ext>
            </a:extLst>
          </p:cNvPr>
          <p:cNvSpPr txBox="1"/>
          <p:nvPr/>
        </p:nvSpPr>
        <p:spPr>
          <a:xfrm>
            <a:off x="6221686" y="3023955"/>
            <a:ext cx="3526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작업구분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컨테이너 추가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삭제 등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항목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8939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EDI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해운</a:t>
            </a:r>
            <a:r>
              <a:rPr lang="en-US" altLang="ko-KR" dirty="0"/>
              <a:t>-</a:t>
            </a:r>
            <a:r>
              <a:rPr lang="ko-KR" altLang="en-US" dirty="0"/>
              <a:t>해운 적하목록 정정신고</a:t>
            </a:r>
            <a:r>
              <a:rPr lang="en-US" altLang="ko-KR" dirty="0"/>
              <a:t>(</a:t>
            </a:r>
            <a:r>
              <a:rPr lang="ko-KR" altLang="en-US" dirty="0"/>
              <a:t>수출</a:t>
            </a:r>
            <a:r>
              <a:rPr lang="en-US" altLang="ko-KR" dirty="0"/>
              <a:t>/</a:t>
            </a:r>
            <a:r>
              <a:rPr lang="ko-KR" altLang="en-US" dirty="0"/>
              <a:t>수입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전송한 적하목록을 정정 시 정정신고를 전송한다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적하목록 정정 신고 시에 해당 내용을 수정하여 전송한다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House B/L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입력하고 검색한다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MRN No/MSN/HSN No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입력하고 신고세관 및 세관과 코드와 정정구분을 선택 후 정정사류를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단일항목 정정 시 오른쪽 마우스를 클릭하여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행추가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후 작업구분에 정정항목을 선택한 후 정정 전 내역과 정정 후 내역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정정사유를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저장 후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‘Send’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버튼을 클릭하여 전송한다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정정신고 전송에 대한 결과 값을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‘Receive’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버튼을 클릭하여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Error List &amp;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정정신청 결과 탭에서 확인한다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183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D77D8-FC8A-4EB7-B5E1-13FB32BCA9E1}"/>
              </a:ext>
            </a:extLst>
          </p:cNvPr>
          <p:cNvSpPr txBox="1"/>
          <p:nvPr/>
        </p:nvSpPr>
        <p:spPr>
          <a:xfrm>
            <a:off x="6221686" y="3564015"/>
            <a:ext cx="352613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9.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 사유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 사유 칸을 클릭하면 입력창이 생성된다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내용 입력 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‘OK’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버튼을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정정신청 결과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Receive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버튼을 클릭하여 해당 받은 결과값을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확인할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BC76DC3-4F1C-465B-8BE1-56822168D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552" y="2438890"/>
            <a:ext cx="1588691" cy="102313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968B17-8BB5-4019-95A9-42053C7115DB}"/>
              </a:ext>
            </a:extLst>
          </p:cNvPr>
          <p:cNvSpPr/>
          <p:nvPr/>
        </p:nvSpPr>
        <p:spPr bwMode="auto">
          <a:xfrm>
            <a:off x="139740" y="2718125"/>
            <a:ext cx="6069600" cy="183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EE76DA-8ABE-48F9-86EF-7966601C3E8F}"/>
              </a:ext>
            </a:extLst>
          </p:cNvPr>
          <p:cNvSpPr txBox="1"/>
          <p:nvPr/>
        </p:nvSpPr>
        <p:spPr>
          <a:xfrm>
            <a:off x="6221686" y="855169"/>
            <a:ext cx="3526136" cy="149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작업구분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추가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삭제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수출신고번호변경 중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수출신고번호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수출신고번호를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수량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수량을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단위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단위를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중량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중량을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동시포장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기호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수량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단위를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분할선적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여부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차수를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8.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정정전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수출신고번호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정정전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수출신고번호를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8082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EDI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해운</a:t>
            </a:r>
            <a:r>
              <a:rPr lang="en-US" altLang="ko-KR" dirty="0"/>
              <a:t>-S/R</a:t>
            </a:r>
            <a:r>
              <a:rPr lang="ko-KR" altLang="en-US" dirty="0"/>
              <a:t> 전송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S/R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전송한다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해운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S/R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전송한다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S/R No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등을 조회하여 해당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S/R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건을 전송한다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VGM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정보를 입력한 후 함께 전송할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15F84-B391-4A90-817C-A3618073E152}"/>
              </a:ext>
            </a:extLst>
          </p:cNvPr>
          <p:cNvSpPr txBox="1"/>
          <p:nvPr/>
        </p:nvSpPr>
        <p:spPr>
          <a:xfrm>
            <a:off x="6221686" y="857444"/>
            <a:ext cx="3526136" cy="149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수출입 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수출 또는 수입을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ETD/ETA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ETD/ETA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일자를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Master B/L No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BL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번호를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S/R No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S/R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번호를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Booking No : Booking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번호를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담당자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담당자 코드를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7. MRN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MRN No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8. House No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하우스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BL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번호를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B9A007-F47C-4281-959A-EF1188B5F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990" y="2393885"/>
            <a:ext cx="1644702" cy="8912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BD77D8-FC8A-4EB7-B5E1-13FB32BCA9E1}"/>
              </a:ext>
            </a:extLst>
          </p:cNvPr>
          <p:cNvSpPr txBox="1"/>
          <p:nvPr/>
        </p:nvSpPr>
        <p:spPr>
          <a:xfrm>
            <a:off x="6221686" y="3330108"/>
            <a:ext cx="352613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Site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Link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적하목록의 취합 여부 확인하기 위한 웹사이트를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선택하여 바로 연결할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7. Send Option : SR/SR+VGM/VGM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중 하나를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오류목록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해당 입력 오류 내역을 보여 준다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108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EDI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해운</a:t>
            </a:r>
            <a:r>
              <a:rPr lang="en-US" altLang="ko-KR" dirty="0"/>
              <a:t>-AFR</a:t>
            </a:r>
            <a:r>
              <a:rPr lang="ko-KR" altLang="en-US" dirty="0"/>
              <a:t> 전송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일본세관 사전신고제인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AFR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전송한다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62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NACCS(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일본세관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일본에 입항하는 선박에 적재된 컨테이너 화물의 정보를 선적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시간전까지 신고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House B/L List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에서 해당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B/L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체크한 후 원본을 선택하여 전송한다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(‘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전송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’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버튼을 클릭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원본 전송 후 전송자료를 재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확인하고 이상이 없을 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완료전송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’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버튼을 클릭하여 다시 한번 전송한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(NACCS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AFR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기준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Master B/L Information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전송할 자료 또는 전송한 자료를 검색하여 확인할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House B/L List/Error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Master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콘솔된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House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정보를 확인할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추가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수정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삭제 건 발생 시 해당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B/L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조회한 후 원본항목에서 추가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수정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삭제 중 선택하여 전송한다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전송 후 완료로 체크하여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완료전송을 다시 한번 전송한다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15F84-B391-4A90-817C-A3618073E152}"/>
              </a:ext>
            </a:extLst>
          </p:cNvPr>
          <p:cNvSpPr txBox="1"/>
          <p:nvPr/>
        </p:nvSpPr>
        <p:spPr>
          <a:xfrm>
            <a:off x="6221686" y="857444"/>
            <a:ext cx="352613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ETD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ETD/ETA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일자를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Master No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Master/House/Vessel/</a:t>
            </a:r>
            <a:r>
              <a:rPr kumimoji="1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Voy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MRN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MRN No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담당자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담당자 코드를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D77D8-FC8A-4EB7-B5E1-13FB32BCA9E1}"/>
              </a:ext>
            </a:extLst>
          </p:cNvPr>
          <p:cNvSpPr txBox="1"/>
          <p:nvPr/>
        </p:nvSpPr>
        <p:spPr>
          <a:xfrm>
            <a:off x="6221686" y="2258870"/>
            <a:ext cx="352613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Site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Link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적하목록의 취합 여부 확인하기 위한 웹사이트를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선택하여 바로 연결할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Notify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Forwarding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Party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일본 포워딩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파트너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코드를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E0BDB6-2D44-46DE-81B4-EDBA628B5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084" y="3081622"/>
            <a:ext cx="2520280" cy="8424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74AFAD-2DF7-4513-84FD-6C7124E7D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150" y="1642220"/>
            <a:ext cx="1538998" cy="5748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70FD8E-025B-4244-BAD4-005A24F35873}"/>
              </a:ext>
            </a:extLst>
          </p:cNvPr>
          <p:cNvSpPr txBox="1"/>
          <p:nvPr/>
        </p:nvSpPr>
        <p:spPr>
          <a:xfrm>
            <a:off x="6221686" y="3963077"/>
            <a:ext cx="3526136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삭제전송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삭제 전송 시 삭제사유를 선택하고 삭제 사유를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단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Other reason(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기타 사유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선택 시는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삭제 사유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상세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’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란에 세부 내용을 적어야 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8. B/L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관계 보고 전송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신고할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House B/L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분리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통합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스위치할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경우에 사유와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Type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선택하여 전송한다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16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3607420" y="999040"/>
            <a:ext cx="2425700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저작권에 관하여</a:t>
            </a: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200026" y="52389"/>
            <a:ext cx="691038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CCEC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ELVIS USER GUIDE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87515" y="1988840"/>
            <a:ext cx="8775975" cy="3465385"/>
          </a:xfrm>
          <a:prstGeom prst="rect">
            <a:avLst/>
          </a:prstGeom>
          <a:noFill/>
          <a:ln w="9525" cmpd="dbl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프로그램 및 관련된 인쇄물의 저작권은 저작권자의 소유입니다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귀사는 프로그램을 수행시키기 위해 컴퓨터에 프로그램을 설치하는 것과 보관용 복사본을 만드는 것 이외에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동녘M" panose="02030600000101010101" pitchFamily="18" charset="-127"/>
              <a:ea typeface="HY동녘M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프로그램이나 인쇄물 내용을 무단 복제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,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전재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,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인용하는 것은 저작권법에 저촉됩니다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본서 중에 인용된 화면기술 및 소프트웨어는 법에 의해 제작자의 권리가 보호되고 있습니다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만약 사용자 매뉴얼 및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ELVIS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프로그램에 관하여 문의 사항이 있으시면 </a:t>
            </a: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양재아이티㈜로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 연락 바랍니다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동녘M" panose="02030600000101010101" pitchFamily="18" charset="-127"/>
              <a:ea typeface="HY동녘M" panose="02030600000101010101" pitchFamily="18" charset="-127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연  </a:t>
            </a: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락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  처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: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서울특별시 구로구 디지털로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34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길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43 </a:t>
            </a: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코오롱싸이언스밸리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I  609, 610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호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동녘M" panose="02030600000101010101" pitchFamily="18" charset="-127"/>
              <a:ea typeface="HY동녘M" panose="02030600000101010101" pitchFamily="18" charset="-127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전화번호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: 1522-7422</a:t>
            </a: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FAX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번호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: 02-2025-2778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 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동녘M" panose="02030600000101010101" pitchFamily="18" charset="-127"/>
              <a:ea typeface="HY동녘M" panose="02030600000101010101" pitchFamily="18" charset="-127"/>
              <a:cs typeface="+mn-cs"/>
            </a:endParaRPr>
          </a:p>
        </p:txBody>
      </p:sp>
      <p:sp>
        <p:nvSpPr>
          <p:cNvPr id="4" name="리본: 아래로 기울어짐 3"/>
          <p:cNvSpPr/>
          <p:nvPr/>
        </p:nvSpPr>
        <p:spPr bwMode="auto">
          <a:xfrm>
            <a:off x="2702750" y="832235"/>
            <a:ext cx="4230470" cy="807951"/>
          </a:xfrm>
          <a:prstGeom prst="ribbon">
            <a:avLst>
              <a:gd name="adj1" fmla="val 10958"/>
              <a:gd name="adj2" fmla="val 67412"/>
            </a:avLst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24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ELVIS</a:t>
            </a:r>
            <a:r>
              <a:rPr lang="ko-KR" altLang="en-US" dirty="0"/>
              <a:t> 메뉴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453525"/>
              </p:ext>
            </p:extLst>
          </p:nvPr>
        </p:nvGraphicFramePr>
        <p:xfrm>
          <a:off x="934700" y="598925"/>
          <a:ext cx="7992001" cy="16687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8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itchFamily="50" charset="-127"/>
                          <a:ea typeface="맑은 고딕" pitchFamily="50" charset="-127"/>
                        </a:rPr>
                        <a:t>대 메뉴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itchFamily="50" charset="-127"/>
                          <a:ea typeface="맑은 고딕" pitchFamily="50" charset="-127"/>
                        </a:rPr>
                        <a:t>소 메뉴</a:t>
                      </a:r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itchFamily="50" charset="-127"/>
                          <a:ea typeface="맑은 고딕" pitchFamily="50" charset="-127"/>
                        </a:rPr>
                        <a:t>소 메뉴</a:t>
                      </a:r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40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EDI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항공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항공 적하목록 전송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항공 하기 신고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항공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D/O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전송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항공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D/O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취소 전송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항공 적하목록 정정신고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20440"/>
                  </a:ext>
                </a:extLst>
              </a:tr>
              <a:tr h="2250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해운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해운 적하목록 전송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해운 적하목록 정정신고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S/R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전송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해운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AFR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전송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297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47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EDI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항공</a:t>
            </a:r>
            <a:r>
              <a:rPr lang="en-US" altLang="ko-KR" dirty="0"/>
              <a:t>-</a:t>
            </a:r>
            <a:r>
              <a:rPr lang="ko-KR" altLang="en-US" dirty="0"/>
              <a:t>항공 적하목록 전송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항공 적하목록을 전송한다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항공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수출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적하목록을 전송한다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ETD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일자 또는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Master/House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번호를 조회하여 해당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비엘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건을 전송한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Master B/L Information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은 전송할 자료 또는 전송한 자료를 검색하여 확인할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House B/L Information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은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Master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콘솔된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House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정보를 확인할 수 있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House B/L Information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오류 또는 목록 누락 시       경고 아이콘이 생긴다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15F84-B391-4A90-817C-A3618073E152}"/>
              </a:ext>
            </a:extLst>
          </p:cNvPr>
          <p:cNvSpPr txBox="1"/>
          <p:nvPr/>
        </p:nvSpPr>
        <p:spPr>
          <a:xfrm>
            <a:off x="6221686" y="857444"/>
            <a:ext cx="352613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ETD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ETD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일자를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Master B/L No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마스터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번호를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House B/L No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하우스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B/L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번호를 입력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19BE57-48A6-49B6-8F97-427A70BB8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437" y="5574569"/>
            <a:ext cx="166736" cy="144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8B9A007-F47C-4281-959A-EF1188B5F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990" y="1502667"/>
            <a:ext cx="1644702" cy="8912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BD77D8-FC8A-4EB7-B5E1-13FB32BCA9E1}"/>
              </a:ext>
            </a:extLst>
          </p:cNvPr>
          <p:cNvSpPr txBox="1"/>
          <p:nvPr/>
        </p:nvSpPr>
        <p:spPr>
          <a:xfrm>
            <a:off x="6221686" y="2438890"/>
            <a:ext cx="3526136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Site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Link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적하목록의 취합 여부 확인하기 위한 웹사이트를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선택하여 바로 연결할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Send Option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사전 신고할 세관을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오류목록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House B/L Information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 경고아이콘이 생기면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해당 오류 내역을 보여 준다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031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EDI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항공</a:t>
            </a:r>
            <a:r>
              <a:rPr lang="en-US" altLang="ko-KR" dirty="0"/>
              <a:t>-</a:t>
            </a:r>
            <a:r>
              <a:rPr lang="ko-KR" altLang="en-US" dirty="0"/>
              <a:t>항공 하기신고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항공 수입 시 하기신고 내역을 전송한다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항공 수입 시 하기신고 내역을 전송한다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ETA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일자 또는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Master/House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번호를 조회하여 해당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비엘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건을 전송한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Master B/L Information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은 전송할 자료 또는 전송한 자료를 검색하여 확인할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House B/L Information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은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Master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콘솔된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House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정보를 확인할 수 있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House B/L Information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오류 또는 목록 누락 시       경고 아이콘이 생긴다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15F84-B391-4A90-817C-A3618073E152}"/>
              </a:ext>
            </a:extLst>
          </p:cNvPr>
          <p:cNvSpPr txBox="1"/>
          <p:nvPr/>
        </p:nvSpPr>
        <p:spPr>
          <a:xfrm>
            <a:off x="6221686" y="857444"/>
            <a:ext cx="352613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ETA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ETA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일자를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Master B/L No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마스터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번호를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House B/L No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하우스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B/L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번호를 입력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19BE57-48A6-49B6-8F97-427A70BB8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437" y="5574569"/>
            <a:ext cx="166736" cy="144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8B9A007-F47C-4281-959A-EF1188B5F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990" y="1502667"/>
            <a:ext cx="1644702" cy="8912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BD77D8-FC8A-4EB7-B5E1-13FB32BCA9E1}"/>
              </a:ext>
            </a:extLst>
          </p:cNvPr>
          <p:cNvSpPr txBox="1"/>
          <p:nvPr/>
        </p:nvSpPr>
        <p:spPr>
          <a:xfrm>
            <a:off x="6221686" y="2438890"/>
            <a:ext cx="352613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Site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Link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적하목록의 취합 여부 확인하기 위한 웹사이트를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선택하여 바로 연결할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오류목록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House B/L Information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 경고아이콘이 생기면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해당 오류 내역을 보여 준다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43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EDI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항공</a:t>
            </a:r>
            <a:r>
              <a:rPr lang="en-US" altLang="ko-KR" dirty="0"/>
              <a:t>-</a:t>
            </a:r>
            <a:r>
              <a:rPr lang="ko-KR" altLang="en-US" dirty="0"/>
              <a:t>항공 </a:t>
            </a:r>
            <a:r>
              <a:rPr lang="en-US" altLang="ko-KR" dirty="0"/>
              <a:t>D/O </a:t>
            </a:r>
            <a:r>
              <a:rPr lang="ko-KR" altLang="en-US" dirty="0"/>
              <a:t>전송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항공 수입 시 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D/O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전송한다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항공 수입 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D/O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전송한다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ETA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일자 또는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Master/House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번호를 조회하여 해당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비엘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건을 전송한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Master B/L Information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은 전송할 자료 또는 전송한 자료를 검색하여 확인할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House B/L Information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은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Master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콘솔된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House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정보를 확인할 수 있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House B/L Information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오류 또는 목록 누락 시       경고 아이콘이 생긴다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15F84-B391-4A90-817C-A3618073E152}"/>
              </a:ext>
            </a:extLst>
          </p:cNvPr>
          <p:cNvSpPr txBox="1"/>
          <p:nvPr/>
        </p:nvSpPr>
        <p:spPr>
          <a:xfrm>
            <a:off x="6221686" y="857444"/>
            <a:ext cx="3526136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ETA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ETA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일자를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Master B/L No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마스터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번호를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House B/L No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하우스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B/L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번호를 입력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오류목록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House B/L Information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경고아이콘이 생기면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해당 오류 내역을 보여 준다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19BE57-48A6-49B6-8F97-427A70BB8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437" y="5574569"/>
            <a:ext cx="166736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EDI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항공</a:t>
            </a:r>
            <a:r>
              <a:rPr lang="en-US" altLang="ko-KR" dirty="0"/>
              <a:t>-</a:t>
            </a:r>
            <a:r>
              <a:rPr lang="ko-KR" altLang="en-US" dirty="0"/>
              <a:t>항공 </a:t>
            </a:r>
            <a:r>
              <a:rPr lang="en-US" altLang="ko-KR" dirty="0"/>
              <a:t>D/O </a:t>
            </a:r>
            <a:r>
              <a:rPr lang="ko-KR" altLang="en-US" dirty="0"/>
              <a:t>취소 전송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취소하는 항공 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D/O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전송한다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전송한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D/O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취소하기 위하여 해당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비엘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건을 검색하여 취소할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D/O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전송한다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House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번호를 조회하여 해당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비엘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건을 전송한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House B/L Information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은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D/O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전송했던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House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정보를 확인할 수 있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House B/L Information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오류 또는 목록 누락 시       경고 아이콘이 생긴다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15F84-B391-4A90-817C-A3618073E152}"/>
              </a:ext>
            </a:extLst>
          </p:cNvPr>
          <p:cNvSpPr txBox="1"/>
          <p:nvPr/>
        </p:nvSpPr>
        <p:spPr>
          <a:xfrm>
            <a:off x="6221686" y="857444"/>
            <a:ext cx="352613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House B/L No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하우스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번호를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오류목록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House B/L Information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경고아이콘이 생기면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해당 오류 내역을 보여 준다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19BE57-48A6-49B6-8F97-427A70BB8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437" y="5409220"/>
            <a:ext cx="166736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5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EDI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항공</a:t>
            </a:r>
            <a:r>
              <a:rPr lang="en-US" altLang="ko-KR" dirty="0"/>
              <a:t>-</a:t>
            </a:r>
            <a:r>
              <a:rPr lang="ko-KR" altLang="en-US" dirty="0"/>
              <a:t>항공 적하목록 정정신고</a:t>
            </a:r>
            <a:r>
              <a:rPr lang="en-US" altLang="ko-KR" dirty="0"/>
              <a:t>(</a:t>
            </a:r>
            <a:r>
              <a:rPr lang="ko-KR" altLang="en-US" dirty="0"/>
              <a:t>수출</a:t>
            </a:r>
            <a:r>
              <a:rPr lang="en-US" altLang="ko-KR" dirty="0"/>
              <a:t>/</a:t>
            </a:r>
            <a:r>
              <a:rPr lang="ko-KR" altLang="en-US" dirty="0"/>
              <a:t>수입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전송한 적하목록을 정정 시 정정신고를 전송한다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적하목록 정정 신고 시에 해당 내용을 수정하여 전송한다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HAWB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No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입력하고 검색한다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MRN No/MSN/HSN No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입력하고 신고세관 및 세관과 코드와 정정구분을 선택 후 정정사류를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단일항목 정정 시 오른쪽 마우스를 클릭하여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행추가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후 작업구분에 정정항목을 선택한 후 정정 전 내역과 정정 후 내역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정정사유를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저장 후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Send’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버튼을 클릭하여 전송한다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정정신고 전송에 대한 결과 값을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‘Receive’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버튼을 클릭하여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Error List &amp;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정정신청 결과 탭에서 확인한다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15F84-B391-4A90-817C-A3618073E152}"/>
              </a:ext>
            </a:extLst>
          </p:cNvPr>
          <p:cNvSpPr txBox="1"/>
          <p:nvPr/>
        </p:nvSpPr>
        <p:spPr>
          <a:xfrm>
            <a:off x="6221686" y="2438890"/>
            <a:ext cx="352613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8. HAWB No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항공 하우스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비엘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번호를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MAWB No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자동 조회된다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필수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입력값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10. MRN No</a:t>
            </a:r>
            <a:r>
              <a:rPr kumimoji="1" lang="ko-KR" altLang="en-US" sz="9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MRN No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필수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입력값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신고세관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세관 및 세관과 코드를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필수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입력값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12. </a:t>
            </a:r>
            <a:r>
              <a:rPr kumimoji="1" lang="ko-KR" altLang="en-US" sz="9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정정구분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H B/L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추가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삭제 중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13. 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정정사유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정정 사유를 간략하게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필수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입력값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D77D8-FC8A-4EB7-B5E1-13FB32BCA9E1}"/>
              </a:ext>
            </a:extLst>
          </p:cNvPr>
          <p:cNvSpPr txBox="1"/>
          <p:nvPr/>
        </p:nvSpPr>
        <p:spPr>
          <a:xfrm>
            <a:off x="6221686" y="4740416"/>
            <a:ext cx="3526136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14.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작업구분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정정할 항목을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15.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정정전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내역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정정전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내역 칸을 클릭하면 입력창이 생성된다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16.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정정후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내역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정정후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내역 칸을 클릭하면 입력창이 생성된다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17.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 사유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 사유 칸을 클릭하면 입력창이 생성된다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내용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입력 후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‘OK’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버튼을 클릭한다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BC76DC3-4F1C-465B-8BE1-56822168D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552" y="3628769"/>
            <a:ext cx="1588691" cy="10231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DE1625-3FA2-405A-9047-69788CBC5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530" y="908720"/>
            <a:ext cx="3420000" cy="2109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0BB8FC-B80D-474F-BB36-DD84CC62CABB}"/>
              </a:ext>
            </a:extLst>
          </p:cNvPr>
          <p:cNvSpPr txBox="1"/>
          <p:nvPr/>
        </p:nvSpPr>
        <p:spPr>
          <a:xfrm>
            <a:off x="6221686" y="1178750"/>
            <a:ext cx="352613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검색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HAWB No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입력 후 조회 시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단축키 </a:t>
            </a:r>
            <a:r>
              <a:rPr kumimoji="1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Alt+a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신규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신규 검색 시 클릭한다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단축키 </a:t>
            </a:r>
            <a:r>
              <a:rPr lang="en-US" altLang="ko-KR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Alt+n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복사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정정신고 내역 복사 시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단축키 </a:t>
            </a:r>
            <a:r>
              <a:rPr lang="en-US" altLang="ko-KR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Alt+c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저장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정정신고를 다 작성 후 클릭한다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단축키 </a:t>
            </a:r>
            <a:r>
              <a:rPr lang="en-US" altLang="ko-KR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Alt+s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삭제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입력한 정정신고를 삭제 시 클릭한다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단축키 </a:t>
            </a:r>
            <a:r>
              <a:rPr lang="en-US" altLang="ko-KR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Alt+d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6. Send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정정신고를 전송 시 클릭한다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7. Receive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정정신고 전송 후 클릭한다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01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EDI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항공</a:t>
            </a:r>
            <a:r>
              <a:rPr lang="en-US" altLang="ko-KR" dirty="0"/>
              <a:t>-</a:t>
            </a:r>
            <a:r>
              <a:rPr lang="ko-KR" altLang="en-US" dirty="0"/>
              <a:t>항공 적하목록 정정신고</a:t>
            </a:r>
            <a:r>
              <a:rPr lang="en-US" altLang="ko-KR" dirty="0"/>
              <a:t>(</a:t>
            </a:r>
            <a:r>
              <a:rPr lang="ko-KR" altLang="en-US" dirty="0"/>
              <a:t>수출</a:t>
            </a:r>
            <a:r>
              <a:rPr lang="en-US" altLang="ko-KR" dirty="0"/>
              <a:t>/</a:t>
            </a:r>
            <a:r>
              <a:rPr lang="ko-KR" altLang="en-US" dirty="0"/>
              <a:t>수입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전송한 적하목록을 정정 시 정정신고를 전송한다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적하목록 정정 신고 시에 해당 내용을 수정하여 전송한다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HAWB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No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입력하고 검색한다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MRN No/MSN/HSN No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입력하고 신고세관 및 세관과 코드와 정정구분을 선택 후 정정사류를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단일항목 정정 시 오른쪽 마우스를 클릭하여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행추가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후 작업구분에 정정항목을 선택한 후 정정 전 내역과 정정 후 내역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정정사유를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저장 후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Send’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버튼을 클릭하여 전송한다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정정신고 전송에 대한 결과 값을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‘Receive’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버튼을 클릭하여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Error List &amp;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정정신청 결과 탭에서 확인한다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183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D77D8-FC8A-4EB7-B5E1-13FB32BCA9E1}"/>
              </a:ext>
            </a:extLst>
          </p:cNvPr>
          <p:cNvSpPr txBox="1"/>
          <p:nvPr/>
        </p:nvSpPr>
        <p:spPr>
          <a:xfrm>
            <a:off x="6221686" y="3564015"/>
            <a:ext cx="352613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9.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 사유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정정 사유 칸을 클릭하면 입력창이 생성된다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내용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입력 후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‘OK’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버튼을 클릭한다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정정신청 결과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Receive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버튼을 클릭하여 해당 받은 결과값을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BC76DC3-4F1C-465B-8BE1-56822168D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552" y="2438890"/>
            <a:ext cx="1588691" cy="102313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968B17-8BB5-4019-95A9-42053C7115DB}"/>
              </a:ext>
            </a:extLst>
          </p:cNvPr>
          <p:cNvSpPr/>
          <p:nvPr/>
        </p:nvSpPr>
        <p:spPr bwMode="auto">
          <a:xfrm>
            <a:off x="139740" y="2718125"/>
            <a:ext cx="6069600" cy="183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EE76DA-8ABE-48F9-86EF-7966601C3E8F}"/>
              </a:ext>
            </a:extLst>
          </p:cNvPr>
          <p:cNvSpPr txBox="1"/>
          <p:nvPr/>
        </p:nvSpPr>
        <p:spPr>
          <a:xfrm>
            <a:off x="6221686" y="855169"/>
            <a:ext cx="3526136" cy="149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작업구분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정정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수출신고번호변경 중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수출신고번호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수출신고번호를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수량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수량을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단위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단위를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중량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중량을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동시포장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기호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수량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단위를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분할선적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여부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차수를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정정전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수출신고번호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정정전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수출신고번호를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970437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46800" rIns="54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3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46800" rIns="54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3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27274</TotalTime>
  <Words>2740</Words>
  <Application>Microsoft Office PowerPoint</Application>
  <PresentationFormat>A4 용지(210x297mm)</PresentationFormat>
  <Paragraphs>258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HY동녘M</vt:lpstr>
      <vt:lpstr>HY헤드라인M</vt:lpstr>
      <vt:lpstr>굴림</vt:lpstr>
      <vt:lpstr>맑은 고딕</vt:lpstr>
      <vt:lpstr>바탕체</vt:lpstr>
      <vt:lpstr>Arial</vt:lpstr>
      <vt:lpstr>Symbol</vt:lpstr>
      <vt:lpstr>Wingdings</vt:lpstr>
      <vt:lpstr>기본 디자인</vt:lpstr>
      <vt:lpstr>PowerPoint 프레젠테이션</vt:lpstr>
      <vt:lpstr>PowerPoint 프레젠테이션</vt:lpstr>
      <vt:lpstr>ELVIS 메뉴</vt:lpstr>
      <vt:lpstr>EDI – 항공-항공 적하목록 전송</vt:lpstr>
      <vt:lpstr>EDI – 항공-항공 하기신고</vt:lpstr>
      <vt:lpstr>EDI – 항공-항공 D/O 전송</vt:lpstr>
      <vt:lpstr>EDI – 항공-항공 D/O 취소 전송</vt:lpstr>
      <vt:lpstr>EDI – 항공-항공 적하목록 정정신고(수출/수입)</vt:lpstr>
      <vt:lpstr>EDI – 항공-항공 적하목록 정정신고(수출/수입)</vt:lpstr>
      <vt:lpstr>EDI – 해운-해운 적하목록 전송</vt:lpstr>
      <vt:lpstr>EDI – 해운-해운 적하목록 정정신고(수출/수입)</vt:lpstr>
      <vt:lpstr>EDI – 해운-해운 적하목록 정정신고(수출/수입)</vt:lpstr>
      <vt:lpstr>EDI – 해운-해운 적하목록 정정신고(수출/수입)</vt:lpstr>
      <vt:lpstr>EDI – 해운-S/R 전송</vt:lpstr>
      <vt:lpstr>EDI – 해운-AFR 전송</vt:lpstr>
    </vt:vector>
  </TitlesOfParts>
  <Company>YJIT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황철수</dc:creator>
  <cp:lastModifiedBy>이 상기</cp:lastModifiedBy>
  <cp:revision>1956</cp:revision>
  <cp:lastPrinted>2017-09-25T09:16:01Z</cp:lastPrinted>
  <dcterms:created xsi:type="dcterms:W3CDTF">2004-12-28T01:24:38Z</dcterms:created>
  <dcterms:modified xsi:type="dcterms:W3CDTF">2017-10-30T05:21:03Z</dcterms:modified>
</cp:coreProperties>
</file>