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702" r:id="rId2"/>
    <p:sldId id="703" r:id="rId3"/>
    <p:sldId id="614" r:id="rId4"/>
    <p:sldId id="692" r:id="rId5"/>
    <p:sldId id="693" r:id="rId6"/>
    <p:sldId id="694" r:id="rId7"/>
    <p:sldId id="695" r:id="rId8"/>
    <p:sldId id="696" r:id="rId9"/>
    <p:sldId id="697" r:id="rId10"/>
    <p:sldId id="698" r:id="rId11"/>
    <p:sldId id="699" r:id="rId12"/>
    <p:sldId id="701" r:id="rId13"/>
    <p:sldId id="700" r:id="rId14"/>
  </p:sldIdLst>
  <p:sldSz cx="9906000" cy="6858000" type="A4"/>
  <p:notesSz cx="6797675" cy="9926638"/>
  <p:defaultTextStyle>
    <a:defPPr>
      <a:defRPr lang="ko-KR"/>
    </a:defPPr>
    <a:lvl1pPr algn="l" rtl="0" fontAlgn="base">
      <a:lnSpc>
        <a:spcPct val="120000"/>
      </a:lnSpc>
      <a:spcBef>
        <a:spcPct val="30000"/>
      </a:spcBef>
      <a:spcAft>
        <a:spcPct val="0"/>
      </a:spcAft>
      <a:buFont typeface="Wingdings" pitchFamily="2" charset="2"/>
      <a:defRPr kumimoji="1" sz="10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>
      <a:lnSpc>
        <a:spcPct val="120000"/>
      </a:lnSpc>
      <a:spcBef>
        <a:spcPct val="30000"/>
      </a:spcBef>
      <a:spcAft>
        <a:spcPct val="0"/>
      </a:spcAft>
      <a:buFont typeface="Wingdings" pitchFamily="2" charset="2"/>
      <a:defRPr kumimoji="1" sz="10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>
      <a:lnSpc>
        <a:spcPct val="120000"/>
      </a:lnSpc>
      <a:spcBef>
        <a:spcPct val="30000"/>
      </a:spcBef>
      <a:spcAft>
        <a:spcPct val="0"/>
      </a:spcAft>
      <a:buFont typeface="Wingdings" pitchFamily="2" charset="2"/>
      <a:defRPr kumimoji="1" sz="10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>
      <a:lnSpc>
        <a:spcPct val="120000"/>
      </a:lnSpc>
      <a:spcBef>
        <a:spcPct val="30000"/>
      </a:spcBef>
      <a:spcAft>
        <a:spcPct val="0"/>
      </a:spcAft>
      <a:buFont typeface="Wingdings" pitchFamily="2" charset="2"/>
      <a:defRPr kumimoji="1" sz="10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>
      <a:lnSpc>
        <a:spcPct val="120000"/>
      </a:lnSpc>
      <a:spcBef>
        <a:spcPct val="30000"/>
      </a:spcBef>
      <a:spcAft>
        <a:spcPct val="0"/>
      </a:spcAft>
      <a:buFont typeface="Wingdings" pitchFamily="2" charset="2"/>
      <a:defRPr kumimoji="1" sz="10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10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10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10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10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29">
          <p15:clr>
            <a:srgbClr val="A4A3A4"/>
          </p15:clr>
        </p15:guide>
        <p15:guide id="2" orient="horz" pos="1565">
          <p15:clr>
            <a:srgbClr val="A4A3A4"/>
          </p15:clr>
        </p15:guide>
        <p15:guide id="3" pos="3120">
          <p15:clr>
            <a:srgbClr val="A4A3A4"/>
          </p15:clr>
        </p15:guide>
        <p15:guide id="4" pos="425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BE5FB"/>
    <a:srgbClr val="0066CC"/>
    <a:srgbClr val="A50021"/>
    <a:srgbClr val="3366FF"/>
    <a:srgbClr val="0066FF"/>
    <a:srgbClr val="9999FF"/>
    <a:srgbClr val="969696"/>
    <a:srgbClr val="B2B2B2"/>
    <a:srgbClr val="3333CC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762" autoAdjust="0"/>
    <p:restoredTop sz="97372" autoAdjust="0"/>
  </p:normalViewPr>
  <p:slideViewPr>
    <p:cSldViewPr>
      <p:cViewPr varScale="1">
        <p:scale>
          <a:sx n="112" d="100"/>
          <a:sy n="112" d="100"/>
        </p:scale>
        <p:origin x="1116" y="108"/>
      </p:cViewPr>
      <p:guideLst>
        <p:guide orient="horz" pos="629"/>
        <p:guide orient="horz" pos="1565"/>
        <p:guide pos="3120"/>
        <p:guide pos="425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latinLnBrk="1">
              <a:lnSpc>
                <a:spcPct val="100000"/>
              </a:lnSpc>
              <a:spcBef>
                <a:spcPct val="0"/>
              </a:spcBef>
              <a:buFontTx/>
              <a:buNone/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641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016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latinLnBrk="1">
              <a:lnSpc>
                <a:spcPct val="100000"/>
              </a:lnSpc>
              <a:spcBef>
                <a:spcPct val="0"/>
              </a:spcBef>
              <a:buFontTx/>
              <a:buNone/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641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0306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latinLnBrk="1">
              <a:lnSpc>
                <a:spcPct val="100000"/>
              </a:lnSpc>
              <a:spcBef>
                <a:spcPct val="0"/>
              </a:spcBef>
              <a:buFontTx/>
              <a:buNone/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641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2016" y="9430306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latinLnBrk="1">
              <a:lnSpc>
                <a:spcPct val="100000"/>
              </a:lnSpc>
              <a:spcBef>
                <a:spcPct val="0"/>
              </a:spcBef>
              <a:buFontTx/>
              <a:buNone/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699918F8-22CB-483A-BDBC-2FADFC36ED2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980092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latinLnBrk="1">
              <a:lnSpc>
                <a:spcPct val="100000"/>
              </a:lnSpc>
              <a:spcBef>
                <a:spcPct val="0"/>
              </a:spcBef>
              <a:buFontTx/>
              <a:buNone/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443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latinLnBrk="1">
              <a:lnSpc>
                <a:spcPct val="100000"/>
              </a:lnSpc>
              <a:spcBef>
                <a:spcPct val="0"/>
              </a:spcBef>
              <a:buFontTx/>
              <a:buNone/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50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1200" y="744538"/>
            <a:ext cx="537527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768" y="4715153"/>
            <a:ext cx="5438140" cy="4466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215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583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latinLnBrk="1">
              <a:lnSpc>
                <a:spcPct val="100000"/>
              </a:lnSpc>
              <a:spcBef>
                <a:spcPct val="0"/>
              </a:spcBef>
              <a:buFontTx/>
              <a:buNone/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15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443" y="9428583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latinLnBrk="1">
              <a:lnSpc>
                <a:spcPct val="100000"/>
              </a:lnSpc>
              <a:spcBef>
                <a:spcPct val="0"/>
              </a:spcBef>
              <a:buFontTx/>
              <a:buNone/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084C3B39-536B-4DAA-B169-859854EB803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600635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338554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-2685239" y="638175"/>
            <a:ext cx="12286440" cy="23438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251701" y="52389"/>
            <a:ext cx="2349500" cy="92233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-2478707" y="52389"/>
            <a:ext cx="9578007" cy="92233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0026" y="52389"/>
            <a:ext cx="6910388" cy="41751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304801" y="638175"/>
            <a:ext cx="9296400" cy="338554"/>
          </a:xfrm>
        </p:spPr>
        <p:txBody>
          <a:bodyPr/>
          <a:lstStyle/>
          <a:p>
            <a:pPr lvl="0"/>
            <a:endParaRPr lang="ko-KR" altLang="en-US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04801" y="638175"/>
            <a:ext cx="9296400" cy="203748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4006790"/>
            <a:ext cx="8420100" cy="40011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04800" y="638175"/>
            <a:ext cx="4572000" cy="243143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1" y="638175"/>
            <a:ext cx="4572000" cy="243143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1" y="1343878"/>
            <a:ext cx="4376737" cy="83099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1" y="2174875"/>
            <a:ext cx="4376737" cy="212365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343878"/>
            <a:ext cx="4378325" cy="83099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212365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277614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138" cy="30777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2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2" y="612775"/>
            <a:ext cx="5943600" cy="5847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2" y="5367339"/>
            <a:ext cx="5943600" cy="30777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" name="Rectangle 31"/>
          <p:cNvSpPr>
            <a:spLocks noChangeArrowheads="1"/>
          </p:cNvSpPr>
          <p:nvPr/>
        </p:nvSpPr>
        <p:spPr bwMode="auto">
          <a:xfrm>
            <a:off x="1" y="437899"/>
            <a:ext cx="9910762" cy="42862"/>
          </a:xfrm>
          <a:prstGeom prst="rect">
            <a:avLst/>
          </a:prstGeom>
          <a:gradFill rotWithShape="1">
            <a:gsLst>
              <a:gs pos="0">
                <a:srgbClr val="000066">
                  <a:gamma/>
                  <a:tint val="43922"/>
                  <a:invGamma/>
                </a:srgbClr>
              </a:gs>
              <a:gs pos="100000">
                <a:srgbClr val="000066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 latinLnBrk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ko-KR" altLang="ko-KR" sz="1800" b="0"/>
          </a:p>
        </p:txBody>
      </p:sp>
      <p:sp>
        <p:nvSpPr>
          <p:cNvPr id="1041" name="Rectangle 17"/>
          <p:cNvSpPr>
            <a:spLocks noChangeArrowheads="1"/>
          </p:cNvSpPr>
          <p:nvPr/>
        </p:nvSpPr>
        <p:spPr bwMode="auto">
          <a:xfrm>
            <a:off x="4531511" y="6579350"/>
            <a:ext cx="95410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latinLnBrk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ko-KR" b="0" dirty="0">
                <a:latin typeface="바탕체" pitchFamily="17" charset="-127"/>
                <a:ea typeface="바탕체" pitchFamily="17" charset="-127"/>
              </a:rPr>
              <a:t>Ⅴ - 1 - </a:t>
            </a:r>
            <a:fld id="{BCA39146-39D5-4A14-9A01-ED0093C4C448}" type="slidenum">
              <a:rPr lang="en-US" altLang="ko-KR" b="0">
                <a:latin typeface="바탕체" pitchFamily="17" charset="-127"/>
                <a:ea typeface="바탕체" pitchFamily="17" charset="-127"/>
              </a:rPr>
              <a:pPr algn="ctr" latinLnBrk="1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t>‹#›</a:t>
            </a:fld>
            <a:endParaRPr lang="en-US" altLang="ko-KR" b="0" dirty="0">
              <a:latin typeface="바탕체" pitchFamily="17" charset="-127"/>
              <a:ea typeface="바탕체" pitchFamily="17" charset="-127"/>
            </a:endParaRPr>
          </a:p>
        </p:txBody>
      </p:sp>
      <p:sp>
        <p:nvSpPr>
          <p:cNvPr id="1029" name="Rectangle 28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1" y="638175"/>
            <a:ext cx="92964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1050" name="Rectangle 26"/>
          <p:cNvSpPr>
            <a:spLocks noChangeArrowheads="1"/>
          </p:cNvSpPr>
          <p:nvPr/>
        </p:nvSpPr>
        <p:spPr bwMode="auto">
          <a:xfrm>
            <a:off x="0" y="6489340"/>
            <a:ext cx="9906000" cy="36513"/>
          </a:xfrm>
          <a:prstGeom prst="rect">
            <a:avLst/>
          </a:prstGeom>
          <a:gradFill rotWithShape="1">
            <a:gsLst>
              <a:gs pos="0">
                <a:srgbClr val="000066"/>
              </a:gs>
              <a:gs pos="100000">
                <a:srgbClr val="000066">
                  <a:gamma/>
                  <a:tint val="33725"/>
                  <a:invGamma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 latinLnBrk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ko-KR" altLang="ko-KR" sz="1800" b="0"/>
          </a:p>
        </p:txBody>
      </p:sp>
      <p:pic>
        <p:nvPicPr>
          <p:cNvPr id="1031" name="Picture 37" descr="ptu02_200310hsji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1"/>
            <a:ext cx="9906000" cy="4378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2" name="Rectangle 38"/>
          <p:cNvSpPr>
            <a:spLocks noGrp="1" noChangeArrowheads="1"/>
          </p:cNvSpPr>
          <p:nvPr>
            <p:ph type="title"/>
          </p:nvPr>
        </p:nvSpPr>
        <p:spPr bwMode="auto">
          <a:xfrm>
            <a:off x="200026" y="52389"/>
            <a:ext cx="6910388" cy="292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64" name="Text Box 40"/>
          <p:cNvSpPr txBox="1">
            <a:spLocks noChangeArrowheads="1"/>
          </p:cNvSpPr>
          <p:nvPr/>
        </p:nvSpPr>
        <p:spPr bwMode="auto">
          <a:xfrm>
            <a:off x="1247589" y="6604743"/>
            <a:ext cx="1875255" cy="209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5597" tIns="42798" rIns="85597" bIns="42798">
            <a:spAutoFit/>
          </a:bodyPr>
          <a:lstStyle/>
          <a:p>
            <a:pPr defTabSz="855663" eaLnBrk="0" hangingPunct="0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kumimoji="0" lang="en-US" altLang="ko-KR" sz="800" b="0" dirty="0">
                <a:latin typeface="Arial" charset="0"/>
              </a:rPr>
              <a:t>Copyright </a:t>
            </a:r>
            <a:r>
              <a:rPr kumimoji="0" lang="en-US" altLang="ko-KR" sz="800" b="0" dirty="0">
                <a:latin typeface="Arial" charset="0"/>
                <a:sym typeface="Symbol" pitchFamily="18" charset="2"/>
              </a:rPr>
              <a:t></a:t>
            </a:r>
            <a:r>
              <a:rPr kumimoji="0" lang="en-US" altLang="ko-KR" sz="800" b="0" dirty="0">
                <a:latin typeface="Arial" charset="0"/>
              </a:rPr>
              <a:t>  YJIT All rights reserved.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A38DCA3-95DA-4523-8EF7-C4F08FA276B3}"/>
              </a:ext>
            </a:extLst>
          </p:cNvPr>
          <p:cNvSpPr/>
          <p:nvPr userDrawn="1"/>
        </p:nvSpPr>
        <p:spPr bwMode="auto">
          <a:xfrm>
            <a:off x="8778425" y="6513832"/>
            <a:ext cx="1080120" cy="324000"/>
          </a:xfrm>
          <a:prstGeom prst="rect">
            <a:avLst/>
          </a:prstGeom>
          <a:blipFill>
            <a:blip r:embed="rId15"/>
            <a:stretch>
              <a:fillRect/>
            </a:stretch>
          </a:blip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000">
          <a:solidFill>
            <a:srgbClr val="CCECFF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000">
          <a:solidFill>
            <a:srgbClr val="CCECFF"/>
          </a:solidFill>
          <a:latin typeface="HY헤드라인M" pitchFamily="18" charset="-127"/>
          <a:ea typeface="HY헤드라인M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000">
          <a:solidFill>
            <a:srgbClr val="CCECFF"/>
          </a:solidFill>
          <a:latin typeface="HY헤드라인M" pitchFamily="18" charset="-127"/>
          <a:ea typeface="HY헤드라인M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000">
          <a:solidFill>
            <a:srgbClr val="CCECFF"/>
          </a:solidFill>
          <a:latin typeface="HY헤드라인M" pitchFamily="18" charset="-127"/>
          <a:ea typeface="HY헤드라인M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000">
          <a:solidFill>
            <a:srgbClr val="CCECFF"/>
          </a:solidFill>
          <a:latin typeface="HY헤드라인M" pitchFamily="18" charset="-127"/>
          <a:ea typeface="HY헤드라인M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2000">
          <a:solidFill>
            <a:srgbClr val="CCECFF"/>
          </a:solidFill>
          <a:latin typeface="HY헤드라인M" pitchFamily="18" charset="-127"/>
          <a:ea typeface="HY헤드라인M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2000">
          <a:solidFill>
            <a:srgbClr val="CCECFF"/>
          </a:solidFill>
          <a:latin typeface="HY헤드라인M" pitchFamily="18" charset="-127"/>
          <a:ea typeface="HY헤드라인M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2000">
          <a:solidFill>
            <a:srgbClr val="CCECFF"/>
          </a:solidFill>
          <a:latin typeface="HY헤드라인M" pitchFamily="18" charset="-127"/>
          <a:ea typeface="HY헤드라인M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2000">
          <a:solidFill>
            <a:srgbClr val="CCECFF"/>
          </a:solidFill>
          <a:latin typeface="HY헤드라인M" pitchFamily="18" charset="-127"/>
          <a:ea typeface="HY헤드라인M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defRPr kumimoji="1" sz="16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굴림" pitchFamily="50" charset="-127"/>
          <a:ea typeface="굴림" pitchFamily="50" charset="-127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굴림" pitchFamily="50" charset="-127"/>
          <a:ea typeface="굴림" pitchFamily="50" charset="-127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5043490" y="3357648"/>
            <a:ext cx="186013" cy="27764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92075" tIns="46038" rIns="92075" bIns="46038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ko-KR" altLang="en-US" sz="1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+mn-cs"/>
            </a:endParaRPr>
          </a:p>
        </p:txBody>
      </p:sp>
      <p:sp>
        <p:nvSpPr>
          <p:cNvPr id="333828" name="Rectangle 4"/>
          <p:cNvSpPr>
            <a:spLocks noChangeArrowheads="1"/>
          </p:cNvSpPr>
          <p:nvPr/>
        </p:nvSpPr>
        <p:spPr bwMode="auto">
          <a:xfrm>
            <a:off x="2527300" y="908051"/>
            <a:ext cx="4908550" cy="53975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>
            <a:prstShdw prst="shdw17" dist="17961" dir="2700000">
              <a:srgbClr val="87ADC7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HY헤드라인M" pitchFamily="18" charset="-127"/>
                <a:ea typeface="HY헤드라인M" pitchFamily="18" charset="-127"/>
                <a:cs typeface="+mn-cs"/>
              </a:rPr>
              <a:t>ELVIS SYSTEM GUIDE</a:t>
            </a:r>
          </a:p>
        </p:txBody>
      </p:sp>
      <p:sp>
        <p:nvSpPr>
          <p:cNvPr id="2052" name="Rectangle 5"/>
          <p:cNvSpPr>
            <a:spLocks noChangeArrowheads="1"/>
          </p:cNvSpPr>
          <p:nvPr/>
        </p:nvSpPr>
        <p:spPr bwMode="auto">
          <a:xfrm>
            <a:off x="200026" y="52389"/>
            <a:ext cx="6910388" cy="417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CCECFF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n-cs"/>
              </a:rPr>
              <a:t>ELVIS USER GUIDE</a:t>
            </a:r>
          </a:p>
        </p:txBody>
      </p:sp>
      <p:pic>
        <p:nvPicPr>
          <p:cNvPr id="6" name="그림 5" descr="표지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23962" y="1643062"/>
            <a:ext cx="7458075" cy="3571875"/>
          </a:xfrm>
          <a:prstGeom prst="rect">
            <a:avLst/>
          </a:prstGeom>
        </p:spPr>
      </p:pic>
      <p:sp>
        <p:nvSpPr>
          <p:cNvPr id="7" name="모서리가 둥근 사각형 설명선 6"/>
          <p:cNvSpPr/>
          <p:nvPr/>
        </p:nvSpPr>
        <p:spPr bwMode="auto">
          <a:xfrm>
            <a:off x="542510" y="997751"/>
            <a:ext cx="2455488" cy="451029"/>
          </a:xfrm>
          <a:prstGeom prst="wedgeRoundRectCallout">
            <a:avLst>
              <a:gd name="adj1" fmla="val 21484"/>
              <a:gd name="adj2" fmla="val 177980"/>
              <a:gd name="adj3" fmla="val 16667"/>
            </a:avLst>
          </a:prstGeom>
          <a:noFill/>
          <a:ln w="3175" cap="flat" cmpd="sng" algn="ctr">
            <a:solidFill>
              <a:srgbClr val="0066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로그인이 되지 않는 상태에서 </a:t>
            </a:r>
            <a:r>
              <a:rPr kumimoji="1" lang="ko-KR" altLang="en-US" sz="900" b="0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원격 서비스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를 받아야 할 때 이 곳을 클릭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 </a:t>
            </a:r>
          </a:p>
        </p:txBody>
      </p:sp>
      <p:sp>
        <p:nvSpPr>
          <p:cNvPr id="8" name="모서리가 둥근 사각형 설명선 6"/>
          <p:cNvSpPr/>
          <p:nvPr/>
        </p:nvSpPr>
        <p:spPr bwMode="auto">
          <a:xfrm>
            <a:off x="5589352" y="5561620"/>
            <a:ext cx="3245085" cy="720080"/>
          </a:xfrm>
          <a:prstGeom prst="wedgeRoundRectCallout">
            <a:avLst>
              <a:gd name="adj1" fmla="val -14311"/>
              <a:gd name="adj2" fmla="val -252608"/>
              <a:gd name="adj3" fmla="val 16667"/>
            </a:avLst>
          </a:prstGeom>
          <a:noFill/>
          <a:ln w="3175" cap="flat" cmpd="sng" algn="ctr">
            <a:solidFill>
              <a:srgbClr val="0066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Domain :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초기 </a:t>
            </a:r>
            <a:r>
              <a:rPr kumimoji="1" lang="ko-KR" altLang="en-US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셋팅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시 입력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ID / PW :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부여 받은 각 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User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의 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ID/PW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입력 후 로그인 클릭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Remember me : 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사용자의 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ID/PW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저장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25780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공통 </a:t>
            </a:r>
            <a:r>
              <a:rPr lang="en-US" altLang="ko-KR" dirty="0"/>
              <a:t>– B/L Multi Authority</a:t>
            </a:r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 bwMode="auto">
          <a:xfrm>
            <a:off x="6209149" y="849916"/>
            <a:ext cx="3613916" cy="5352963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ko-KR" altLang="en-US" sz="1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+mn-cs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37465" y="548680"/>
            <a:ext cx="9586065" cy="325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여러 개의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B/L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을 공유할 수 있는 권한을 설정</a:t>
            </a:r>
            <a:r>
              <a:rPr kumimoji="1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한다</a:t>
            </a:r>
            <a:r>
              <a:rPr kumimoji="1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kumimoji="1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191803" y="4641452"/>
            <a:ext cx="5979496" cy="1575175"/>
          </a:xfrm>
          <a:prstGeom prst="rect">
            <a:avLst/>
          </a:prstGeom>
          <a:solidFill>
            <a:srgbClr val="CBE5FB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ko-KR" altLang="en-US" sz="1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1803" y="4641452"/>
            <a:ext cx="5951159" cy="770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[</a:t>
            </a:r>
            <a:r>
              <a:rPr kumimoji="1" lang="ko-KR" alt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기본설명</a:t>
            </a:r>
            <a:r>
              <a:rPr kumimoji="1" lang="en-US" altLang="ko-KR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]</a:t>
            </a: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본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,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지사 간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(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글로벌 지점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)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과 여러 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B/L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을 공유하고자 할 때 한 번에 공유 권한을 설정하는 화면이다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오른쪽 마우스에서 </a:t>
            </a:r>
            <a:r>
              <a:rPr lang="ko-KR" altLang="en-US" sz="900" b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행삽입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후 거래처항목에 거래처 코드를 조회하여 입력한다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수출지와 수입지의 거래처와 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B/L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을 공유하여 사용할 수 있다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endParaRPr kumimoji="1" lang="en-US" altLang="ko-KR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2CA52AF-4938-4891-956B-1ED4DE866247}"/>
              </a:ext>
            </a:extLst>
          </p:cNvPr>
          <p:cNvSpPr/>
          <p:nvPr/>
        </p:nvSpPr>
        <p:spPr bwMode="auto">
          <a:xfrm>
            <a:off x="143540" y="848897"/>
            <a:ext cx="6069600" cy="3600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ko-KR" altLang="en-US" sz="1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8AA079D-52B7-47A0-858A-D6D016E05F1D}"/>
              </a:ext>
            </a:extLst>
          </p:cNvPr>
          <p:cNvSpPr txBox="1"/>
          <p:nvPr/>
        </p:nvSpPr>
        <p:spPr>
          <a:xfrm>
            <a:off x="6221686" y="855169"/>
            <a:ext cx="3526136" cy="1851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00000"/>
              </a:lnSpc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1. 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서비스 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해상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항공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… 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수입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수출 등 옵션을 선택한다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lvl="0">
              <a:lnSpc>
                <a:spcPct val="100000"/>
              </a:lnSpc>
              <a:defRPr/>
            </a:pP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2. ETA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 ETD, ETA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를 선택 후 일자를 입력한다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  <a:defRPr/>
            </a:pP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3. FCL/LCL : FCL/LCL/Bulk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를 선택한다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lvl="0">
              <a:lnSpc>
                <a:spcPct val="100000"/>
              </a:lnSpc>
              <a:defRPr/>
            </a:pP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4. Shipper : Shipper 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코드를 검색하여 입력 후 검색한다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lvl="0">
              <a:lnSpc>
                <a:spcPct val="100000"/>
              </a:lnSpc>
              <a:defRPr/>
            </a:pP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5. Consignee : Consignee 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코드를 검색하여 입력 후 조회한다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lvl="0">
              <a:lnSpc>
                <a:spcPct val="100000"/>
              </a:lnSpc>
              <a:defRPr/>
            </a:pP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해외파트너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: 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파트너 코드를 검색하여 입력 후 조회한다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>
              <a:lnSpc>
                <a:spcPct val="100000"/>
              </a:lnSpc>
              <a:defRPr/>
            </a:pP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7. POR/POL/POD : POR/POL/POD 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코드를 입력한다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  <a:defRPr/>
            </a:pP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8. Vessel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 Vessel/House BL/Master BL No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를 입력한다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  <a:defRPr/>
            </a:pP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9. 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담당자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: 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담당자 코드를 입력한다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  <a:defRPr/>
            </a:pP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10. </a:t>
            </a:r>
            <a:r>
              <a:rPr lang="en-US" altLang="ko-KR" sz="900" b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Auth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(Yes/No) : 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전체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/yes/No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를 선택한다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13010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공통 </a:t>
            </a:r>
            <a:r>
              <a:rPr lang="en-US" altLang="ko-KR" dirty="0"/>
              <a:t>– Board Management</a:t>
            </a:r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 bwMode="auto">
          <a:xfrm>
            <a:off x="6209149" y="849916"/>
            <a:ext cx="3613916" cy="5352963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ko-KR" altLang="en-US" sz="1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+mn-cs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37465" y="548680"/>
            <a:ext cx="9586065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공지할 내용을 게시판에 작성</a:t>
            </a:r>
            <a:r>
              <a:rPr kumimoji="1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한다</a:t>
            </a:r>
            <a:r>
              <a:rPr kumimoji="1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kumimoji="1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191803" y="4641452"/>
            <a:ext cx="5979496" cy="1575175"/>
          </a:xfrm>
          <a:prstGeom prst="rect">
            <a:avLst/>
          </a:prstGeom>
          <a:solidFill>
            <a:srgbClr val="CBE5FB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ko-KR" altLang="en-US" sz="1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1803" y="4641452"/>
            <a:ext cx="5951159" cy="1131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[</a:t>
            </a:r>
            <a:r>
              <a:rPr kumimoji="1" lang="ko-KR" alt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기본설명</a:t>
            </a:r>
            <a:r>
              <a:rPr kumimoji="1" lang="en-US" altLang="ko-KR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]</a:t>
            </a: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ELVIS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첫 화면 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Board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에 게시 내용을 작성하는 화면이다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신규 게시문을 작성 시 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신규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’ 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버튼을 클릭한다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게시할 내용의 제목을 입력한다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글자체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글자크기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Bold 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등 워드 프로그램 메뉴와 같은 기능이 있다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게시문을 작성 완료 후 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저장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’ 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버튼을 클릭하면 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ELVIS 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첫 화면의 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Board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에 게시된다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endParaRPr kumimoji="1" lang="en-US" altLang="ko-KR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2CA52AF-4938-4891-956B-1ED4DE866247}"/>
              </a:ext>
            </a:extLst>
          </p:cNvPr>
          <p:cNvSpPr/>
          <p:nvPr/>
        </p:nvSpPr>
        <p:spPr bwMode="auto">
          <a:xfrm>
            <a:off x="143540" y="848897"/>
            <a:ext cx="6069600" cy="3600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ko-KR" altLang="en-US" sz="1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8AA079D-52B7-47A0-858A-D6D016E05F1D}"/>
              </a:ext>
            </a:extLst>
          </p:cNvPr>
          <p:cNvSpPr txBox="1"/>
          <p:nvPr/>
        </p:nvSpPr>
        <p:spPr>
          <a:xfrm>
            <a:off x="6221686" y="855169"/>
            <a:ext cx="3526136" cy="770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00000"/>
              </a:lnSpc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1.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제목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 Board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에 게시할 글 제목을 입력한다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lvl="0">
              <a:lnSpc>
                <a:spcPct val="100000"/>
              </a:lnSpc>
              <a:defRPr/>
            </a:pP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2. Board Type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 Default/Notice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를 선택한다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lvl="0">
              <a:lnSpc>
                <a:spcPct val="100000"/>
              </a:lnSpc>
              <a:defRPr/>
            </a:pP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Notice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를 선택 시 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Expiration date(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유효기간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일자를 입력한다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lvl="0">
              <a:lnSpc>
                <a:spcPct val="100000"/>
              </a:lnSpc>
              <a:defRPr/>
            </a:pP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Notice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는 입력한 일자까지 게시 후 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Board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에서 게시되지 않는다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202082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공통 </a:t>
            </a:r>
            <a:r>
              <a:rPr lang="en-US" altLang="ko-KR" dirty="0"/>
              <a:t>– Board Management</a:t>
            </a:r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 bwMode="auto">
          <a:xfrm>
            <a:off x="6209149" y="849916"/>
            <a:ext cx="3613916" cy="5352963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ko-KR" altLang="en-US" sz="1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+mn-cs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37465" y="548680"/>
            <a:ext cx="9586065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공지할 내용을 게시판에 작성</a:t>
            </a:r>
            <a:r>
              <a:rPr kumimoji="1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한다</a:t>
            </a:r>
            <a:r>
              <a:rPr kumimoji="1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kumimoji="1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191803" y="4641452"/>
            <a:ext cx="5979496" cy="1575175"/>
          </a:xfrm>
          <a:prstGeom prst="rect">
            <a:avLst/>
          </a:prstGeom>
          <a:solidFill>
            <a:srgbClr val="CBE5FB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ko-KR" altLang="en-US" sz="1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1803" y="4641452"/>
            <a:ext cx="5951159" cy="1131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[</a:t>
            </a:r>
            <a:r>
              <a:rPr kumimoji="1" lang="ko-KR" alt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기본설명</a:t>
            </a:r>
            <a:r>
              <a:rPr kumimoji="1" lang="en-US" altLang="ko-KR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]</a:t>
            </a: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ELVIS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첫 화면 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Board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에 게시 내용을 작성하는 화면이다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신규 게시문을 작성 시 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신규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’ 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버튼을 클릭한다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게시할 내용의 제목을 입력한다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글자체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글자크기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Bold 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등 워드 프로그램 메뉴와 같은 기능이 있다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게시문을 작성 완료 후 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저장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’ 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버튼을 클릭하면 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ELVIS 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첫 화면의 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Board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에 게시된다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endParaRPr kumimoji="1" lang="en-US" altLang="ko-KR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2CA52AF-4938-4891-956B-1ED4DE866247}"/>
              </a:ext>
            </a:extLst>
          </p:cNvPr>
          <p:cNvSpPr/>
          <p:nvPr/>
        </p:nvSpPr>
        <p:spPr bwMode="auto">
          <a:xfrm>
            <a:off x="143540" y="848897"/>
            <a:ext cx="6069600" cy="3600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ko-KR" altLang="en-US" sz="1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8AA079D-52B7-47A0-858A-D6D016E05F1D}"/>
              </a:ext>
            </a:extLst>
          </p:cNvPr>
          <p:cNvSpPr txBox="1"/>
          <p:nvPr/>
        </p:nvSpPr>
        <p:spPr>
          <a:xfrm>
            <a:off x="6221686" y="855169"/>
            <a:ext cx="3526136" cy="951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00000"/>
              </a:lnSpc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1. 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Board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Viewer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 ELVIS 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첫 화면 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Board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에 게시된 제목을 클릭</a:t>
            </a:r>
            <a:endParaRPr lang="en-US" altLang="ko-KR" sz="900" b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0">
              <a:lnSpc>
                <a:spcPct val="100000"/>
              </a:lnSpc>
              <a:defRPr/>
            </a:pP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하거나 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Board List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에서 제목을 클릭하면 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Board Viewer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를 볼 수</a:t>
            </a:r>
            <a:endParaRPr lang="en-US" altLang="ko-KR" sz="900" b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0">
              <a:lnSpc>
                <a:spcPct val="100000"/>
              </a:lnSpc>
              <a:defRPr/>
            </a:pP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있다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lvl="0">
              <a:lnSpc>
                <a:spcPct val="100000"/>
              </a:lnSpc>
              <a:defRPr/>
            </a:pP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2. Reply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게시글에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댓글을 올릴 시 글을 입력하고 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‘Reply’ 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버튼을</a:t>
            </a:r>
            <a:endParaRPr lang="en-US" altLang="ko-KR" sz="900" b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0">
              <a:lnSpc>
                <a:spcPct val="100000"/>
              </a:lnSpc>
              <a:defRPr/>
            </a:pP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클릭한다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41DC19F-E639-419F-80C0-899F8DECD4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069" y="850872"/>
            <a:ext cx="6069600" cy="359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5003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공통 </a:t>
            </a:r>
            <a:r>
              <a:rPr lang="en-US" altLang="ko-KR" dirty="0"/>
              <a:t>– Board List</a:t>
            </a:r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 bwMode="auto">
          <a:xfrm>
            <a:off x="6209149" y="849916"/>
            <a:ext cx="3613916" cy="5352963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ko-KR" altLang="en-US" sz="1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+mn-cs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37465" y="548680"/>
            <a:ext cx="9586065" cy="325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공지한 게시글을 검색</a:t>
            </a:r>
            <a:r>
              <a:rPr kumimoji="1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한다</a:t>
            </a:r>
            <a:r>
              <a:rPr kumimoji="1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kumimoji="1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191803" y="4641452"/>
            <a:ext cx="5979496" cy="1575175"/>
          </a:xfrm>
          <a:prstGeom prst="rect">
            <a:avLst/>
          </a:prstGeom>
          <a:solidFill>
            <a:srgbClr val="CBE5FB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ko-KR" altLang="en-US" sz="1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1803" y="4641452"/>
            <a:ext cx="5951159" cy="72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[</a:t>
            </a:r>
            <a:r>
              <a:rPr kumimoji="1" lang="ko-KR" alt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기본설명</a:t>
            </a:r>
            <a:r>
              <a:rPr kumimoji="1" lang="en-US" altLang="ko-KR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]</a:t>
            </a: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Board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에 게시한 글을 검색하는 화면이다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게시한 글 제목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(Subject)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을 클릭하면 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Board Viewer 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창이 뜨고 해당 게시글의 댓글을 볼 수 있고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올릴 수도 있다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en-US" altLang="ko-KR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2CA52AF-4938-4891-956B-1ED4DE866247}"/>
              </a:ext>
            </a:extLst>
          </p:cNvPr>
          <p:cNvSpPr/>
          <p:nvPr/>
        </p:nvSpPr>
        <p:spPr bwMode="auto">
          <a:xfrm>
            <a:off x="143540" y="848897"/>
            <a:ext cx="6069600" cy="3600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ko-KR" altLang="en-US" sz="1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8AA079D-52B7-47A0-858A-D6D016E05F1D}"/>
              </a:ext>
            </a:extLst>
          </p:cNvPr>
          <p:cNvSpPr txBox="1"/>
          <p:nvPr/>
        </p:nvSpPr>
        <p:spPr>
          <a:xfrm>
            <a:off x="6221686" y="855169"/>
            <a:ext cx="3526136" cy="770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00000"/>
              </a:lnSpc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1.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일자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게시한 일자를 입력하고 검색한다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lvl="0">
              <a:lnSpc>
                <a:spcPct val="100000"/>
              </a:lnSpc>
              <a:defRPr/>
            </a:pP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2. No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게시글 번호를 입력하고 검색한다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lvl="0">
              <a:lnSpc>
                <a:spcPct val="100000"/>
              </a:lnSpc>
              <a:defRPr/>
            </a:pP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제목 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게시글 제목을 입력하고 검색한다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lvl="0">
              <a:lnSpc>
                <a:spcPct val="100000"/>
              </a:lnSpc>
              <a:defRPr/>
            </a:pP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4. User Name : 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입력한 사용자 아이디를 입력한다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06194015-22E1-4580-ACA1-96F9E77B97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3512" y="4104075"/>
            <a:ext cx="3416404" cy="202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273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828" name="Rectangle 4"/>
          <p:cNvSpPr>
            <a:spLocks noChangeArrowheads="1"/>
          </p:cNvSpPr>
          <p:nvPr/>
        </p:nvSpPr>
        <p:spPr bwMode="auto">
          <a:xfrm>
            <a:off x="3607420" y="999040"/>
            <a:ext cx="2425700" cy="53975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>
            <a:prstShdw prst="shdw17" dist="17961" dir="2700000">
              <a:srgbClr val="87ADC7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HY헤드라인M" pitchFamily="18" charset="-127"/>
                <a:ea typeface="HY헤드라인M" pitchFamily="18" charset="-127"/>
                <a:cs typeface="+mn-cs"/>
              </a:rPr>
              <a:t>저작권에 관하여</a:t>
            </a:r>
            <a:endParaRPr kumimoji="1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HY헤드라인M" pitchFamily="18" charset="-127"/>
              <a:ea typeface="HY헤드라인M" pitchFamily="18" charset="-127"/>
              <a:cs typeface="+mn-cs"/>
            </a:endParaRPr>
          </a:p>
        </p:txBody>
      </p:sp>
      <p:sp>
        <p:nvSpPr>
          <p:cNvPr id="2052" name="Rectangle 5"/>
          <p:cNvSpPr>
            <a:spLocks noChangeArrowheads="1"/>
          </p:cNvSpPr>
          <p:nvPr/>
        </p:nvSpPr>
        <p:spPr bwMode="auto">
          <a:xfrm>
            <a:off x="200026" y="52389"/>
            <a:ext cx="6910388" cy="417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CCECFF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n-cs"/>
              </a:rPr>
              <a:t>ELVIS USER GUIDE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587515" y="1988840"/>
            <a:ext cx="8775975" cy="3465385"/>
          </a:xfrm>
          <a:prstGeom prst="rect">
            <a:avLst/>
          </a:prstGeom>
          <a:noFill/>
          <a:ln w="9525" cmpd="dbl" algn="ctr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>
            <a:prstShdw prst="shdw17" dist="17961" dir="2700000">
              <a:srgbClr val="87ADC7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HY동녘M" panose="02030600000101010101" pitchFamily="18" charset="-127"/>
                <a:ea typeface="HY동녘M" panose="02030600000101010101" pitchFamily="18" charset="-127"/>
                <a:cs typeface="+mn-cs"/>
              </a:rPr>
              <a:t>프로그램 및 관련된 인쇄물의 저작권은 저작권자의 소유입니다</a:t>
            </a:r>
            <a:r>
              <a:rPr kumimoji="1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HY동녘M" panose="02030600000101010101" pitchFamily="18" charset="-127"/>
                <a:ea typeface="HY동녘M" panose="02030600000101010101" pitchFamily="18" charset="-127"/>
                <a:cs typeface="+mn-cs"/>
              </a:rPr>
              <a:t>. </a:t>
            </a: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HY동녘M" panose="02030600000101010101" pitchFamily="18" charset="-127"/>
                <a:ea typeface="HY동녘M" panose="02030600000101010101" pitchFamily="18" charset="-127"/>
                <a:cs typeface="+mn-cs"/>
              </a:rPr>
              <a:t>귀사는 프로그램을 수행시키기 위해 컴퓨터에 프로그램을 설치하는 것과 보관용 복사본을 만드는 것 이외에</a:t>
            </a:r>
            <a:endParaRPr kumimoji="1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HY동녘M" panose="02030600000101010101" pitchFamily="18" charset="-127"/>
              <a:ea typeface="HY동녘M" panose="02030600000101010101" pitchFamily="18" charset="-127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HY동녘M" panose="02030600000101010101" pitchFamily="18" charset="-127"/>
                <a:ea typeface="HY동녘M" panose="02030600000101010101" pitchFamily="18" charset="-127"/>
                <a:cs typeface="+mn-cs"/>
              </a:rPr>
              <a:t>프로그램이나 인쇄물 내용을 무단 복제</a:t>
            </a:r>
            <a:r>
              <a:rPr kumimoji="1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HY동녘M" panose="02030600000101010101" pitchFamily="18" charset="-127"/>
                <a:ea typeface="HY동녘M" panose="02030600000101010101" pitchFamily="18" charset="-127"/>
                <a:cs typeface="+mn-cs"/>
              </a:rPr>
              <a:t>, </a:t>
            </a:r>
            <a:r>
              <a:rPr kumimoji="1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HY동녘M" panose="02030600000101010101" pitchFamily="18" charset="-127"/>
                <a:ea typeface="HY동녘M" panose="02030600000101010101" pitchFamily="18" charset="-127"/>
                <a:cs typeface="+mn-cs"/>
              </a:rPr>
              <a:t>전재</a:t>
            </a:r>
            <a:r>
              <a:rPr kumimoji="1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HY동녘M" panose="02030600000101010101" pitchFamily="18" charset="-127"/>
                <a:ea typeface="HY동녘M" panose="02030600000101010101" pitchFamily="18" charset="-127"/>
                <a:cs typeface="+mn-cs"/>
              </a:rPr>
              <a:t>, </a:t>
            </a:r>
            <a:r>
              <a:rPr kumimoji="1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HY동녘M" panose="02030600000101010101" pitchFamily="18" charset="-127"/>
                <a:ea typeface="HY동녘M" panose="02030600000101010101" pitchFamily="18" charset="-127"/>
                <a:cs typeface="+mn-cs"/>
              </a:rPr>
              <a:t>인용하는 것은 저작권법에 저촉됩니다</a:t>
            </a:r>
            <a:r>
              <a:rPr kumimoji="1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HY동녘M" panose="02030600000101010101" pitchFamily="18" charset="-127"/>
                <a:ea typeface="HY동녘M" panose="02030600000101010101" pitchFamily="18" charset="-127"/>
                <a:cs typeface="+mn-cs"/>
              </a:rPr>
              <a:t>.</a:t>
            </a: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HY동녘M" panose="02030600000101010101" pitchFamily="18" charset="-127"/>
                <a:ea typeface="HY동녘M" panose="02030600000101010101" pitchFamily="18" charset="-127"/>
                <a:cs typeface="+mn-cs"/>
              </a:rPr>
              <a:t>본서 중에 인용된 화면기술 및 소프트웨어는 법에 의해 제작자의 권리가 보호되고 있습니다</a:t>
            </a:r>
            <a:r>
              <a:rPr kumimoji="1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HY동녘M" panose="02030600000101010101" pitchFamily="18" charset="-127"/>
                <a:ea typeface="HY동녘M" panose="02030600000101010101" pitchFamily="18" charset="-127"/>
                <a:cs typeface="+mn-cs"/>
              </a:rPr>
              <a:t>.</a:t>
            </a: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HY동녘M" panose="02030600000101010101" pitchFamily="18" charset="-127"/>
                <a:ea typeface="HY동녘M" panose="02030600000101010101" pitchFamily="18" charset="-127"/>
                <a:cs typeface="+mn-cs"/>
              </a:rPr>
              <a:t>만약 사용자 매뉴얼 및 </a:t>
            </a:r>
            <a:r>
              <a:rPr kumimoji="1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HY동녘M" panose="02030600000101010101" pitchFamily="18" charset="-127"/>
                <a:ea typeface="HY동녘M" panose="02030600000101010101" pitchFamily="18" charset="-127"/>
                <a:cs typeface="+mn-cs"/>
              </a:rPr>
              <a:t>ELVIS </a:t>
            </a:r>
            <a:r>
              <a:rPr kumimoji="1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HY동녘M" panose="02030600000101010101" pitchFamily="18" charset="-127"/>
                <a:ea typeface="HY동녘M" panose="02030600000101010101" pitchFamily="18" charset="-127"/>
                <a:cs typeface="+mn-cs"/>
              </a:rPr>
              <a:t>프로그램에 관하여 문의 사항이 있으시면 </a:t>
            </a:r>
            <a:r>
              <a:rPr kumimoji="1" lang="ko-KR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HY동녘M" panose="02030600000101010101" pitchFamily="18" charset="-127"/>
                <a:ea typeface="HY동녘M" panose="02030600000101010101" pitchFamily="18" charset="-127"/>
                <a:cs typeface="+mn-cs"/>
              </a:rPr>
              <a:t>양재아이티㈜로</a:t>
            </a:r>
            <a:r>
              <a:rPr kumimoji="1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HY동녘M" panose="02030600000101010101" pitchFamily="18" charset="-127"/>
                <a:ea typeface="HY동녘M" panose="02030600000101010101" pitchFamily="18" charset="-127"/>
                <a:cs typeface="+mn-cs"/>
              </a:rPr>
              <a:t> 연락 바랍니다</a:t>
            </a:r>
            <a:r>
              <a:rPr kumimoji="1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HY동녘M" panose="02030600000101010101" pitchFamily="18" charset="-127"/>
                <a:ea typeface="HY동녘M" panose="02030600000101010101" pitchFamily="18" charset="-127"/>
                <a:cs typeface="+mn-cs"/>
              </a:rPr>
              <a:t>.</a:t>
            </a: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HY동녘M" panose="02030600000101010101" pitchFamily="18" charset="-127"/>
              <a:ea typeface="HY동녘M" panose="02030600000101010101" pitchFamily="18" charset="-127"/>
              <a:cs typeface="+mn-cs"/>
            </a:endParaRPr>
          </a:p>
          <a:p>
            <a:pPr marL="285750" marR="0" lvl="0" indent="-28575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1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HY동녘M" panose="02030600000101010101" pitchFamily="18" charset="-127"/>
                <a:ea typeface="HY동녘M" panose="02030600000101010101" pitchFamily="18" charset="-127"/>
                <a:cs typeface="+mn-cs"/>
              </a:rPr>
              <a:t>연  </a:t>
            </a:r>
            <a:r>
              <a:rPr kumimoji="1" lang="ko-KR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HY동녘M" panose="02030600000101010101" pitchFamily="18" charset="-127"/>
                <a:ea typeface="HY동녘M" panose="02030600000101010101" pitchFamily="18" charset="-127"/>
                <a:cs typeface="+mn-cs"/>
              </a:rPr>
              <a:t>락</a:t>
            </a:r>
            <a:r>
              <a:rPr kumimoji="1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HY동녘M" panose="02030600000101010101" pitchFamily="18" charset="-127"/>
                <a:ea typeface="HY동녘M" panose="02030600000101010101" pitchFamily="18" charset="-127"/>
                <a:cs typeface="+mn-cs"/>
              </a:rPr>
              <a:t>  처 </a:t>
            </a:r>
            <a:r>
              <a:rPr kumimoji="1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HY동녘M" panose="02030600000101010101" pitchFamily="18" charset="-127"/>
                <a:ea typeface="HY동녘M" panose="02030600000101010101" pitchFamily="18" charset="-127"/>
                <a:cs typeface="+mn-cs"/>
              </a:rPr>
              <a:t>: </a:t>
            </a:r>
            <a:r>
              <a:rPr kumimoji="1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HY동녘M" panose="02030600000101010101" pitchFamily="18" charset="-127"/>
                <a:ea typeface="HY동녘M" panose="02030600000101010101" pitchFamily="18" charset="-127"/>
                <a:cs typeface="+mn-cs"/>
              </a:rPr>
              <a:t>서울특별시 구로구 디지털로</a:t>
            </a:r>
            <a:r>
              <a:rPr kumimoji="1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HY동녘M" panose="02030600000101010101" pitchFamily="18" charset="-127"/>
                <a:ea typeface="HY동녘M" panose="02030600000101010101" pitchFamily="18" charset="-127"/>
                <a:cs typeface="+mn-cs"/>
              </a:rPr>
              <a:t>34</a:t>
            </a:r>
            <a:r>
              <a:rPr kumimoji="1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HY동녘M" panose="02030600000101010101" pitchFamily="18" charset="-127"/>
                <a:ea typeface="HY동녘M" panose="02030600000101010101" pitchFamily="18" charset="-127"/>
                <a:cs typeface="+mn-cs"/>
              </a:rPr>
              <a:t>길 </a:t>
            </a:r>
            <a:r>
              <a:rPr kumimoji="1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HY동녘M" panose="02030600000101010101" pitchFamily="18" charset="-127"/>
                <a:ea typeface="HY동녘M" panose="02030600000101010101" pitchFamily="18" charset="-127"/>
                <a:cs typeface="+mn-cs"/>
              </a:rPr>
              <a:t>43 </a:t>
            </a:r>
            <a:r>
              <a:rPr kumimoji="1" lang="ko-KR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HY동녘M" panose="02030600000101010101" pitchFamily="18" charset="-127"/>
                <a:ea typeface="HY동녘M" panose="02030600000101010101" pitchFamily="18" charset="-127"/>
                <a:cs typeface="+mn-cs"/>
              </a:rPr>
              <a:t>코오롱싸이언스밸리</a:t>
            </a:r>
            <a:r>
              <a:rPr kumimoji="1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HY동녘M" panose="02030600000101010101" pitchFamily="18" charset="-127"/>
                <a:ea typeface="HY동녘M" panose="02030600000101010101" pitchFamily="18" charset="-127"/>
                <a:cs typeface="+mn-cs"/>
              </a:rPr>
              <a:t> </a:t>
            </a:r>
            <a:r>
              <a:rPr kumimoji="1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HY동녘M" panose="02030600000101010101" pitchFamily="18" charset="-127"/>
                <a:ea typeface="HY동녘M" panose="02030600000101010101" pitchFamily="18" charset="-127"/>
                <a:cs typeface="+mn-cs"/>
              </a:rPr>
              <a:t>I  609, 610</a:t>
            </a:r>
            <a:r>
              <a:rPr kumimoji="1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HY동녘M" panose="02030600000101010101" pitchFamily="18" charset="-127"/>
                <a:ea typeface="HY동녘M" panose="02030600000101010101" pitchFamily="18" charset="-127"/>
                <a:cs typeface="+mn-cs"/>
              </a:rPr>
              <a:t>호</a:t>
            </a:r>
            <a:endParaRPr kumimoji="1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HY동녘M" panose="02030600000101010101" pitchFamily="18" charset="-127"/>
              <a:ea typeface="HY동녘M" panose="02030600000101010101" pitchFamily="18" charset="-127"/>
              <a:cs typeface="+mn-cs"/>
            </a:endParaRPr>
          </a:p>
          <a:p>
            <a:pPr marL="285750" marR="0" lvl="0" indent="-28575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1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HY동녘M" panose="02030600000101010101" pitchFamily="18" charset="-127"/>
                <a:ea typeface="HY동녘M" panose="02030600000101010101" pitchFamily="18" charset="-127"/>
                <a:cs typeface="+mn-cs"/>
              </a:rPr>
              <a:t>전화번호 </a:t>
            </a:r>
            <a:r>
              <a:rPr kumimoji="1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HY동녘M" panose="02030600000101010101" pitchFamily="18" charset="-127"/>
                <a:ea typeface="HY동녘M" panose="02030600000101010101" pitchFamily="18" charset="-127"/>
                <a:cs typeface="+mn-cs"/>
              </a:rPr>
              <a:t>: 1522-7422</a:t>
            </a:r>
          </a:p>
          <a:p>
            <a:pPr marL="285750" marR="0" lvl="0" indent="-28575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1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HY동녘M" panose="02030600000101010101" pitchFamily="18" charset="-127"/>
                <a:ea typeface="HY동녘M" panose="02030600000101010101" pitchFamily="18" charset="-127"/>
                <a:cs typeface="+mn-cs"/>
              </a:rPr>
              <a:t>FAX </a:t>
            </a:r>
            <a:r>
              <a:rPr kumimoji="1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HY동녘M" panose="02030600000101010101" pitchFamily="18" charset="-127"/>
                <a:ea typeface="HY동녘M" panose="02030600000101010101" pitchFamily="18" charset="-127"/>
                <a:cs typeface="+mn-cs"/>
              </a:rPr>
              <a:t>번호 </a:t>
            </a:r>
            <a:r>
              <a:rPr kumimoji="1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HY동녘M" panose="02030600000101010101" pitchFamily="18" charset="-127"/>
                <a:ea typeface="HY동녘M" panose="02030600000101010101" pitchFamily="18" charset="-127"/>
                <a:cs typeface="+mn-cs"/>
              </a:rPr>
              <a:t>: 02-2025-2778</a:t>
            </a:r>
            <a:r>
              <a:rPr kumimoji="1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HY동녘M" panose="02030600000101010101" pitchFamily="18" charset="-127"/>
                <a:ea typeface="HY동녘M" panose="02030600000101010101" pitchFamily="18" charset="-127"/>
                <a:cs typeface="+mn-cs"/>
              </a:rPr>
              <a:t> </a:t>
            </a:r>
            <a:endParaRPr kumimoji="1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HY동녘M" panose="02030600000101010101" pitchFamily="18" charset="-127"/>
              <a:ea typeface="HY동녘M" panose="02030600000101010101" pitchFamily="18" charset="-127"/>
              <a:cs typeface="+mn-cs"/>
            </a:endParaRPr>
          </a:p>
        </p:txBody>
      </p:sp>
      <p:sp>
        <p:nvSpPr>
          <p:cNvPr id="4" name="리본: 아래로 기울어짐 3"/>
          <p:cNvSpPr/>
          <p:nvPr/>
        </p:nvSpPr>
        <p:spPr bwMode="auto">
          <a:xfrm>
            <a:off x="2702750" y="832235"/>
            <a:ext cx="4230470" cy="807951"/>
          </a:xfrm>
          <a:prstGeom prst="ribbon">
            <a:avLst>
              <a:gd name="adj1" fmla="val 10958"/>
              <a:gd name="adj2" fmla="val 67412"/>
            </a:avLst>
          </a:prstGeom>
          <a:noFill/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ko-KR" altLang="en-US" sz="1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29243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ELVIS</a:t>
            </a:r>
            <a:r>
              <a:rPr lang="ko-KR" altLang="en-US" dirty="0"/>
              <a:t> 메뉴</a:t>
            </a:r>
          </a:p>
        </p:txBody>
      </p:sp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409129"/>
              </p:ext>
            </p:extLst>
          </p:nvPr>
        </p:nvGraphicFramePr>
        <p:xfrm>
          <a:off x="934700" y="598925"/>
          <a:ext cx="7992001" cy="2087067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16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4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43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985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12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latin typeface="맑은 고딕" pitchFamily="50" charset="-127"/>
                          <a:ea typeface="맑은 고딕" pitchFamily="50" charset="-127"/>
                        </a:rPr>
                        <a:t>대 메뉴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latin typeface="맑은 고딕" pitchFamily="50" charset="-127"/>
                          <a:ea typeface="맑은 고딕" pitchFamily="50" charset="-127"/>
                        </a:rPr>
                        <a:t>소 메뉴</a:t>
                      </a:r>
                      <a:r>
                        <a:rPr lang="en-US" altLang="ko-KR" sz="1050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latin typeface="맑은 고딕" pitchFamily="50" charset="-127"/>
                          <a:ea typeface="맑은 고딕" pitchFamily="50" charset="-127"/>
                        </a:rPr>
                        <a:t>소 메뉴</a:t>
                      </a:r>
                      <a:r>
                        <a:rPr lang="en-US" altLang="ko-KR" sz="1050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latin typeface="맑은 고딕" pitchFamily="50" charset="-127"/>
                          <a:ea typeface="맑은 고딕" pitchFamily="50" charset="-127"/>
                        </a:rPr>
                        <a:t>비고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54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latin typeface="맑은 고딕" pitchFamily="50" charset="-127"/>
                          <a:ea typeface="맑은 고딕" pitchFamily="50" charset="-127"/>
                        </a:rPr>
                        <a:t>공통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Font typeface="Wingdings" pitchFamily="2" charset="2"/>
                        <a:buNone/>
                      </a:pPr>
                      <a:r>
                        <a:rPr lang="en-US" altLang="ko-KR" sz="900" b="1" dirty="0">
                          <a:latin typeface="맑은 고딕" pitchFamily="50" charset="-127"/>
                          <a:ea typeface="맑은 고딕" pitchFamily="50" charset="-127"/>
                        </a:rPr>
                        <a:t>Email Send</a:t>
                      </a:r>
                      <a:endParaRPr lang="ko-KR" altLang="en-US" sz="9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Wingdings" pitchFamily="2" charset="2"/>
                        <a:buNone/>
                      </a:pP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Email Send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Wingdings" pitchFamily="2" charset="2"/>
                        <a:buNone/>
                      </a:pP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9720440"/>
                  </a:ext>
                </a:extLst>
              </a:tr>
              <a:tr h="225025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Font typeface="Wingdings" pitchFamily="2" charset="2"/>
                        <a:buNone/>
                      </a:pPr>
                      <a:r>
                        <a:rPr lang="ko-KR" altLang="en-US" sz="900" b="1" dirty="0">
                          <a:latin typeface="맑은 고딕" pitchFamily="50" charset="-127"/>
                          <a:ea typeface="맑은 고딕" pitchFamily="50" charset="-127"/>
                        </a:rPr>
                        <a:t>문서 리스트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Wingdings" pitchFamily="2" charset="2"/>
                        <a:buNone/>
                      </a:pPr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문서 리스트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Wingdings" pitchFamily="2" charset="2"/>
                        <a:buNone/>
                      </a:pP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3297328"/>
                  </a:ext>
                </a:extLst>
              </a:tr>
              <a:tr h="22145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Font typeface="Wingdings" pitchFamily="2" charset="2"/>
                        <a:buNone/>
                      </a:pPr>
                      <a:r>
                        <a:rPr lang="ko-KR" altLang="en-US" sz="900" b="1" dirty="0">
                          <a:latin typeface="맑은 고딕" pitchFamily="50" charset="-127"/>
                          <a:ea typeface="맑은 고딕" pitchFamily="50" charset="-127"/>
                        </a:rPr>
                        <a:t>문서관리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Wingdings" pitchFamily="2" charset="2"/>
                        <a:buNone/>
                      </a:pPr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문서관리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Wingdings" pitchFamily="2" charset="2"/>
                        <a:buNone/>
                      </a:pP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0244967"/>
                  </a:ext>
                </a:extLst>
              </a:tr>
              <a:tr h="21430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Font typeface="Wingdings" pitchFamily="2" charset="2"/>
                        <a:buNone/>
                      </a:pPr>
                      <a:r>
                        <a:rPr lang="en-US" altLang="ko-KR" sz="900" b="1" dirty="0">
                          <a:latin typeface="맑은 고딕" pitchFamily="50" charset="-127"/>
                          <a:ea typeface="맑은 고딕" pitchFamily="50" charset="-127"/>
                        </a:rPr>
                        <a:t>Log </a:t>
                      </a:r>
                      <a:r>
                        <a:rPr lang="ko-KR" altLang="en-US" sz="900" b="1" dirty="0">
                          <a:latin typeface="맑은 고딕" pitchFamily="50" charset="-127"/>
                          <a:ea typeface="맑은 고딕" pitchFamily="50" charset="-127"/>
                        </a:rPr>
                        <a:t>보기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Wingdings" pitchFamily="2" charset="2"/>
                        <a:buNone/>
                      </a:pP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Log </a:t>
                      </a:r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보기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Wingdings" pitchFamily="2" charset="2"/>
                        <a:buNone/>
                      </a:pP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1863994"/>
                  </a:ext>
                </a:extLst>
              </a:tr>
              <a:tr h="210725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Font typeface="Wingdings" pitchFamily="2" charset="2"/>
                        <a:buNone/>
                      </a:pPr>
                      <a:r>
                        <a:rPr lang="en-US" altLang="ko-KR" sz="900" b="1" dirty="0">
                          <a:latin typeface="맑은 고딕" pitchFamily="50" charset="-127"/>
                          <a:ea typeface="맑은 고딕" pitchFamily="50" charset="-127"/>
                        </a:rPr>
                        <a:t>B/L </a:t>
                      </a:r>
                      <a:r>
                        <a:rPr lang="ko-KR" altLang="en-US" sz="900" b="1" dirty="0">
                          <a:latin typeface="맑은 고딕" pitchFamily="50" charset="-127"/>
                          <a:ea typeface="맑은 고딕" pitchFamily="50" charset="-127"/>
                        </a:rPr>
                        <a:t>권한관리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Wingdings" pitchFamily="2" charset="2"/>
                        <a:buNone/>
                      </a:pP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B/L </a:t>
                      </a:r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권한관리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Wingdings" pitchFamily="2" charset="2"/>
                        <a:buNone/>
                      </a:pP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2514621"/>
                  </a:ext>
                </a:extLst>
              </a:tr>
              <a:tr h="162145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Font typeface="Wingdings" pitchFamily="2" charset="2"/>
                        <a:buNone/>
                      </a:pPr>
                      <a:r>
                        <a:rPr lang="en-US" altLang="ko-KR" sz="900" b="1" dirty="0">
                          <a:latin typeface="맑은 고딕" pitchFamily="50" charset="-127"/>
                          <a:ea typeface="맑은 고딕" pitchFamily="50" charset="-127"/>
                        </a:rPr>
                        <a:t>B/L Multi Authority</a:t>
                      </a:r>
                      <a:endParaRPr lang="ko-KR" altLang="en-US" sz="9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Wingdings" pitchFamily="2" charset="2"/>
                        <a:buNone/>
                      </a:pP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B/L Multi Authority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Wingdings" pitchFamily="2" charset="2"/>
                        <a:buNone/>
                      </a:pP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67544"/>
                  </a:ext>
                </a:extLst>
              </a:tr>
              <a:tr h="203575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Font typeface="Wingdings" pitchFamily="2" charset="2"/>
                        <a:buNone/>
                      </a:pPr>
                      <a:r>
                        <a:rPr lang="en-US" altLang="ko-KR" sz="900" b="1" dirty="0">
                          <a:latin typeface="맑은 고딕" pitchFamily="50" charset="-127"/>
                          <a:ea typeface="맑은 고딕" pitchFamily="50" charset="-127"/>
                        </a:rPr>
                        <a:t>Board Management</a:t>
                      </a:r>
                      <a:endParaRPr lang="ko-KR" altLang="en-US" sz="9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Wingdings" pitchFamily="2" charset="2"/>
                        <a:buNone/>
                      </a:pP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Board Management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Wingdings" pitchFamily="2" charset="2"/>
                        <a:buNone/>
                      </a:pP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8343661"/>
                  </a:ext>
                </a:extLst>
              </a:tr>
              <a:tr h="203575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Font typeface="Wingdings" pitchFamily="2" charset="2"/>
                        <a:buNone/>
                      </a:pPr>
                      <a:r>
                        <a:rPr lang="en-US" altLang="ko-KR" sz="900" b="1" dirty="0">
                          <a:latin typeface="맑은 고딕" pitchFamily="50" charset="-127"/>
                          <a:ea typeface="맑은 고딕" pitchFamily="50" charset="-127"/>
                        </a:rPr>
                        <a:t>Board List</a:t>
                      </a:r>
                      <a:endParaRPr lang="ko-KR" altLang="en-US" sz="9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Wingdings" pitchFamily="2" charset="2"/>
                        <a:buNone/>
                      </a:pP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Board List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Wingdings" pitchFamily="2" charset="2"/>
                        <a:buNone/>
                      </a:pP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77667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9153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공통 </a:t>
            </a:r>
            <a:r>
              <a:rPr lang="en-US" altLang="ko-KR" dirty="0"/>
              <a:t>– Send Email</a:t>
            </a:r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 bwMode="auto">
          <a:xfrm>
            <a:off x="6209149" y="849916"/>
            <a:ext cx="3613916" cy="5352963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ko-KR" altLang="en-US" sz="1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+mn-cs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37465" y="548680"/>
            <a:ext cx="9586065" cy="325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파트너에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Pre-Alert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전송 시 첨부자료들을 첨부하여 </a:t>
            </a:r>
            <a:r>
              <a:rPr kumimoji="1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전송한다</a:t>
            </a:r>
            <a:r>
              <a:rPr kumimoji="1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kumimoji="1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191803" y="4641452"/>
            <a:ext cx="5979496" cy="1575175"/>
          </a:xfrm>
          <a:prstGeom prst="rect">
            <a:avLst/>
          </a:prstGeom>
          <a:solidFill>
            <a:srgbClr val="CBE5FB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ko-KR" altLang="en-US" sz="1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1803" y="4641452"/>
            <a:ext cx="5951159" cy="909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[</a:t>
            </a:r>
            <a:r>
              <a:rPr kumimoji="1" lang="ko-KR" alt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기본설명</a:t>
            </a:r>
            <a:r>
              <a:rPr kumimoji="1" lang="en-US" altLang="ko-KR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]</a:t>
            </a: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항공업무에서 파트너에게 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Pre-Alert, MAWB, HAWB,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적하목록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해외정산서 자료 등을 메일로 전송한다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Master B/L No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를 입력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하고 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MAWB/HAWB/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적하목록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등 첨부할 파일을 체크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후 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‘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파일생성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’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버튼을 클릭하면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, Attachments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란에 자료가 첨부된다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일반 메일 사용법과 동일하게 수신자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, CC(Carbon Copy),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제목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내용을 적어 전송한다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2CA52AF-4938-4891-956B-1ED4DE866247}"/>
              </a:ext>
            </a:extLst>
          </p:cNvPr>
          <p:cNvSpPr/>
          <p:nvPr/>
        </p:nvSpPr>
        <p:spPr bwMode="auto">
          <a:xfrm>
            <a:off x="143540" y="848897"/>
            <a:ext cx="6069600" cy="3600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ko-KR" altLang="en-US" sz="1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D615F84-B391-4A90-817C-A3618073E152}"/>
              </a:ext>
            </a:extLst>
          </p:cNvPr>
          <p:cNvSpPr txBox="1"/>
          <p:nvPr/>
        </p:nvSpPr>
        <p:spPr>
          <a:xfrm>
            <a:off x="6221686" y="1133745"/>
            <a:ext cx="3526136" cy="1131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  <a:defRPr/>
            </a:pPr>
            <a:r>
              <a:rPr kumimoji="1" lang="en-US" altLang="ko-KR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1. </a:t>
            </a:r>
            <a:r>
              <a:rPr kumimoji="1" lang="ko-KR" alt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파일생성 </a:t>
            </a:r>
            <a:r>
              <a:rPr kumimoji="1" lang="en-US" altLang="ko-KR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: 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체크한 파일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(MAWB/HAWB/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적하목록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해외정산서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>
              <a:lnSpc>
                <a:spcPct val="100000"/>
              </a:lnSpc>
              <a:defRPr/>
            </a:pP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을 첨부할 수 있도록 생성한다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en-US" altLang="ko-KR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2. </a:t>
            </a:r>
            <a:r>
              <a:rPr lang="en-US" altLang="ko-KR" sz="9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Create</a:t>
            </a:r>
            <a:r>
              <a:rPr lang="ko-KR" altLang="en-US" sz="9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Merge File</a:t>
            </a:r>
            <a:r>
              <a:rPr kumimoji="1" lang="ko-KR" alt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: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생성한 파일과 추가 첨부한 파일을 한 </a:t>
            </a:r>
            <a:endParaRPr kumimoji="1" lang="en-US" altLang="ko-KR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파일로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병합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한다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 </a:t>
            </a:r>
          </a:p>
          <a:p>
            <a:pPr lvl="0">
              <a:lnSpc>
                <a:spcPct val="100000"/>
              </a:lnSpc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3.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전송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메일을 전송한다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초기화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: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기존 자료를 지운다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ABD77D8-FC8A-4EB7-B5E1-13FB32BCA9E1}"/>
              </a:ext>
            </a:extLst>
          </p:cNvPr>
          <p:cNvSpPr txBox="1"/>
          <p:nvPr/>
        </p:nvSpPr>
        <p:spPr>
          <a:xfrm>
            <a:off x="6221686" y="2888940"/>
            <a:ext cx="35261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5. Attach File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: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사용자 컴퓨터에 있는 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자료를 첨부한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다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8F5D223-E82F-488A-94E1-A856ABC40B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8165" y="2303875"/>
            <a:ext cx="1935215" cy="54321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60635CA-5D34-434B-8320-4503BE3611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8165" y="888130"/>
            <a:ext cx="2880000" cy="22210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9B69583-BBB0-490C-B0C7-0E7B263AC0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12391" y="1828597"/>
            <a:ext cx="2683728" cy="1493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63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공통 </a:t>
            </a:r>
            <a:r>
              <a:rPr lang="en-US" altLang="ko-KR" dirty="0"/>
              <a:t>– Send Email</a:t>
            </a:r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 bwMode="auto">
          <a:xfrm>
            <a:off x="6209149" y="849916"/>
            <a:ext cx="3613916" cy="5352963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ko-KR" altLang="en-US" sz="1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+mn-cs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37465" y="548680"/>
            <a:ext cx="9586065" cy="325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파트너에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Pre-Alert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전송 시 첨부자료들을 첨부하여 </a:t>
            </a:r>
            <a:r>
              <a:rPr kumimoji="1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전송한다</a:t>
            </a:r>
            <a:r>
              <a:rPr kumimoji="1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kumimoji="1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191803" y="4641452"/>
            <a:ext cx="5979496" cy="1575175"/>
          </a:xfrm>
          <a:prstGeom prst="rect">
            <a:avLst/>
          </a:prstGeom>
          <a:solidFill>
            <a:srgbClr val="CBE5FB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ko-KR" altLang="en-US" sz="1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1803" y="4641452"/>
            <a:ext cx="5951159" cy="909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[</a:t>
            </a:r>
            <a:r>
              <a:rPr kumimoji="1" lang="ko-KR" alt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기본설명</a:t>
            </a:r>
            <a:r>
              <a:rPr kumimoji="1" lang="en-US" altLang="ko-KR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]</a:t>
            </a: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항공업무에서 파트너에게 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Pre-Alert, MAWB, HAWB,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적하목록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해외정산서 자료 등을 메일로 전송한다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Master B/L No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를 입력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하고 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MAWB/HAWB/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적하목록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등 첨부할 파일을 체크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후 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‘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파일생성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’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버튼을 클릭하면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, Attachments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란에 자료가 첨부된다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일반 메일 사용법과 동일하게 수신자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, CC(Carbon Copy),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제목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내용을 적어 전송한다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2CA52AF-4938-4891-956B-1ED4DE866247}"/>
              </a:ext>
            </a:extLst>
          </p:cNvPr>
          <p:cNvSpPr/>
          <p:nvPr/>
        </p:nvSpPr>
        <p:spPr bwMode="auto">
          <a:xfrm>
            <a:off x="143540" y="848897"/>
            <a:ext cx="6069600" cy="3600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ko-KR" altLang="en-US" sz="1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ABD77D8-FC8A-4EB7-B5E1-13FB32BCA9E1}"/>
              </a:ext>
            </a:extLst>
          </p:cNvPr>
          <p:cNvSpPr txBox="1"/>
          <p:nvPr/>
        </p:nvSpPr>
        <p:spPr>
          <a:xfrm>
            <a:off x="6221686" y="1498163"/>
            <a:ext cx="3526136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6. Attach File 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from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Document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Management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: Document(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문서</a:t>
            </a:r>
            <a:endParaRPr kumimoji="1" lang="en-US" altLang="ko-KR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 관리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)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메뉴에서 저장한 파일을 찾아 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Drag &amp; Drop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으로</a:t>
            </a:r>
            <a:endParaRPr kumimoji="1" lang="en-US" altLang="ko-KR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Attachments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에 첨부한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다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DA1782B-0AB6-450D-ACC7-142CA58B5E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2660" y="3818608"/>
            <a:ext cx="1141813" cy="314297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558F0AEB-B7B5-4AF8-BD92-203913FF74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8165" y="908720"/>
            <a:ext cx="1936800" cy="533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833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공통 </a:t>
            </a:r>
            <a:r>
              <a:rPr lang="en-US" altLang="ko-KR" dirty="0"/>
              <a:t>– </a:t>
            </a:r>
            <a:r>
              <a:rPr lang="ko-KR" altLang="en-US" dirty="0"/>
              <a:t>문서 리스트</a:t>
            </a:r>
          </a:p>
        </p:txBody>
      </p:sp>
      <p:sp>
        <p:nvSpPr>
          <p:cNvPr id="51" name="직사각형 50"/>
          <p:cNvSpPr/>
          <p:nvPr/>
        </p:nvSpPr>
        <p:spPr bwMode="auto">
          <a:xfrm>
            <a:off x="6209149" y="849916"/>
            <a:ext cx="3613916" cy="5352963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ko-KR" altLang="en-US" sz="1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+mn-cs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37465" y="548680"/>
            <a:ext cx="9586065" cy="325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문서관리 저장 파일을 조회</a:t>
            </a:r>
            <a:r>
              <a:rPr kumimoji="1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한다</a:t>
            </a:r>
            <a:r>
              <a:rPr kumimoji="1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kumimoji="1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191803" y="4641452"/>
            <a:ext cx="5979496" cy="1575175"/>
          </a:xfrm>
          <a:prstGeom prst="rect">
            <a:avLst/>
          </a:prstGeom>
          <a:solidFill>
            <a:srgbClr val="CBE5FB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ko-KR" altLang="en-US" sz="1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1803" y="4641452"/>
            <a:ext cx="5951159" cy="951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[</a:t>
            </a:r>
            <a:r>
              <a:rPr kumimoji="1" lang="ko-KR" alt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기본설명</a:t>
            </a:r>
            <a:r>
              <a:rPr kumimoji="1" lang="en-US" altLang="ko-KR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]</a:t>
            </a: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문서관리에서 저장한 파일들을 검색한다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오른쪽 마우스를 클릭하여 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House/Master BL/Download/Delete/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엑셀 </a:t>
            </a:r>
            <a:r>
              <a:rPr kumimoji="1" lang="ko-KR" altLang="en-US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내려받기를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선택하여 사용한다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Download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는 저장한 파일을 내려 받는 것이고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엑셀 </a:t>
            </a:r>
            <a:r>
              <a:rPr kumimoji="1" lang="ko-KR" altLang="en-US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내려받기는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문서리스트를 내려 받는다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파일항목에서 해당 파일을 더블 클릭하면 바로 파일을 열어볼 수 있다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2CA52AF-4938-4891-956B-1ED4DE866247}"/>
              </a:ext>
            </a:extLst>
          </p:cNvPr>
          <p:cNvSpPr/>
          <p:nvPr/>
        </p:nvSpPr>
        <p:spPr bwMode="auto">
          <a:xfrm>
            <a:off x="143540" y="848897"/>
            <a:ext cx="6069600" cy="3600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ko-KR" altLang="en-US" sz="1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ABD77D8-FC8A-4EB7-B5E1-13FB32BCA9E1}"/>
              </a:ext>
            </a:extLst>
          </p:cNvPr>
          <p:cNvSpPr txBox="1"/>
          <p:nvPr/>
        </p:nvSpPr>
        <p:spPr>
          <a:xfrm>
            <a:off x="6221686" y="855169"/>
            <a:ext cx="3526136" cy="2211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00000"/>
              </a:lnSpc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1. 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서비스 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해상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항공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… 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수입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수출 등 옵션을 선택한다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lvl="0">
              <a:lnSpc>
                <a:spcPct val="100000"/>
              </a:lnSpc>
              <a:defRPr/>
            </a:pP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2. ETD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 ETD, 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등록일자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등을 선택 후 일자를 입력한다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lvl="0">
              <a:lnSpc>
                <a:spcPct val="100000"/>
              </a:lnSpc>
              <a:defRPr/>
            </a:pP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3. Shipper : Shipper 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코드를 입력한다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lvl="0">
              <a:lnSpc>
                <a:spcPct val="100000"/>
              </a:lnSpc>
              <a:defRPr/>
            </a:pP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4. Consignee : Consignee 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코드를 입력한다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lvl="0">
              <a:lnSpc>
                <a:spcPct val="100000"/>
              </a:lnSpc>
              <a:defRPr/>
            </a:pP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거래처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: 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거래처 코드를 검색하여 입력 후 조회한다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lvl="0">
              <a:lnSpc>
                <a:spcPct val="100000"/>
              </a:lnSpc>
              <a:defRPr/>
            </a:pP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6. POL/POD : POL/POD 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코드를 입력한다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  <a:defRPr/>
            </a:pP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7. Operator : 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담당자 코드를 입력한다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  <a:defRPr/>
            </a:pP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8. Vessel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 Vessel 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코드를 입력한다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  <a:defRPr/>
            </a:pP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9. Master B/L No : Master BL 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번호를 입력한다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  <a:defRPr/>
            </a:pP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10. House B/L No : House BL 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번호를 입력한다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  <a:defRPr/>
            </a:pP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11. Insert User : 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사용자 코드를 입력한다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  <a:defRPr/>
            </a:pP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12. 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문서번호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: 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문서번호를 입력한다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C0E8069-1537-469C-B7B5-3DF10D441F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560" y="3338990"/>
            <a:ext cx="958450" cy="771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3251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공통 </a:t>
            </a:r>
            <a:r>
              <a:rPr lang="en-US" altLang="ko-KR" dirty="0"/>
              <a:t>– </a:t>
            </a:r>
            <a:r>
              <a:rPr lang="ko-KR" altLang="en-US" dirty="0"/>
              <a:t>문서관리</a:t>
            </a:r>
          </a:p>
        </p:txBody>
      </p:sp>
      <p:sp>
        <p:nvSpPr>
          <p:cNvPr id="51" name="직사각형 50"/>
          <p:cNvSpPr/>
          <p:nvPr/>
        </p:nvSpPr>
        <p:spPr bwMode="auto">
          <a:xfrm>
            <a:off x="6209149" y="849916"/>
            <a:ext cx="3613916" cy="5352963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ko-KR" altLang="en-US" sz="1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+mn-cs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37465" y="548680"/>
            <a:ext cx="9586065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문서를 저장</a:t>
            </a:r>
            <a:r>
              <a:rPr kumimoji="1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한다</a:t>
            </a:r>
            <a:r>
              <a:rPr kumimoji="1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kumimoji="1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191803" y="4641452"/>
            <a:ext cx="5979496" cy="1575175"/>
          </a:xfrm>
          <a:prstGeom prst="rect">
            <a:avLst/>
          </a:prstGeom>
          <a:solidFill>
            <a:srgbClr val="CBE5FB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ko-KR" altLang="en-US" sz="1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1803" y="4641452"/>
            <a:ext cx="5951159" cy="951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[</a:t>
            </a:r>
            <a:r>
              <a:rPr kumimoji="1" lang="ko-KR" alt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기본설명</a:t>
            </a:r>
            <a:r>
              <a:rPr kumimoji="1" lang="en-US" altLang="ko-KR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]</a:t>
            </a: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보관 관리할 파일을 저장한다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오른쪽 마우스를 클릭하여 </a:t>
            </a:r>
            <a:r>
              <a:rPr kumimoji="1" lang="ko-KR" altLang="en-US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행추가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/</a:t>
            </a:r>
            <a:r>
              <a:rPr kumimoji="1" lang="ko-KR" altLang="en-US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행삭제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/Download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를 선택하여 사용한다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sz="900" b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행추가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후 문서 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Type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을 선택하고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Document No(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임의 번호 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or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자사문서관리번호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를 입력한다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저장할 파일은 마우스로 </a:t>
            </a:r>
            <a:r>
              <a:rPr kumimoji="1" lang="ko-KR" altLang="en-US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끌어다가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File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항목에 붙인다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.(Drag &amp; Drop)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2CA52AF-4938-4891-956B-1ED4DE866247}"/>
              </a:ext>
            </a:extLst>
          </p:cNvPr>
          <p:cNvSpPr/>
          <p:nvPr/>
        </p:nvSpPr>
        <p:spPr bwMode="auto">
          <a:xfrm>
            <a:off x="143540" y="848897"/>
            <a:ext cx="6069600" cy="3600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ko-KR" altLang="en-US" sz="1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ABD77D8-FC8A-4EB7-B5E1-13FB32BCA9E1}"/>
              </a:ext>
            </a:extLst>
          </p:cNvPr>
          <p:cNvSpPr txBox="1"/>
          <p:nvPr/>
        </p:nvSpPr>
        <p:spPr>
          <a:xfrm>
            <a:off x="6221686" y="855169"/>
            <a:ext cx="3526136" cy="13111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00000"/>
              </a:lnSpc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1.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검색 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: 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참조번호를 입력하여 검색한다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lvl="0">
              <a:lnSpc>
                <a:spcPct val="100000"/>
              </a:lnSpc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2.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저장 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: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문서 파일을 저장한다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  <a:p>
            <a:pPr lvl="0">
              <a:lnSpc>
                <a:spcPct val="100000"/>
              </a:lnSpc>
              <a:defRPr/>
            </a:pP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닫기 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문서관리 창을 닫는다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en-US" altLang="ko-KR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vl="0">
              <a:lnSpc>
                <a:spcPct val="100000"/>
              </a:lnSpc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4.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참조번호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거래처코드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/BL No 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등 문서관리 저장 시 생성한 </a:t>
            </a:r>
            <a:endParaRPr lang="en-US" altLang="ko-KR" sz="900" b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0">
              <a:lnSpc>
                <a:spcPct val="100000"/>
              </a:lnSpc>
              <a:defRPr/>
            </a:pP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번호를 입력하고 검색한다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lvl="0">
              <a:lnSpc>
                <a:spcPct val="100000"/>
              </a:lnSpc>
              <a:defRPr/>
            </a:pP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거래처관리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BL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관리 화면의 오른쪽 마우스 텍스트 메뉴에 있는 </a:t>
            </a:r>
            <a:endParaRPr lang="en-US" altLang="ko-KR" sz="900" b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0">
              <a:lnSpc>
                <a:spcPct val="100000"/>
              </a:lnSpc>
              <a:defRPr/>
            </a:pP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문서관리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(Document)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와 동일한 화면이다 </a:t>
            </a:r>
            <a:endParaRPr lang="en-US" altLang="ko-KR" sz="900" b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8EB9550-3DF3-4E04-B9D9-5FF4146080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505" y="2041480"/>
            <a:ext cx="630070" cy="42182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FC4EF051-09FC-45A7-93B6-08683D2438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1700" y="2153431"/>
            <a:ext cx="3015335" cy="1678347"/>
          </a:xfrm>
          <a:prstGeom prst="rect">
            <a:avLst/>
          </a:prstGeom>
        </p:spPr>
      </p:pic>
      <p:sp>
        <p:nvSpPr>
          <p:cNvPr id="13" name="Freeform 5">
            <a:extLst>
              <a:ext uri="{FF2B5EF4-FFF2-40B4-BE49-F238E27FC236}">
                <a16:creationId xmlns:a16="http://schemas.microsoft.com/office/drawing/2014/main" id="{79817C5F-1CDC-42D5-8FE6-1A5E9CD62205}"/>
              </a:ext>
            </a:extLst>
          </p:cNvPr>
          <p:cNvSpPr>
            <a:spLocks/>
          </p:cNvSpPr>
          <p:nvPr/>
        </p:nvSpPr>
        <p:spPr bwMode="gray">
          <a:xfrm rot="2256879">
            <a:off x="2157885" y="2033288"/>
            <a:ext cx="2160564" cy="720080"/>
          </a:xfrm>
          <a:custGeom>
            <a:avLst/>
            <a:gdLst/>
            <a:ahLst/>
            <a:cxnLst>
              <a:cxn ang="0">
                <a:pos x="0" y="756"/>
              </a:cxn>
              <a:cxn ang="0">
                <a:pos x="191" y="591"/>
              </a:cxn>
              <a:cxn ang="0">
                <a:pos x="190" y="672"/>
              </a:cxn>
              <a:cxn ang="0">
                <a:pos x="194" y="672"/>
              </a:cxn>
              <a:cxn ang="0">
                <a:pos x="205" y="672"/>
              </a:cxn>
              <a:cxn ang="0">
                <a:pos x="225" y="671"/>
              </a:cxn>
              <a:cxn ang="0">
                <a:pos x="250" y="667"/>
              </a:cxn>
              <a:cxn ang="0">
                <a:pos x="281" y="662"/>
              </a:cxn>
              <a:cxn ang="0">
                <a:pos x="316" y="653"/>
              </a:cxn>
              <a:cxn ang="0">
                <a:pos x="356" y="641"/>
              </a:cxn>
              <a:cxn ang="0">
                <a:pos x="399" y="626"/>
              </a:cxn>
              <a:cxn ang="0">
                <a:pos x="444" y="605"/>
              </a:cxn>
              <a:cxn ang="0">
                <a:pos x="492" y="578"/>
              </a:cxn>
              <a:cxn ang="0">
                <a:pos x="540" y="547"/>
              </a:cxn>
              <a:cxn ang="0">
                <a:pos x="587" y="508"/>
              </a:cxn>
              <a:cxn ang="0">
                <a:pos x="635" y="463"/>
              </a:cxn>
              <a:cxn ang="0">
                <a:pos x="689" y="405"/>
              </a:cxn>
              <a:cxn ang="0">
                <a:pos x="737" y="350"/>
              </a:cxn>
              <a:cxn ang="0">
                <a:pos x="780" y="298"/>
              </a:cxn>
              <a:cxn ang="0">
                <a:pos x="816" y="249"/>
              </a:cxn>
              <a:cxn ang="0">
                <a:pos x="847" y="204"/>
              </a:cxn>
              <a:cxn ang="0">
                <a:pos x="873" y="164"/>
              </a:cxn>
              <a:cxn ang="0">
                <a:pos x="895" y="126"/>
              </a:cxn>
              <a:cxn ang="0">
                <a:pos x="913" y="94"/>
              </a:cxn>
              <a:cxn ang="0">
                <a:pos x="926" y="66"/>
              </a:cxn>
              <a:cxn ang="0">
                <a:pos x="936" y="42"/>
              </a:cxn>
              <a:cxn ang="0">
                <a:pos x="944" y="24"/>
              </a:cxn>
              <a:cxn ang="0">
                <a:pos x="949" y="12"/>
              </a:cxn>
              <a:cxn ang="0">
                <a:pos x="952" y="2"/>
              </a:cxn>
              <a:cxn ang="0">
                <a:pos x="952" y="0"/>
              </a:cxn>
              <a:cxn ang="0">
                <a:pos x="952" y="4"/>
              </a:cxn>
              <a:cxn ang="0">
                <a:pos x="950" y="17"/>
              </a:cxn>
              <a:cxn ang="0">
                <a:pos x="948" y="36"/>
              </a:cxn>
              <a:cxn ang="0">
                <a:pos x="942" y="62"/>
              </a:cxn>
              <a:cxn ang="0">
                <a:pos x="936" y="93"/>
              </a:cxn>
              <a:cxn ang="0">
                <a:pos x="927" y="130"/>
              </a:cxn>
              <a:cxn ang="0">
                <a:pos x="914" y="172"/>
              </a:cxn>
              <a:cxn ang="0">
                <a:pos x="899" y="217"/>
              </a:cxn>
              <a:cxn ang="0">
                <a:pos x="881" y="264"/>
              </a:cxn>
              <a:cxn ang="0">
                <a:pos x="857" y="315"/>
              </a:cxn>
              <a:cxn ang="0">
                <a:pos x="830" y="368"/>
              </a:cxn>
              <a:cxn ang="0">
                <a:pos x="798" y="421"/>
              </a:cxn>
              <a:cxn ang="0">
                <a:pos x="762" y="475"/>
              </a:cxn>
              <a:cxn ang="0">
                <a:pos x="719" y="529"/>
              </a:cxn>
              <a:cxn ang="0">
                <a:pos x="671" y="582"/>
              </a:cxn>
              <a:cxn ang="0">
                <a:pos x="613" y="637"/>
              </a:cxn>
              <a:cxn ang="0">
                <a:pos x="555" y="685"/>
              </a:cxn>
              <a:cxn ang="0">
                <a:pos x="500" y="726"/>
              </a:cxn>
              <a:cxn ang="0">
                <a:pos x="447" y="761"/>
              </a:cxn>
              <a:cxn ang="0">
                <a:pos x="396" y="790"/>
              </a:cxn>
              <a:cxn ang="0">
                <a:pos x="350" y="813"/>
              </a:cxn>
              <a:cxn ang="0">
                <a:pos x="307" y="831"/>
              </a:cxn>
              <a:cxn ang="0">
                <a:pos x="270" y="845"/>
              </a:cxn>
              <a:cxn ang="0">
                <a:pos x="238" y="855"/>
              </a:cxn>
              <a:cxn ang="0">
                <a:pos x="212" y="862"/>
              </a:cxn>
              <a:cxn ang="0">
                <a:pos x="192" y="866"/>
              </a:cxn>
              <a:cxn ang="0">
                <a:pos x="181" y="868"/>
              </a:cxn>
              <a:cxn ang="0">
                <a:pos x="176" y="868"/>
              </a:cxn>
              <a:cxn ang="0">
                <a:pos x="167" y="947"/>
              </a:cxn>
              <a:cxn ang="0">
                <a:pos x="0" y="756"/>
              </a:cxn>
            </a:cxnLst>
            <a:rect l="0" t="0" r="r" b="b"/>
            <a:pathLst>
              <a:path w="952" h="947">
                <a:moveTo>
                  <a:pt x="0" y="756"/>
                </a:moveTo>
                <a:lnTo>
                  <a:pt x="191" y="591"/>
                </a:lnTo>
                <a:lnTo>
                  <a:pt x="190" y="672"/>
                </a:lnTo>
                <a:lnTo>
                  <a:pt x="194" y="672"/>
                </a:lnTo>
                <a:lnTo>
                  <a:pt x="205" y="672"/>
                </a:lnTo>
                <a:lnTo>
                  <a:pt x="225" y="671"/>
                </a:lnTo>
                <a:lnTo>
                  <a:pt x="250" y="667"/>
                </a:lnTo>
                <a:lnTo>
                  <a:pt x="281" y="662"/>
                </a:lnTo>
                <a:lnTo>
                  <a:pt x="316" y="653"/>
                </a:lnTo>
                <a:lnTo>
                  <a:pt x="356" y="641"/>
                </a:lnTo>
                <a:lnTo>
                  <a:pt x="399" y="626"/>
                </a:lnTo>
                <a:lnTo>
                  <a:pt x="444" y="605"/>
                </a:lnTo>
                <a:lnTo>
                  <a:pt x="492" y="578"/>
                </a:lnTo>
                <a:lnTo>
                  <a:pt x="540" y="547"/>
                </a:lnTo>
                <a:lnTo>
                  <a:pt x="587" y="508"/>
                </a:lnTo>
                <a:lnTo>
                  <a:pt x="635" y="463"/>
                </a:lnTo>
                <a:lnTo>
                  <a:pt x="689" y="405"/>
                </a:lnTo>
                <a:lnTo>
                  <a:pt x="737" y="350"/>
                </a:lnTo>
                <a:lnTo>
                  <a:pt x="780" y="298"/>
                </a:lnTo>
                <a:lnTo>
                  <a:pt x="816" y="249"/>
                </a:lnTo>
                <a:lnTo>
                  <a:pt x="847" y="204"/>
                </a:lnTo>
                <a:lnTo>
                  <a:pt x="873" y="164"/>
                </a:lnTo>
                <a:lnTo>
                  <a:pt x="895" y="126"/>
                </a:lnTo>
                <a:lnTo>
                  <a:pt x="913" y="94"/>
                </a:lnTo>
                <a:lnTo>
                  <a:pt x="926" y="66"/>
                </a:lnTo>
                <a:lnTo>
                  <a:pt x="936" y="42"/>
                </a:lnTo>
                <a:lnTo>
                  <a:pt x="944" y="24"/>
                </a:lnTo>
                <a:lnTo>
                  <a:pt x="949" y="12"/>
                </a:lnTo>
                <a:lnTo>
                  <a:pt x="952" y="2"/>
                </a:lnTo>
                <a:lnTo>
                  <a:pt x="952" y="0"/>
                </a:lnTo>
                <a:lnTo>
                  <a:pt x="952" y="4"/>
                </a:lnTo>
                <a:lnTo>
                  <a:pt x="950" y="17"/>
                </a:lnTo>
                <a:lnTo>
                  <a:pt x="948" y="36"/>
                </a:lnTo>
                <a:lnTo>
                  <a:pt x="942" y="62"/>
                </a:lnTo>
                <a:lnTo>
                  <a:pt x="936" y="93"/>
                </a:lnTo>
                <a:lnTo>
                  <a:pt x="927" y="130"/>
                </a:lnTo>
                <a:lnTo>
                  <a:pt x="914" y="172"/>
                </a:lnTo>
                <a:lnTo>
                  <a:pt x="899" y="217"/>
                </a:lnTo>
                <a:lnTo>
                  <a:pt x="881" y="264"/>
                </a:lnTo>
                <a:lnTo>
                  <a:pt x="857" y="315"/>
                </a:lnTo>
                <a:lnTo>
                  <a:pt x="830" y="368"/>
                </a:lnTo>
                <a:lnTo>
                  <a:pt x="798" y="421"/>
                </a:lnTo>
                <a:lnTo>
                  <a:pt x="762" y="475"/>
                </a:lnTo>
                <a:lnTo>
                  <a:pt x="719" y="529"/>
                </a:lnTo>
                <a:lnTo>
                  <a:pt x="671" y="582"/>
                </a:lnTo>
                <a:lnTo>
                  <a:pt x="613" y="637"/>
                </a:lnTo>
                <a:lnTo>
                  <a:pt x="555" y="685"/>
                </a:lnTo>
                <a:lnTo>
                  <a:pt x="500" y="726"/>
                </a:lnTo>
                <a:lnTo>
                  <a:pt x="447" y="761"/>
                </a:lnTo>
                <a:lnTo>
                  <a:pt x="396" y="790"/>
                </a:lnTo>
                <a:lnTo>
                  <a:pt x="350" y="813"/>
                </a:lnTo>
                <a:lnTo>
                  <a:pt x="307" y="831"/>
                </a:lnTo>
                <a:lnTo>
                  <a:pt x="270" y="845"/>
                </a:lnTo>
                <a:lnTo>
                  <a:pt x="238" y="855"/>
                </a:lnTo>
                <a:lnTo>
                  <a:pt x="212" y="862"/>
                </a:lnTo>
                <a:lnTo>
                  <a:pt x="192" y="866"/>
                </a:lnTo>
                <a:lnTo>
                  <a:pt x="181" y="868"/>
                </a:lnTo>
                <a:lnTo>
                  <a:pt x="176" y="868"/>
                </a:lnTo>
                <a:lnTo>
                  <a:pt x="167" y="947"/>
                </a:lnTo>
                <a:lnTo>
                  <a:pt x="0" y="756"/>
                </a:lnTo>
                <a:close/>
              </a:path>
            </a:pathLst>
          </a:custGeom>
          <a:gradFill rotWithShape="1">
            <a:gsLst>
              <a:gs pos="0">
                <a:srgbClr val="66CCFF"/>
              </a:gs>
              <a:gs pos="100000">
                <a:srgbClr val="3366FF"/>
              </a:gs>
            </a:gsLst>
            <a:lin ang="0" scaled="1"/>
          </a:gradFill>
          <a:ln w="0">
            <a:noFill/>
            <a:prstDash val="solid"/>
            <a:round/>
            <a:headEnd/>
            <a:tailEnd/>
          </a:ln>
          <a:effectLst>
            <a:outerShdw dist="107763" dir="2700000" algn="ctr" rotWithShape="0">
              <a:srgbClr val="000000">
                <a:alpha val="5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pic>
        <p:nvPicPr>
          <p:cNvPr id="14" name="그림 110" descr="그림3.png">
            <a:extLst>
              <a:ext uri="{FF2B5EF4-FFF2-40B4-BE49-F238E27FC236}">
                <a16:creationId xmlns:a16="http://schemas.microsoft.com/office/drawing/2014/main" id="{E2081B0C-C04E-4FF0-B3F0-82B78449C46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4770" y="1886825"/>
            <a:ext cx="385352" cy="3093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737310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공통 </a:t>
            </a:r>
            <a:r>
              <a:rPr lang="en-US" altLang="ko-KR" dirty="0"/>
              <a:t>– Log </a:t>
            </a:r>
            <a:r>
              <a:rPr lang="ko-KR" altLang="en-US" dirty="0"/>
              <a:t>보기</a:t>
            </a:r>
          </a:p>
        </p:txBody>
      </p:sp>
      <p:sp>
        <p:nvSpPr>
          <p:cNvPr id="51" name="직사각형 50"/>
          <p:cNvSpPr/>
          <p:nvPr/>
        </p:nvSpPr>
        <p:spPr bwMode="auto">
          <a:xfrm>
            <a:off x="6209149" y="849916"/>
            <a:ext cx="3613916" cy="5352963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ko-KR" altLang="en-US" sz="1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+mn-cs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37465" y="548680"/>
            <a:ext cx="9586065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Log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상태를 조회</a:t>
            </a:r>
            <a:r>
              <a:rPr kumimoji="1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한다</a:t>
            </a:r>
            <a:r>
              <a:rPr kumimoji="1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kumimoji="1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191803" y="4641452"/>
            <a:ext cx="5979496" cy="1575175"/>
          </a:xfrm>
          <a:prstGeom prst="rect">
            <a:avLst/>
          </a:prstGeom>
          <a:solidFill>
            <a:srgbClr val="CBE5FB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ko-KR" altLang="en-US" sz="1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1803" y="4641452"/>
            <a:ext cx="5951159" cy="410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[</a:t>
            </a:r>
            <a:r>
              <a:rPr kumimoji="1" lang="ko-KR" alt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기본설명</a:t>
            </a:r>
            <a:r>
              <a:rPr kumimoji="1" lang="en-US" altLang="ko-KR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]</a:t>
            </a: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B/L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저장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변경 항목을 보여주는 자료 변경 이력 관리 화면이다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2CA52AF-4938-4891-956B-1ED4DE866247}"/>
              </a:ext>
            </a:extLst>
          </p:cNvPr>
          <p:cNvSpPr/>
          <p:nvPr/>
        </p:nvSpPr>
        <p:spPr bwMode="auto">
          <a:xfrm>
            <a:off x="143540" y="848897"/>
            <a:ext cx="6069600" cy="3600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ko-KR" altLang="en-US" sz="1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ABD77D8-FC8A-4EB7-B5E1-13FB32BCA9E1}"/>
              </a:ext>
            </a:extLst>
          </p:cNvPr>
          <p:cNvSpPr txBox="1"/>
          <p:nvPr/>
        </p:nvSpPr>
        <p:spPr>
          <a:xfrm>
            <a:off x="6221686" y="855169"/>
            <a:ext cx="3526136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00000"/>
              </a:lnSpc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1. Reference No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: House B/L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번호를 입력한다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lvl="0">
              <a:lnSpc>
                <a:spcPct val="100000"/>
              </a:lnSpc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2. 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BL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관리 화면 오른쪽 마우스 텍스트 메뉴에 있는 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B/L 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변경이력 </a:t>
            </a:r>
            <a:endParaRPr lang="en-US" altLang="ko-KR" sz="900" b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0">
              <a:lnSpc>
                <a:spcPct val="100000"/>
              </a:lnSpc>
              <a:defRPr/>
            </a:pP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과 동일한 화면이다 </a:t>
            </a:r>
            <a:endParaRPr lang="en-US" altLang="ko-KR" sz="900" b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840293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공통 </a:t>
            </a:r>
            <a:r>
              <a:rPr lang="en-US" altLang="ko-KR" dirty="0"/>
              <a:t>– B/L </a:t>
            </a:r>
            <a:r>
              <a:rPr lang="ko-KR" altLang="en-US" dirty="0"/>
              <a:t>권한관리</a:t>
            </a:r>
          </a:p>
        </p:txBody>
      </p:sp>
      <p:sp>
        <p:nvSpPr>
          <p:cNvPr id="51" name="직사각형 50"/>
          <p:cNvSpPr/>
          <p:nvPr/>
        </p:nvSpPr>
        <p:spPr bwMode="auto">
          <a:xfrm>
            <a:off x="6209149" y="849916"/>
            <a:ext cx="3613916" cy="5352963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ko-KR" altLang="en-US" sz="1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+mn-cs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37465" y="548680"/>
            <a:ext cx="9586065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B/L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을 공유할 수 있는 권한을 설정</a:t>
            </a:r>
            <a:r>
              <a:rPr kumimoji="1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한다</a:t>
            </a:r>
            <a:r>
              <a:rPr kumimoji="1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kumimoji="1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191803" y="4641452"/>
            <a:ext cx="5979496" cy="1575175"/>
          </a:xfrm>
          <a:prstGeom prst="rect">
            <a:avLst/>
          </a:prstGeom>
          <a:solidFill>
            <a:srgbClr val="CBE5FB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ko-KR" altLang="en-US" sz="1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1803" y="4641452"/>
            <a:ext cx="5951159" cy="770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[</a:t>
            </a:r>
            <a:r>
              <a:rPr kumimoji="1" lang="ko-KR" alt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기본설명</a:t>
            </a:r>
            <a:r>
              <a:rPr kumimoji="1" lang="en-US" altLang="ko-KR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]</a:t>
            </a: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본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,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지사 간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(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글로벌 지점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)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과 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B/L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을 공유하고자 할 때 공유 권한을 설정하는 화면이다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오른쪽 마우스에서 </a:t>
            </a:r>
            <a:r>
              <a:rPr lang="ko-KR" altLang="en-US" sz="900" b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행삽입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후 거래처항목에 거래처 코드를 조회하여 입력한다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수출지와 수입지의 거래처와 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B/L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을 공유하여 사용할 수 있다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endParaRPr kumimoji="1" lang="en-US" altLang="ko-KR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2CA52AF-4938-4891-956B-1ED4DE866247}"/>
              </a:ext>
            </a:extLst>
          </p:cNvPr>
          <p:cNvSpPr/>
          <p:nvPr/>
        </p:nvSpPr>
        <p:spPr bwMode="auto">
          <a:xfrm>
            <a:off x="143540" y="848897"/>
            <a:ext cx="6069600" cy="3600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ko-KR" altLang="en-US" sz="1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ABD77D8-FC8A-4EB7-B5E1-13FB32BCA9E1}"/>
              </a:ext>
            </a:extLst>
          </p:cNvPr>
          <p:cNvSpPr txBox="1"/>
          <p:nvPr/>
        </p:nvSpPr>
        <p:spPr>
          <a:xfrm>
            <a:off x="6221686" y="855169"/>
            <a:ext cx="3526136" cy="770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00000"/>
              </a:lnSpc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1. MBL/HBL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: House / Master BL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을 선택한다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lvl="0">
              <a:lnSpc>
                <a:spcPct val="100000"/>
              </a:lnSpc>
              <a:defRPr/>
            </a:pP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2. B/L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No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B/L </a:t>
            </a:r>
            <a:r>
              <a:rPr lang="ko-KR" altLang="en-US" sz="900" b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번호을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입력한다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lvl="0">
              <a:lnSpc>
                <a:spcPct val="100000"/>
              </a:lnSpc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3. 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BL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관리 화면 오른쪽 마우스 텍스트 메뉴에 있는 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B/L 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권한관리 </a:t>
            </a:r>
            <a:endParaRPr lang="en-US" altLang="ko-KR" sz="900" b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0">
              <a:lnSpc>
                <a:spcPct val="100000"/>
              </a:lnSpc>
              <a:defRPr/>
            </a:pP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와 동일한 화면이다 </a:t>
            </a:r>
            <a:endParaRPr lang="en-US" altLang="ko-KR" sz="900" b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03464731"/>
      </p:ext>
    </p:extLst>
  </p:cSld>
  <p:clrMapOvr>
    <a:masterClrMapping/>
  </p:clrMapOvr>
</p:sld>
</file>

<file path=ppt/theme/theme1.xml><?xml version="1.0" encoding="utf-8"?>
<a:theme xmlns:a="http://schemas.openxmlformats.org/drawingml/2006/main" name="기본 디자인">
  <a:themeElements>
    <a:clrScheme name="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HY헤드라인M"/>
        <a:ea typeface="HY헤드라인M"/>
        <a:cs typeface=""/>
      </a:majorFont>
      <a:minorFont>
        <a:latin typeface="HY헤드라인M"/>
        <a:ea typeface="HY헤드라인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54000" tIns="46800" rIns="54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20000"/>
          </a:lnSpc>
          <a:spcBef>
            <a:spcPct val="30000"/>
          </a:spcBef>
          <a:spcAft>
            <a:spcPct val="0"/>
          </a:spcAft>
          <a:buClrTx/>
          <a:buSzTx/>
          <a:buFont typeface="Wingdings" pitchFamily="2" charset="2"/>
          <a:buNone/>
          <a:tabLst/>
          <a:defRPr kumimoji="1" lang="ko-KR" altLang="en-US" sz="1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54000" tIns="46800" rIns="54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20000"/>
          </a:lnSpc>
          <a:spcBef>
            <a:spcPct val="30000"/>
          </a:spcBef>
          <a:spcAft>
            <a:spcPct val="0"/>
          </a:spcAft>
          <a:buClrTx/>
          <a:buSzTx/>
          <a:buFont typeface="Wingdings" pitchFamily="2" charset="2"/>
          <a:buNone/>
          <a:tabLst/>
          <a:defRPr kumimoji="1" lang="ko-KR" altLang="en-US" sz="1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27272</TotalTime>
  <Words>1402</Words>
  <Application>Microsoft Office PowerPoint</Application>
  <PresentationFormat>A4 용지(210x297mm)</PresentationFormat>
  <Paragraphs>161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2" baseType="lpstr">
      <vt:lpstr>HY동녘M</vt:lpstr>
      <vt:lpstr>HY헤드라인M</vt:lpstr>
      <vt:lpstr>굴림</vt:lpstr>
      <vt:lpstr>맑은 고딕</vt:lpstr>
      <vt:lpstr>바탕체</vt:lpstr>
      <vt:lpstr>Arial</vt:lpstr>
      <vt:lpstr>Symbol</vt:lpstr>
      <vt:lpstr>Wingdings</vt:lpstr>
      <vt:lpstr>기본 디자인</vt:lpstr>
      <vt:lpstr>PowerPoint 프레젠테이션</vt:lpstr>
      <vt:lpstr>PowerPoint 프레젠테이션</vt:lpstr>
      <vt:lpstr>ELVIS 메뉴</vt:lpstr>
      <vt:lpstr>공통 – Send Email</vt:lpstr>
      <vt:lpstr>공통 – Send Email</vt:lpstr>
      <vt:lpstr>공통 – 문서 리스트</vt:lpstr>
      <vt:lpstr>공통 – 문서관리</vt:lpstr>
      <vt:lpstr>공통 – Log 보기</vt:lpstr>
      <vt:lpstr>공통 – B/L 권한관리</vt:lpstr>
      <vt:lpstr>공통 – B/L Multi Authority</vt:lpstr>
      <vt:lpstr>공통 – Board Management</vt:lpstr>
      <vt:lpstr>공통 – Board Management</vt:lpstr>
      <vt:lpstr>공통 – Board List</vt:lpstr>
    </vt:vector>
  </TitlesOfParts>
  <Company>YJIT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황철수</dc:creator>
  <cp:lastModifiedBy>이 상기</cp:lastModifiedBy>
  <cp:revision>1956</cp:revision>
  <cp:lastPrinted>2017-09-25T09:16:01Z</cp:lastPrinted>
  <dcterms:created xsi:type="dcterms:W3CDTF">2004-12-28T01:24:38Z</dcterms:created>
  <dcterms:modified xsi:type="dcterms:W3CDTF">2017-10-30T05:23:21Z</dcterms:modified>
</cp:coreProperties>
</file>