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579" r:id="rId2"/>
    <p:sldId id="615" r:id="rId3"/>
    <p:sldId id="617" r:id="rId4"/>
    <p:sldId id="618" r:id="rId5"/>
    <p:sldId id="619" r:id="rId6"/>
    <p:sldId id="592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4" r:id="rId32"/>
    <p:sldId id="645" r:id="rId33"/>
    <p:sldId id="646" r:id="rId34"/>
    <p:sldId id="647" r:id="rId35"/>
    <p:sldId id="648" r:id="rId36"/>
    <p:sldId id="649" r:id="rId37"/>
    <p:sldId id="650" r:id="rId38"/>
    <p:sldId id="651" r:id="rId39"/>
    <p:sldId id="652" r:id="rId40"/>
    <p:sldId id="653" r:id="rId41"/>
    <p:sldId id="654" r:id="rId42"/>
    <p:sldId id="655" r:id="rId43"/>
    <p:sldId id="656" r:id="rId44"/>
    <p:sldId id="657" r:id="rId45"/>
    <p:sldId id="658" r:id="rId46"/>
    <p:sldId id="659" r:id="rId47"/>
    <p:sldId id="660" r:id="rId48"/>
    <p:sldId id="661" r:id="rId49"/>
    <p:sldId id="662" r:id="rId50"/>
    <p:sldId id="663" r:id="rId51"/>
    <p:sldId id="664" r:id="rId52"/>
    <p:sldId id="665" r:id="rId53"/>
    <p:sldId id="666" r:id="rId54"/>
    <p:sldId id="667" r:id="rId55"/>
    <p:sldId id="668" r:id="rId56"/>
    <p:sldId id="669" r:id="rId57"/>
    <p:sldId id="670" r:id="rId58"/>
    <p:sldId id="671" r:id="rId59"/>
    <p:sldId id="672" r:id="rId60"/>
    <p:sldId id="673" r:id="rId61"/>
    <p:sldId id="674" r:id="rId62"/>
  </p:sldIdLst>
  <p:sldSz cx="9906000" cy="6858000" type="A4"/>
  <p:notesSz cx="6815138" cy="9942513"/>
  <p:defaultTextStyle>
    <a:defPPr>
      <a:defRPr lang="ko-KR"/>
    </a:defPPr>
    <a:lvl1pPr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5FB"/>
    <a:srgbClr val="0066CC"/>
    <a:srgbClr val="A50021"/>
    <a:srgbClr val="3366FF"/>
    <a:srgbClr val="0066FF"/>
    <a:srgbClr val="9999FF"/>
    <a:srgbClr val="969696"/>
    <a:srgbClr val="B2B2B2"/>
    <a:srgbClr val="33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2" autoAdjust="0"/>
    <p:restoredTop sz="96778" autoAdjust="0"/>
  </p:normalViewPr>
  <p:slideViewPr>
    <p:cSldViewPr>
      <p:cViewPr varScale="1">
        <p:scale>
          <a:sx n="101" d="100"/>
          <a:sy n="101" d="100"/>
        </p:scale>
        <p:origin x="-114" y="-156"/>
      </p:cViewPr>
      <p:guideLst>
        <p:guide orient="horz" pos="629"/>
        <p:guide orient="horz" pos="1565"/>
        <p:guide pos="3120"/>
        <p:guide pos="4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26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1912" y="0"/>
            <a:ext cx="2953226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7"/>
            <a:ext cx="2953226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1912" y="9445387"/>
            <a:ext cx="2953226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9918F8-22CB-483A-BDBC-2FADFC36E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26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335" y="0"/>
            <a:ext cx="2953226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46125"/>
            <a:ext cx="538321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514" y="4722694"/>
            <a:ext cx="5452110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53226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335" y="9443662"/>
            <a:ext cx="2953226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4C3B39-536B-4DAA-B169-859854EB80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685239" y="638175"/>
            <a:ext cx="12286440" cy="2343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1701" y="52389"/>
            <a:ext cx="2349500" cy="922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478707" y="52389"/>
            <a:ext cx="9578007" cy="922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6" y="52389"/>
            <a:ext cx="6910388" cy="4175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1" y="638175"/>
            <a:ext cx="9296400" cy="338554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638175"/>
            <a:ext cx="9296400" cy="20374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343878"/>
            <a:ext cx="437673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3878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1" y="437899"/>
            <a:ext cx="9910762" cy="42862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43922"/>
                  <a:invGamma/>
                </a:srgbClr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531511" y="6579350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latin typeface="바탕체" pitchFamily="17" charset="-127"/>
                <a:ea typeface="바탕체" pitchFamily="17" charset="-127"/>
              </a:rPr>
              <a:t>Ⅴ - 1 - </a:t>
            </a:r>
            <a:fld id="{BCA39146-39D5-4A14-9A01-ED0093C4C448}" type="slidenum">
              <a:rPr lang="en-US" altLang="ko-KR" b="0">
                <a:latin typeface="바탕체" pitchFamily="17" charset="-127"/>
                <a:ea typeface="바탕체" pitchFamily="17" charset="-127"/>
              </a:rPr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b="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638175"/>
            <a:ext cx="929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489340"/>
            <a:ext cx="9906000" cy="36513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3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pic>
        <p:nvPicPr>
          <p:cNvPr id="1031" name="Picture 37" descr="ptu02_200310hsj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9906000" cy="4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00026" y="52389"/>
            <a:ext cx="6910388" cy="2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1247589" y="6604743"/>
            <a:ext cx="1875255" cy="20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597" tIns="42798" rIns="85597" bIns="42798">
            <a:spAutoFit/>
          </a:bodyPr>
          <a:lstStyle/>
          <a:p>
            <a:pPr defTabSz="855663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b="0" dirty="0">
                <a:latin typeface="Arial" charset="0"/>
              </a:rPr>
              <a:t>Copyright </a:t>
            </a:r>
            <a:r>
              <a:rPr kumimoji="0" lang="en-US" altLang="ko-KR" sz="800" b="0" dirty="0">
                <a:latin typeface="Arial" charset="0"/>
                <a:sym typeface="Symbol" pitchFamily="18" charset="2"/>
              </a:rPr>
              <a:t></a:t>
            </a:r>
            <a:r>
              <a:rPr kumimoji="0" lang="en-US" altLang="ko-KR" sz="800" b="0" dirty="0">
                <a:latin typeface="Arial" charset="0"/>
              </a:rPr>
              <a:t>  YJIT All rights reserved.</a:t>
            </a:r>
          </a:p>
        </p:txBody>
      </p:sp>
      <p:pic>
        <p:nvPicPr>
          <p:cNvPr id="10" name="Picture 43" descr="yji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201146" y="6533764"/>
            <a:ext cx="540000" cy="30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ELVIS</a:t>
            </a:r>
            <a:r>
              <a:rPr lang="ko-KR" altLang="en-US" dirty="0" smtClean="0"/>
              <a:t>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956"/>
              </p:ext>
            </p:extLst>
          </p:nvPr>
        </p:nvGraphicFramePr>
        <p:xfrm>
          <a:off x="934700" y="598925"/>
          <a:ext cx="7992001" cy="51384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225"/>
                <a:gridCol w="2134125"/>
                <a:gridCol w="2443125"/>
                <a:gridCol w="2398526"/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대 메뉴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5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업무 절차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회계처리 절차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데이터 입력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계산서 작성 및 전표 생성 절차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전표관리 및 상계 전표 처리 절차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현황 및 결과 조회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회계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매출 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매출세금계산서 리스트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매출세금계산서 관리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전자 세금계산서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국내 매출 전표 생성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해외 전용 프로그램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 청구서 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67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매입 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매입세금계산서 리스트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매입세금계산서 관리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국내 매입 전표 생성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해외 전용 프로그램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거래처별 지급 내역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 지출결의서 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96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해외파트너 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해외 파트너 전표 생성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 해외정산서 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입금</a:t>
                      </a: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출금 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국내 입금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출금 관리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해외 입금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출금 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전표 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전표 관리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전표 리스트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반제 전표 리스트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미수</a:t>
                      </a: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미지급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미수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미지급 리스트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(Invoice)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월별 미수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미지급 리스트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(Invoice)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거래처별 미수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미지급 리스트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전표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원장 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자금일보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일일 입출금 내역서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계정 원장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거래처 잔액 명세서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Partner Balance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일계표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매출세금계산서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-3562946" y="2525438"/>
            <a:ext cx="1320800" cy="63304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25490" y="1290185"/>
            <a:ext cx="4815535" cy="4365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988480" y="1290185"/>
            <a:ext cx="4815535" cy="4365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480" y="749491"/>
            <a:ext cx="355539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100" b="0" u="sng" dirty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100" b="0" u="sng" dirty="0">
                <a:latin typeface="맑은 고딕" pitchFamily="50" charset="-127"/>
                <a:ea typeface="맑은 고딕" pitchFamily="50" charset="-127"/>
              </a:rPr>
              <a:t>세금계산서</a:t>
            </a:r>
            <a:r>
              <a:rPr lang="en-US" altLang="ko-KR" sz="1100" b="0" u="sng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0" u="sng" dirty="0">
                <a:latin typeface="맑은 고딕" pitchFamily="50" charset="-127"/>
                <a:ea typeface="맑은 고딕" pitchFamily="50" charset="-127"/>
              </a:rPr>
              <a:t>전표 출력</a:t>
            </a:r>
            <a:r>
              <a:rPr lang="en-US" altLang="ko-KR" sz="1100" b="0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u="sng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100" b="0" u="sng" dirty="0">
                <a:latin typeface="맑은 고딕" pitchFamily="50" charset="-127"/>
                <a:ea typeface="맑은 고딕" pitchFamily="50" charset="-127"/>
              </a:rPr>
              <a:t>Print Review </a:t>
            </a:r>
            <a:r>
              <a:rPr lang="ko-KR" altLang="en-US" sz="1100" b="0" u="sng" dirty="0">
                <a:latin typeface="맑은 고딕" pitchFamily="50" charset="-127"/>
                <a:ea typeface="맑은 고딕" pitchFamily="50" charset="-127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428081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18155" y="1208835"/>
            <a:ext cx="2376000" cy="47255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 bwMode="auto">
          <a:xfrm>
            <a:off x="117895" y="941278"/>
            <a:ext cx="900000" cy="252000"/>
          </a:xfrm>
          <a:prstGeom prst="round2SameRect">
            <a:avLst>
              <a:gd name="adj1" fmla="val 26792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  명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4" y="1237520"/>
            <a:ext cx="234271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0" u="sng" dirty="0">
                <a:latin typeface="맑은 고딕" pitchFamily="50" charset="-127"/>
                <a:ea typeface="맑은 고딕" pitchFamily="50" charset="-127"/>
              </a:rPr>
              <a:t>조회</a:t>
            </a:r>
            <a:endParaRPr lang="en-US" altLang="ko-KR" b="0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Service 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업무바운드를 선택합니다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(AIR/SEA/ETC),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업무와 상관없이 기타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청구서를 발행한 경우엔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청구처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청구처를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입력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 번호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청구서번호를 입력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수입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운송구분을 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청구일자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청구일자를 입력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 번호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 번호를 입력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청구그룹번호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청구그룹번호를 입력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발행여부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 발행여부를 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관리번호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SEA/AIR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일 경우엔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BL No,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 WMS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는 반출번호를 입력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전표번호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전표번호를 입력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Invoice List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실적일자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실적일자가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청구일자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청구일자가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청구금액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총 청구금액이 표시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Invoice No 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 번호가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Invoice Group No 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청구서그룹번호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청구금액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총 청구금액이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청구처가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계산서번호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영세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영세계산서 번호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548425" y="1207227"/>
            <a:ext cx="2376000" cy="47255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 bwMode="auto">
          <a:xfrm>
            <a:off x="2548165" y="939670"/>
            <a:ext cx="900000" cy="252000"/>
          </a:xfrm>
          <a:prstGeom prst="round2SameRect">
            <a:avLst>
              <a:gd name="adj1" fmla="val 26792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  명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0064" y="1235912"/>
            <a:ext cx="234271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계산서번호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과세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과세계산서 번호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첨부형식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전자세금계산서 전송 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첨부되는 자료가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Service 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업무바운드가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전표번호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매출전표번호가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Detail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 번호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 번호가 표시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영세계산서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과세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계산서가 같이 발행이 되었다면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박스에 계산서번호가 모두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영수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계산서발행 구분을 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청구처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청구서의 청구처가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청구처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담당자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청구서에 저장된 담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당자가 기본으로 표시되고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변경 및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수기 입력 가능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필요 시 비고사항을 입력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전표번호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매출전표가 발행되어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있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다면 표시됨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매출전표는 계산서 저장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시 자동으로 발행될지 여부를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Office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Mgt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설정할 수 있고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기본은 계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산서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저장 시 전표가 자동으로 발행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 일자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계산서일자를 입력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의 실적월이 다를 경우 경고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978695" y="1205619"/>
            <a:ext cx="2376000" cy="47255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 bwMode="auto">
          <a:xfrm>
            <a:off x="4978435" y="938062"/>
            <a:ext cx="900000" cy="252000"/>
          </a:xfrm>
          <a:prstGeom prst="round2SameRect">
            <a:avLst>
              <a:gd name="adj1" fmla="val 26792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  명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8965" y="1204011"/>
            <a:ext cx="2376000" cy="47255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 bwMode="auto">
          <a:xfrm>
            <a:off x="7408705" y="936454"/>
            <a:ext cx="900000" cy="252000"/>
          </a:xfrm>
          <a:prstGeom prst="round2SameRect">
            <a:avLst>
              <a:gd name="adj1" fmla="val 26792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  명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0334" y="1234304"/>
            <a:ext cx="23427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메시지가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실적월과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계산서 월을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다르게 할지 같이 할지를 선택 가능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발행종류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 발행종류를 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정발행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역발행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사업자등록번호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청구처의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사업자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등록번호가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E-Mail 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사전에 등록된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청구처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담당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자의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이메일이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변경 및 수기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입력이 가능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전자발행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발행할 계산서의 종류를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전자세금계산서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종이세금계산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신고기간 외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교부면제분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매출계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산서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매출신용카드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매출현금영수증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0" u="sng" dirty="0">
                <a:latin typeface="맑은 고딕" pitchFamily="50" charset="-127"/>
                <a:ea typeface="맑은 고딕" pitchFamily="50" charset="-127"/>
              </a:rPr>
              <a:t>입금전표</a:t>
            </a:r>
            <a:endParaRPr lang="en-US" altLang="ko-KR" b="0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Detail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탭에서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영수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영수를 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입금전표탭이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활성화됨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청구를 선택할 경우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입금전표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탭은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비활성화됨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입금정보는 자동으로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입금전표를 발생시킴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입금방법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영수한 금액이 입금된 방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법을 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.(Cash/Bank/ETC)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예적금코드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은행으로 입금된 경우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Accounting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Code Mgt  Deposit Mgt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설정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0604" y="1232696"/>
            <a:ext cx="234271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계정코드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현금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예적금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외 입금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처리 시 해당 계정과목코드를 입력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Freight Information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운임명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청구서에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저장된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운임명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청구서에 저장된 통화가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청구서에 저장된 환율이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외화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청구서에 저장된 외화금액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원화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청구서에 저장된 원화금액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부가세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부가세액이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면제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과세면제 유무가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Yes/No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세금계산서 탭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전송종류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기본으로 최초발행이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표시됨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최초발행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발행취소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삭제발행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정정발행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세금계산서 종류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세금계산서 종류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 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세금계산서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수정세금계산서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 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수정계산서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전송일자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전자세금계산서 전송일자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파일첨부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세금계산서외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인보이스를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같이 전송할 경우 파일첨부를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Yes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전송일자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세금계산서 전송일자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매출세금계산서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410942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18155" y="1294560"/>
            <a:ext cx="2376000" cy="47255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 bwMode="auto">
          <a:xfrm>
            <a:off x="117895" y="1027003"/>
            <a:ext cx="900000" cy="252000"/>
          </a:xfrm>
          <a:prstGeom prst="round2SameRect">
            <a:avLst>
              <a:gd name="adj1" fmla="val 26792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  명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48425" y="1292952"/>
            <a:ext cx="2376000" cy="47255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 bwMode="auto">
          <a:xfrm>
            <a:off x="2548165" y="1025395"/>
            <a:ext cx="900000" cy="252000"/>
          </a:xfrm>
          <a:prstGeom prst="round2SameRect">
            <a:avLst>
              <a:gd name="adj1" fmla="val 26792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  명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978695" y="1291344"/>
            <a:ext cx="2376000" cy="47255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 bwMode="auto">
          <a:xfrm>
            <a:off x="4978435" y="1023787"/>
            <a:ext cx="900000" cy="252000"/>
          </a:xfrm>
          <a:prstGeom prst="round2SameRect">
            <a:avLst>
              <a:gd name="adj1" fmla="val 26792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  명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408965" y="1289736"/>
            <a:ext cx="2376000" cy="47255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 bwMode="auto">
          <a:xfrm>
            <a:off x="7408705" y="1022179"/>
            <a:ext cx="900000" cy="252000"/>
          </a:xfrm>
          <a:prstGeom prst="round2SameRect">
            <a:avLst>
              <a:gd name="adj1" fmla="val 26792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  명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940" y="1295425"/>
            <a:ext cx="2358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승인번호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계산서 전송이 완료되면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국세청으로부터 승인된 번호가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Vendor 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전자세금계산서 전송 벤더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 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기본적으로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로지스빌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Setting)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영세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영세계산서번호가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과세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과세계산서번호가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Total 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영세계산서와 과세계산서의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총 합계가 표시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면제분도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합계포함됨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세금계산서 전송 버튼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세금계산서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 저장한 후 버튼을 클릭하면 국세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청 및 화주에게 계산서를 전송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수정세금계산서 탭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세금계산서 탭의 수정세금계산서를 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선택하면 수정세금계산서 탭이 활성화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수정사유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수정세금계산서를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발행하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는 사유를 선택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승인번호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전자세금계산서 전송 후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국세청으로부터 송신된 승인번호가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표시됨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매출세금계산서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66517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52389"/>
            <a:ext cx="7588290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국내 매출 전표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해외 전송 프로그램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국내 청구서에 대하여 매출전표를 생성한다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국내매출전표생성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세금계산서가 없는 국가에서 청구서를 전표로 생성하는 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조회된 자료를 선택하여 선택된 청구서를 일괄 전표로 생성한다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이화면에서는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생성된 전표는 취소가 불가능하여 전표 취소는 전표화면에서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해야한다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 구분을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업무 바운드를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Customer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청구처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형태를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Invoice No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계산서 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P.O.D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P.O.D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실적일자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실적일자의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옵션으로 검색 조건 일자를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참조번호를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청구서그룹번호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그룹으로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묶인 청구서일 경우 청구서 그룹번호를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청구서에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등록된 담당자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Group Slip Date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청구서를 전표로 생성할 때 해당 전표에 기장될 전표일자를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2" y="947385"/>
            <a:ext cx="6045204" cy="382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사각형 설명선 14"/>
          <p:cNvSpPr/>
          <p:nvPr/>
        </p:nvSpPr>
        <p:spPr bwMode="auto">
          <a:xfrm>
            <a:off x="3398075" y="2381985"/>
            <a:ext cx="2295256" cy="1125125"/>
          </a:xfrm>
          <a:prstGeom prst="wedgeRoundRectCallout">
            <a:avLst>
              <a:gd name="adj1" fmla="val -151963"/>
              <a:gd name="adj2" fmla="val -75775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Invoice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당 하나의 매출전표가 발행되는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것이 기본이지만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Group Slip Date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날짜를 입력한 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Group Create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Grid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모든 자료가 </a:t>
            </a:r>
            <a:r>
              <a:rPr kumimoji="1" lang="ko-KR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그룹으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묶여서 하나의 매출전표가 저장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272479" y="2828069"/>
            <a:ext cx="2340261" cy="540060"/>
          </a:xfrm>
          <a:prstGeom prst="wedgeRoundRectCallout">
            <a:avLst>
              <a:gd name="adj1" fmla="val -41946"/>
              <a:gd name="adj2" fmla="val -124452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체크박스에 체크를 한 다음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Each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Create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클릭하면 매출전표가 저장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75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기타 청구서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기타 청구서를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기타 청구서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없거나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반입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반출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내용이 없이 청구서와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세금계산서를 발행해야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하는 경우 사용하는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시스템에 등록되어 있는 모든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사용할 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있으나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운임코드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관리화면에서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Service Type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항목이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체크되어 있어야 본 화면에서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사용할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버튼기능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(A)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검색조건으로 등록된 청구서를 검색하여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나타낸다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초기화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(C)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새로운 자료를 입력할 수 있도록 화면의 내용을 초기화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(N)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새로운 운임을 입력할 수 있도록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Freight Information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내용을 초기화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(N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 내용을 저장한다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N)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내용을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N)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일반 청구서를 출력한다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참조번호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FMS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반출번호가 없으면 임의의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클릭하여 등록된 참조번호를 조회할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환율일자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환율일자와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사전에 등록된 환율정보가 있으면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자동으로 표기된다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저장버튼을 누르면 자동생성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 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세관코드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 +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계산서일자의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년월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)+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SEQ(4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 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거래처관리 화면에 등록된 거래처코드를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거래처관리 화면에 등록된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Mail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7" y="935435"/>
            <a:ext cx="6058702" cy="383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사각형 설명선 13"/>
          <p:cNvSpPr/>
          <p:nvPr/>
        </p:nvSpPr>
        <p:spPr bwMode="auto">
          <a:xfrm>
            <a:off x="3692860" y="408442"/>
            <a:ext cx="2196000" cy="540060"/>
          </a:xfrm>
          <a:prstGeom prst="wedgeRoundRectCallout">
            <a:avLst>
              <a:gd name="adj1" fmla="val -161332"/>
              <a:gd name="adj2" fmla="val 103065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참조번호는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 반출번호 혹은 본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청구서를 관리할 목적의 번호를 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407495" y="2958055"/>
            <a:ext cx="2196000" cy="540060"/>
          </a:xfrm>
          <a:prstGeom prst="wedgeRoundRectCallout">
            <a:avLst>
              <a:gd name="adj1" fmla="val -43788"/>
              <a:gd name="adj2" fmla="val -10857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이나 반출정보가 없으면 운임코드를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 descr="돋보기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0950" y="3687759"/>
            <a:ext cx="144000" cy="1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기타 청구서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기타 청구서를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기타 청구서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발행된 계산서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목록에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운임항목이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과세운임과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영세운임이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같이 포함되어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있는 경우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과세세금계산서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영세세금계산서로 자동 분리되어 세금계산서에 등록된다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382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Information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청구항목의 운임코드를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운임명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운임코드의 이름이 조회된다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청구하는 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통화에 대한 원화환율을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Qty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표기한 통화에 대한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금액를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Qty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단가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공급가액을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환율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부가세 금액을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원화금액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*0.1).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참고사항을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청구서에 대한 참고사항을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[Currency Summary]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청구서의 통화 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합계를 표시한다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자사의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 및 계좌정보를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선택하면 청구서에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7" y="935435"/>
            <a:ext cx="6058702" cy="383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사각형 설명선 11"/>
          <p:cNvSpPr/>
          <p:nvPr/>
        </p:nvSpPr>
        <p:spPr bwMode="auto">
          <a:xfrm>
            <a:off x="3692860" y="408442"/>
            <a:ext cx="2196000" cy="540060"/>
          </a:xfrm>
          <a:prstGeom prst="wedgeRoundRectCallout">
            <a:avLst>
              <a:gd name="adj1" fmla="val -161332"/>
              <a:gd name="adj2" fmla="val 103065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참조번호는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 반출번호 혹은 본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청구서를 관리할 목적의 번호를 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407495" y="2958055"/>
            <a:ext cx="2196000" cy="540060"/>
          </a:xfrm>
          <a:prstGeom prst="wedgeRoundRectCallout">
            <a:avLst>
              <a:gd name="adj1" fmla="val -43788"/>
              <a:gd name="adj2" fmla="val -10857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이나 반출정보가 없으면 운임코드를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55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매입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매입세금계산서 리스트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매입세금계산서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리스트를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매입세금계산서 리스트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142" y="4774996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매입처로부터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받은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매입세금계산서를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7145" y="1313765"/>
            <a:ext cx="3585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수출입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업무 바운드를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증빙구분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이용하여 조회하고자 하는 증빙종류를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계산서 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계산서발행일자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보박스에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등록된 조건을 선택하여 해당 항목의 기간으로 조회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Customer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매입처를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조건의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매입처를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 할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사업자등록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사업자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등록번호를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6" y="935435"/>
            <a:ext cx="6046533" cy="383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21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매입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매입세금계산서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매입세금계산서를 등록한다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매입세금계산서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Cost Invoice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자료가 조회되며 계산서 종류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전표일자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계산서일자를 입력하고 조회된 자료에서는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증빙종류와 지불방법 은행을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 다음 선택하여 저장하면 매입세금계산서와 전표가 생성된다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미발행건으로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검색해야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체크막스가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검색유형에서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`,`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요약정보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옵션에 따라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내용이 달라 진다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삭제는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매입세금계산서 화면에서는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삭제할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수 없고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전표를 삭제하면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매입세금계산서가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자동으로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삭제된다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456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업무 바운드를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이용하여 조회하고자 하는 거래처 유형을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Job No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Job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Master B/L No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Master 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실적일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실적일자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조건을 선택하여 해당기간의 자료를 조회 할 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House B/L No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House 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 발행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 발행여부에 대한 조건을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미발행건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옵션으로 해야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체크막스가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나타나 선택할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청구기준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등록된 옵션을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관리에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청구시점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적용한 고객을 조회하고자 할 때 기준을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전표번호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그룹청구서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그룹번호를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등록된 옵션을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선택해야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매입처에서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발행한 세금계산서 번호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증빙종류 등을 입력할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지불방법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등록된 옵션을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6" y="935435"/>
            <a:ext cx="6071684" cy="383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72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매입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매입세금계산서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매입세금계산서를 등록한다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매입세금계산서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에서 선택된 자료들의 공통 정보를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개별건별로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정보를 지정할 때는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에서 해당 정보를 직접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 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 종류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등록된 옵션을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등록할 자료에 대한 전표일자를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계산서일자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등록할 자료에 대한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일자를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참고사항을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[Buying Invoice List]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 발행 대상여부가 표시되어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매입처계산서번호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매입처에서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발행한 세금계산서 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계산서일자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매입세금계산서일자를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증빙종류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증빙종류를 아래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화살표을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클릭하여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지불방법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지불방법을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화살표을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클릭하여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은행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계좌이체 지정 은행을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6" y="935435"/>
            <a:ext cx="6071684" cy="383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26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2" y="935895"/>
            <a:ext cx="6041098" cy="38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52389"/>
            <a:ext cx="7588290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매입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국내 매입 전표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해외 전송 프로그램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국내 매입인보이스에 대하여 매입전표를 생성한다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국내매입전표생성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142" y="4774996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세금계산서가 없는 국가에서 매입청구서를 전표로 생성하는 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조회된 자료를 선택하여 선택된 매입청구서를 일괄 전표로 생성한다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화면에서는 생성된 전표는 취소가 불가능하여 전표 취소는 전표화면에서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해야한다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7145" y="1313765"/>
            <a:ext cx="3585919" cy="451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 구분을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업무 바운드를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Customer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청구처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형태를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Pay No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Invoice No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형태를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계산서 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P.O.D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P.O.D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실적일자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실적일자의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옵션으로 검색 조건 일자를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Vessel/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Voy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Vessel/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Voy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전표발행여부를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정산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번호를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Group Slip Date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청구서를 전표로 생성할 때 해당 전표에 기장될 전표일자를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>
            <a:off x="3398075" y="2381985"/>
            <a:ext cx="2295256" cy="1125125"/>
          </a:xfrm>
          <a:prstGeom prst="wedgeRoundRectCallout">
            <a:avLst>
              <a:gd name="adj1" fmla="val -151963"/>
              <a:gd name="adj2" fmla="val -75775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Invoice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당 하나의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매입전표가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발행되는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것이 기본이지만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Group Slip Date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날짜를 입력한 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Group Create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Grid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모든 자료가 </a:t>
            </a:r>
            <a:r>
              <a:rPr kumimoji="1" lang="ko-KR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그룹으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묶여서 하나의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매입전표가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 bwMode="auto">
          <a:xfrm>
            <a:off x="272479" y="2828069"/>
            <a:ext cx="2340261" cy="540060"/>
          </a:xfrm>
          <a:prstGeom prst="wedgeRoundRectCallout">
            <a:avLst>
              <a:gd name="adj1" fmla="val -41946"/>
              <a:gd name="adj2" fmla="val -124452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체크박스에 체크를 한 다음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Each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Create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클릭하면 매출전표가 저장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09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ELVIS</a:t>
            </a:r>
            <a:r>
              <a:rPr lang="ko-KR" altLang="en-US" dirty="0" smtClean="0"/>
              <a:t>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77089"/>
              </p:ext>
            </p:extLst>
          </p:nvPr>
        </p:nvGraphicFramePr>
        <p:xfrm>
          <a:off x="934700" y="598925"/>
          <a:ext cx="7992001" cy="2989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225"/>
                <a:gridCol w="2134125"/>
                <a:gridCol w="2443125"/>
                <a:gridCol w="2398526"/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대 메뉴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647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회계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부가세 신고 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세금계산서 발행 현황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세금계산서 오류 검증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세금계산서 합계표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계산서 합계표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선박에 의한 공급가액 일람표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외화획득 명세서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신용카드매출전표등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수령명세서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부가가치세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마감 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월마감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재무제표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손익계산서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재무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상태표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시산표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코드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계정코드 관리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월마감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결산식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예적금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어음 관리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4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52389"/>
            <a:ext cx="7588290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매입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거래처별 지급 내역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거래처별 지급 내역을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거래처별 지급 내역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142" y="4774996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지급내역을 조회하는 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필수 조회 조건은 전표일자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7145" y="1313765"/>
            <a:ext cx="358591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지급전표일자를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Customer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지급처를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형태를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 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2" y="920506"/>
            <a:ext cx="6050007" cy="385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21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2" y="925705"/>
            <a:ext cx="6050007" cy="384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매입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기타 지출결의서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지출결의서를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기타 지출결의서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없거나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반입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반출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내용이 없이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지출결의서를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발행해야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하는 경우 사용하는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시스템에 등록되어 있는 모든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사용할 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있으나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운임코드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관리화면에서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Service Type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항목이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체크되어 있어야 본 화면에서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사용할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버튼기능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(A)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조회조건으로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지출결의서를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검색하여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나타낸다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초기화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(C)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새로운 자료를 입력할 수 있도록 화면의 내용을 초기화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(N)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새로운 운임을 입력할 수 있도록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Freight Information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내용을 초기화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(N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 내용을 저장한다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N)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내용을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N)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일반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지출결의서를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출력한다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참조번호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FMS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반출번호가 없으면 임의의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클릭하여 등록된 참조번호를 조회할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환율일자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환율일자와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사전에 등록된 환율정보가 있으면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자동으로 표기된다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저장버튼을 누르면 자동생성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 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세관코드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 +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계산서일자의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년월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)+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SEQ(4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 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거래처관리 화면에 등록된 거래처코드를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대납처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거래처관리 화면에 등록된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대납처코드를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Vendor INV No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매입처의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Invoice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3692860" y="408442"/>
            <a:ext cx="2196000" cy="540060"/>
          </a:xfrm>
          <a:prstGeom prst="wedgeRoundRectCallout">
            <a:avLst>
              <a:gd name="adj1" fmla="val -161332"/>
              <a:gd name="adj2" fmla="val 103065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번호는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 반출번호 혹은 본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청구서를 관리할 목적의 번호를 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407495" y="2958055"/>
            <a:ext cx="2196000" cy="540060"/>
          </a:xfrm>
          <a:prstGeom prst="wedgeRoundRectCallout">
            <a:avLst>
              <a:gd name="adj1" fmla="val -43788"/>
              <a:gd name="adj2" fmla="val -10857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이나 반출정보가 없으면 운임코드를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 descr="돋보기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0950" y="3687759"/>
            <a:ext cx="144000" cy="1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3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2" y="925705"/>
            <a:ext cx="6050007" cy="384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매입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기타 지출결의서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지출결의서를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기타 지출결의서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지출결의서의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운임항목이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과세운임과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영세운임이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같이 포함되어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있는 경우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과세세금계산서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영세세금계산서로 자동 분리되어 세금계산서에 등록된다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382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Information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청구항목의 운임코드를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운임명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운임코드의 이름이 조회된다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청구하는 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통화에 대한 원화환율을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Qty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표기한 통화에 대한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금액를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Qty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단가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공급가액을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환율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부가세 금액을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원화금액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*0.1).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참고사항을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지출결의서에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대한 참고사항을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[Currency Summary]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지출결의서의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합계를 표시한다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자사의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 및 계좌정보를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선택하면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지출결의서에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출력된다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3692860" y="408442"/>
            <a:ext cx="2196000" cy="540060"/>
          </a:xfrm>
          <a:prstGeom prst="wedgeRoundRectCallout">
            <a:avLst>
              <a:gd name="adj1" fmla="val -161332"/>
              <a:gd name="adj2" fmla="val 103065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참조번호는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 반출번호 혹은 본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청구서를 관리할 목적의 번호를 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407495" y="2958055"/>
            <a:ext cx="2196000" cy="540060"/>
          </a:xfrm>
          <a:prstGeom prst="wedgeRoundRectCallout">
            <a:avLst>
              <a:gd name="adj1" fmla="val -43788"/>
              <a:gd name="adj2" fmla="val -10857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이나 반출정보가 없으면 운임코드를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85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52389"/>
            <a:ext cx="7588290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해외 파트너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해외 파트너 전표 생성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해외 파트너에 대하여 전표를 생성한다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 파트너 전표생성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발행한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해외정산서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Debit Note, Credit Note)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조회하여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전표를 생성하는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조회된 자료를 선택하여 선택된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해외정산서를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일괄 전표로 생성한다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화면에서는 생성된 전표는 취소가 불가능하여 전표 취소는 전표화면에서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해야한다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7145" y="1313765"/>
            <a:ext cx="3585919" cy="392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 구분을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해외파트너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파트너를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형태를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해외정산서번호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해외정산서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(Debit Note, Credit Note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형태를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P.O.D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P.O.D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실적일자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실적일자의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옵션으로 검색 조건 일자를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참조번호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번호를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전표발행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전표발행여부를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출금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출금여부를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Debit, Credit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해외정산서를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전표로 생성할 때 해당 전표에 기장될 전표일자를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공통적으로 전표에 표시할 참조사항을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5" y="935434"/>
            <a:ext cx="6071684" cy="383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사각형 설명선 14"/>
          <p:cNvSpPr/>
          <p:nvPr/>
        </p:nvSpPr>
        <p:spPr bwMode="auto">
          <a:xfrm>
            <a:off x="3512840" y="1898830"/>
            <a:ext cx="1260141" cy="315035"/>
          </a:xfrm>
          <a:prstGeom prst="wedgeRoundRectCallout">
            <a:avLst>
              <a:gd name="adj1" fmla="val -298269"/>
              <a:gd name="adj2" fmla="val 131214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 번호 발행 표시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2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2" y="929925"/>
            <a:ext cx="6050007" cy="384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해외파트너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기타 해외정산서 관리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해외정산서를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기타 해외정산서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없거나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반입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반출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내용이 없이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해외정산서를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발행해야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하는 경우 사용하는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시스템에 등록되어 있는 모든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사용할 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있으나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운임코드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관리화면에서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Service Type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항목이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체크되어 있어야 본 화면에서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사용할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7145" y="1313765"/>
            <a:ext cx="3585919" cy="456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버튼기능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(A)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검색조건으로 등록된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해외정산서를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검색하여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나타낸다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초기화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(C)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새로운 자료를 입력할 수 있도록 화면의 내용을 초기화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(N)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새로운 운임을 입력할 수 있도록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Freight Information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내용을 초기화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(N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 내용을 저장한다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N)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내용을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N)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일반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해외정산서를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출력한다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참조번호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FMS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반출번호가 없으면 임의의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클릭하여 등록된 참조번호를 조회할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환율일자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환율일자와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사전에 등록된 환율정보가 있으면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자동으로 표기된다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해외정산서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저장버튼을 누르면 자동생성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 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세관코드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 +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계산서일자의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년월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)+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SEQ(4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발행일자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정산서 발행 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실적일자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실적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해외파트너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거래처관리 화면에 등록된 거래처코드를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거래처관리 화면에 등록된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담당자 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Mail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주소를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3692859" y="408442"/>
            <a:ext cx="2295255" cy="540060"/>
          </a:xfrm>
          <a:prstGeom prst="wedgeRoundRectCallout">
            <a:avLst>
              <a:gd name="adj1" fmla="val -161332"/>
              <a:gd name="adj2" fmla="val 103065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번호는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 반출번호 혹은 본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해외정산서를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관리할 목적의 번호를 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407495" y="2958055"/>
            <a:ext cx="2196000" cy="540060"/>
          </a:xfrm>
          <a:prstGeom prst="wedgeRoundRectCallout">
            <a:avLst>
              <a:gd name="adj1" fmla="val -43788"/>
              <a:gd name="adj2" fmla="val -10857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이나 반출정보가 없으면 운임코드를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 descr="돋보기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0950" y="3687759"/>
            <a:ext cx="144000" cy="1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1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2" y="929925"/>
            <a:ext cx="6050007" cy="384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해외정산서를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기타 해외정산서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142" y="4774996"/>
            <a:ext cx="5951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37145" y="1313765"/>
            <a:ext cx="3585919" cy="361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Information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청구항목의 운임코드를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운임명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운임코드의 이름이 조회된다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D/C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Debit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선택하고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Credit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청구하는 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통화에 대한 원화환율을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Qty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받아야 할 외화금액을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대변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지불해야 할 외화금액을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Debit(Local)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받아야 할 금액의 원화환산 금액을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Credit(Local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지불해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할 금액의 원화환산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참고사항을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정산서에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대한 참고사항을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자사의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 및 계좌정보를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선택하면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정산서에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출력된다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>
            <a:off x="3692860" y="408442"/>
            <a:ext cx="2196000" cy="540060"/>
          </a:xfrm>
          <a:prstGeom prst="wedgeRoundRectCallout">
            <a:avLst>
              <a:gd name="adj1" fmla="val -161332"/>
              <a:gd name="adj2" fmla="val 103065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참조번호는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 반출번호 혹은 본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청구서를 관리할 목적의 번호를 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>
            <a:off x="407495" y="2958055"/>
            <a:ext cx="2196000" cy="540060"/>
          </a:xfrm>
          <a:prstGeom prst="wedgeRoundRectCallout">
            <a:avLst>
              <a:gd name="adj1" fmla="val -43788"/>
              <a:gd name="adj2" fmla="val -10857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이나 반출정보가 없으면 운임코드를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해외파트너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기타 해외정산서 관리</a:t>
            </a:r>
          </a:p>
        </p:txBody>
      </p:sp>
    </p:spTree>
    <p:extLst>
      <p:ext uri="{BB962C8B-B14F-4D97-AF65-F5344CB8AC3E}">
        <p14:creationId xmlns:p14="http://schemas.microsoft.com/office/powerpoint/2010/main" val="3180776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국내 입금과 출금을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 입금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194157"/>
            <a:ext cx="3585919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 구분을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Vendor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Inv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No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 상대의 청구서 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운임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청구서일자의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일자를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Invoice Group No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 묶음 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AR/AP No.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부여된 입금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 번호이다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B/L No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Invoice Type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선택하면 운임 별로 처리할 수 있는 양식으로 전환이 되고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선택하면 인보이스 번호 별로 처리할 수 있는 양식으로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전화이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Invoice Select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선택의 옵션이다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여기에 체크를 하면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에서 자료를 선택할 때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Invoice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같은 건이 동시에 선택이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입금정보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입출금 구분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자금의 유통유형을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은행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Check No.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Check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입금일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입금 또는 출금 일자를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화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거래한 자금의 통화와 환율을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참고사항를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Clear Date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어음상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Void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Date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발행취소 일자를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출금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국내 입금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출금 관리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4" y="929925"/>
            <a:ext cx="6032936" cy="378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9142" y="4774996"/>
            <a:ext cx="5951159" cy="151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 청구서 및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지출결의서에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등록된 자료에 대하여 입금과 출금을 동시에 입력하는 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인보이스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별 입금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지급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내역을 체크 시 금액 자동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입력되고 저장하면 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 전표가 생성된다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처리 금액 차이 발생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Receipt/Payment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항목의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Foreign/Local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잡손실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처리 시에는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Actual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Foreign/Local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금액을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67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국내 입금과 출금을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 입금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384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선택합계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선택된 자료에 대한 합계금액이 표기된다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A/R(F/L)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입금대상에 해당되는 금액의 외화합계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원화합계이다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A/P(F/L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출금대상에 해당되는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금액의 외화합계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원화합계이다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Debit(F/L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선택된 전체자료의 합이 받을 금액이면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`Debit`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으로 지급해야 할 금액이면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`Credit`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으로 명칭이 바뀌고 금액은 외화합계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원화합계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Actual(F/L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앞의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Debit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 외상매출금에 대한 처리 금액이고 여기는 실제로 유통되는 금액이다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100,003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원의 외상매출금이 있는데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원을 탕감해주기로 하고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100,000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만 받기로 했을 경우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Debit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100,003,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Actua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100,000)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Bank Fee(F/L)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 수수료 금액의 외화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원화이다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Misc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Loss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착오로 인한 손실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금액의 외화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정산내용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AR/AP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해당 라인의 정보가 청구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지급여부 상태가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Invoice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정산서에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기제된 금액을 표기된다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Outstanding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앞으로 처리해야 되는 금액을 표기된다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Receipt/Payment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입금 또는 출금 금액을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[Currency Summary]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조회된 자료 전체에 대하여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통화별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합계 금액이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출금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국내 입금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출금 관리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4" y="929925"/>
            <a:ext cx="6032936" cy="378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9142" y="4774996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674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해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외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입금과 출금을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401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 구분을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Group D/C No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정산서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묶음번호드를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정산서 일자의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옵션으로 검색 조건 일자를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정산서번호를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AR/AP No.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부여된 입금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 번호이다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S/R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No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S/R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Invoice Type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Debit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Credit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입금정보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Payable Type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자금의 유통유형을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은행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Check No.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Check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Payable Date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입금 또는 출금 일자를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화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거래한 자금의 통화와 환율을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참고사항를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Clear Date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어음상환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Void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Date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발행취소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출금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해외 입금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출금 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142" y="4774996"/>
            <a:ext cx="5951159" cy="151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해외정산서에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등록된 자료에 대하여 입금과 출금을 동시에 입력하는 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인보이스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별 입금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지급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내역을 체크 시 금액 자동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입력되고 저장하면 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 전표가 생성된다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처리 금액 차이 발생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Receipt/Payment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항목의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Foreign/Local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환차손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처리 시에는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Actual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Foreign/Local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금액을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1" y="929925"/>
            <a:ext cx="6041098" cy="379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439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해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외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입금과 출금을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선택합계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선택된 자료에 대한 합계금액이 표기된다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A/R(F/L)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입금대상에 해당되는 금액의 외화합계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원화합계이다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A/P(F/L)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출금대상에 해당되는 금액의 외화합계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원화합계이다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Balance(F/L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선택된 전체자료의 합이 받을 금액이면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`Debit`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으로 지급해야 할 금액이면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`Credit`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으로 명칭이 바뀌고 금액은 외화합계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원화합계이다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Actual(F/L)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앞의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Debit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 외상매출금에 대한 처리 금액이고 여기는 실제로 유통되는 금액이다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100,003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원의 외상매출금이 있는데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원을 탕감해주기로 하고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100,000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원만 받기로 했을 경우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Debit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100,003,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Actua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100,000)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Bank Fee(F/L)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 수수료 금액의 외화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Exchange Income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환차손익이 표기된다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정산내용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AR/AP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라인의 정보가 청구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지급여부 상태가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Invoice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정산서에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기제된 금액을 표기된다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Outstanding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앞으로 처리해야 되는 금액을 표기된다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Receipt/Payment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입금 또는 출금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[Currency Summary]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조회된 자료 전체에 대하여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,AR,AP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합계 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출금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해외 입금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출금 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1" y="929925"/>
            <a:ext cx="6041098" cy="379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32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91833"/>
              </p:ext>
            </p:extLst>
          </p:nvPr>
        </p:nvGraphicFramePr>
        <p:xfrm>
          <a:off x="452500" y="1075380"/>
          <a:ext cx="8982110" cy="398179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84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7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메뉴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7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국내매출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국내인보이스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매출세금계산서 관리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전표 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                        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국내 입금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출금 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업무부에서 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Invoice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를 재무부에 전달하면 해당 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Invoice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를 찾아서 세금 계산서를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 합니다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국내 매출 전표는 세금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계산서 발행과 동시에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자동 생성됩니다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업무부에서 발행한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Invoice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의 외상매출금을 재무부에서 조회 및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입금 처리를 기록합니다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국내매입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지출결의서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국내 매입 전표 생성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                        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전표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국내 입금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출금 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업무부에서 </a:t>
                      </a:r>
                      <a:r>
                        <a:rPr lang="ko-KR" altLang="en-US" sz="10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지출결의서를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재무부에 전달하면 매입세금계산서와 매입전표를 생성 합니다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업무에서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발행한 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Cost Invoice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와 거래처에서 발행한 계산서 명세를 연결하여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 합니다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업무부에서 발행한 지출결의서의 외상매입금을 재무부에서 조회 및 지급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처리를 기록합니다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해외정산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해외 정산서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해외 파트너 관리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              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전표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해외 입금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출금 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해외파트너에 대한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정산서에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대해 전표를 생성합니다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업무부에서 전달한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Debit/Credit Note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에 대해 전표를 자동으로 만듭니다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해당 자료를 먼저 검색 후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Each Create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D/C Note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하나에 전표 한 장으로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전표가 생성되고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Group Create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버튼을 누르면 선택한 모든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D/C Note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가 한 장의 전표로 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생성됩니다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업무부에서 발행한 정산서의 해외외상매출금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해외외상매입금을 재무부에서 조회 및 입금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지급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처리를 기록합니다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 전표 관리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전표 관리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AR/AP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및 일반 전표를 관리합니다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 전표는 전표 관리화면에 직접 입력합니다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해당 화면에서 일반 전표 외 업무부 전표 자료도 동시에 조회합니다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전표 저장 시 </a:t>
                      </a:r>
                      <a:r>
                        <a:rPr lang="ko-KR" altLang="en-US" sz="10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차변과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대변의 합계가 반드시 일치해야만 저장할 수 있습니다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ELVIS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회계에서 계산서 작성 및 전표 생성 절차입니다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565" y="6005526"/>
            <a:ext cx="261029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※ Management</a:t>
            </a:r>
            <a:r>
              <a:rPr lang="ko-KR" altLang="en-US" b="0" u="sng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Mgt</a:t>
            </a:r>
            <a:r>
              <a:rPr lang="ko-KR" altLang="en-US" b="0" u="sng" dirty="0">
                <a:latin typeface="맑은 고딕" pitchFamily="50" charset="-127"/>
                <a:ea typeface="맑은 고딕" pitchFamily="50" charset="-127"/>
              </a:rPr>
              <a:t>로 표기함</a:t>
            </a:r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b="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/>
              <a:t>회계처리 절차 </a:t>
            </a:r>
            <a:r>
              <a:rPr lang="en-US" altLang="ko-KR" dirty="0"/>
              <a:t>– </a:t>
            </a:r>
            <a:r>
              <a:rPr lang="ko-KR" altLang="en-US" dirty="0" smtClean="0"/>
              <a:t>계산서 작성 및 전표 생성 절자</a:t>
            </a:r>
          </a:p>
        </p:txBody>
      </p:sp>
    </p:spTree>
    <p:extLst>
      <p:ext uri="{BB962C8B-B14F-4D97-AF65-F5344CB8AC3E}">
        <p14:creationId xmlns:p14="http://schemas.microsoft.com/office/powerpoint/2010/main" val="3614885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전표를 입력하고 확인한다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버튼기능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(A)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전표번호에 전표번호를 입력하고 검색버튼을 누르면 해당 자료를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(N)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입력할 수 있도록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화면을 초기화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(N)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내용을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(N)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조회된 내용을 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(N)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저장버튼을 누르면 자동생성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 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지사코드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첫글자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 +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전표일자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(8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)+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SEQ(4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좌우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화살표는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입력된 전표의 앞 번호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뒤 번호를 불러올 때 사용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전표일자를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Carried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이월전표를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입력하는 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기능이다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check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저장하면 차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대변 합계가 달라도 저장된다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승인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 승인 여부가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전표종류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전표종류가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입력자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전표를 생성한 사람 이름이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전표에 대한 사업장이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부서코드를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전표 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업무에서 발행된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Invoice, Cost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Invoice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파트너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정산서를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전표로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생성 했을 경우 생성된 전표내용을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볼수있다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일반관리비 전표는 전표종류를 일반전표로 선택하고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미지급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선급금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…..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 반제가 필요한 계정의 반제 처리는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미결전표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클릭하여 조회하고 선택하여 처리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지급전표 등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메뉴기능으로 연계화면으로 이동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3" y="935435"/>
            <a:ext cx="6050006" cy="378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사각형 설명선 12"/>
          <p:cNvSpPr/>
          <p:nvPr/>
        </p:nvSpPr>
        <p:spPr bwMode="auto">
          <a:xfrm>
            <a:off x="2972780" y="584510"/>
            <a:ext cx="2160241" cy="315035"/>
          </a:xfrm>
          <a:prstGeom prst="wedgeRoundRectCallout">
            <a:avLst>
              <a:gd name="adj1" fmla="val -83429"/>
              <a:gd name="adj2" fmla="val 313587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매입 외상 건 등에 대한 상계 처리</a:t>
            </a: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4032650" y="3654025"/>
            <a:ext cx="1820450" cy="450050"/>
          </a:xfrm>
          <a:prstGeom prst="wedgeRoundRectCallout">
            <a:avLst>
              <a:gd name="adj1" fmla="val -35380"/>
              <a:gd name="adj2" fmla="val -186647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금액에 대한 부가세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행을 자동으로 생성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10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전표를 입력하고 확인한다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456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행번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행번은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자동 부여된다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입력된 통화코드가 환율관리에 등록 되어 있으면 전표일자의 환율이 표기된다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외화금액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외화금액을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외화차변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외화대변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환율이 입력되어 있으면 원화금액을 계산하여 원화금액이 자동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표기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원화금액을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원화차변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원화대변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참고사항을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원전표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미결전표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에서 선택한 자료일 경우 처음 발생 전표번호가 표기된다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은행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대납처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대납처코드를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참조번호를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법인카드번호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법인카드번호를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매입 증빙 구분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 세금계산서의 증빙코드를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선택하고 매입세금계산서 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매입처계산서번호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매입세금계산서의 세금계산서번호를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 타입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 타입을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[Managed Items]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계정과목에 설정된 필수 입력항목을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전표 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 일반전표의 경우 매입세금계산서가 자동으로 생성된다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Managed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Items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는 계정과목을 입력하면 여기에 설정된 필수 입력 항목을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3" y="935435"/>
            <a:ext cx="6050006" cy="378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사각형 설명선 11"/>
          <p:cNvSpPr/>
          <p:nvPr/>
        </p:nvSpPr>
        <p:spPr bwMode="auto">
          <a:xfrm>
            <a:off x="2972780" y="584510"/>
            <a:ext cx="2160241" cy="315035"/>
          </a:xfrm>
          <a:prstGeom prst="wedgeRoundRectCallout">
            <a:avLst>
              <a:gd name="adj1" fmla="val -83429"/>
              <a:gd name="adj2" fmla="val 313587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매입 외상 건 등에 대한 상계 처리</a:t>
            </a: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4032650" y="3654025"/>
            <a:ext cx="1820450" cy="450050"/>
          </a:xfrm>
          <a:prstGeom prst="wedgeRoundRectCallout">
            <a:avLst>
              <a:gd name="adj1" fmla="val -35380"/>
              <a:gd name="adj2" fmla="val -186647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금액에 대한 부가세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행을 자동으로 생성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855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전표를 입력하고 확인한다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하단버튼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현금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현금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행을 자동으로 만들어 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보통예금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보통예금 계정의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행을 자동으로 만들어 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외화예금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외화예금 계정의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행을 자동으로 만들어 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미지급금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미지급금 계정의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행을 자동으로 만들어 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외환 차손익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외환 차손익 계정의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행을 자동으로 만들어 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매출계산서 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전표와 관련된 매출계산서 번호를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매입계산서 번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전표와 관련된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매입계산서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번호를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전표 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화면의 하단 버튼은 입력한 전표금액의 차액에 대하여 버튼에 명시된 계정의 행을 자동으로 만들어 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화면의 하단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선택하면 화면의 은행을 일괄로 교체해 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3" y="935435"/>
            <a:ext cx="6050006" cy="378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사각형 설명선 11"/>
          <p:cNvSpPr/>
          <p:nvPr/>
        </p:nvSpPr>
        <p:spPr bwMode="auto">
          <a:xfrm>
            <a:off x="2972780" y="584510"/>
            <a:ext cx="2160241" cy="315035"/>
          </a:xfrm>
          <a:prstGeom prst="wedgeRoundRectCallout">
            <a:avLst>
              <a:gd name="adj1" fmla="val -83429"/>
              <a:gd name="adj2" fmla="val 313587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매입 외상 건 등에 대한 상계 처리</a:t>
            </a: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4032650" y="3654025"/>
            <a:ext cx="1820450" cy="450050"/>
          </a:xfrm>
          <a:prstGeom prst="wedgeRoundRectCallout">
            <a:avLst>
              <a:gd name="adj1" fmla="val -35380"/>
              <a:gd name="adj2" fmla="val -186647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금액에 대한 부가세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행을 자동으로 생성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411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반제처리 할 전표자료를 조회하고 선택한다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 관리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(Pending List)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256615"/>
            <a:ext cx="3585919" cy="488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 구간을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안에 있는 타이틀을 선택하여 다른 번호를 입력할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있는 일자를 선택하여 그에 해당하는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번호를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차변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차변금액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구간을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대변금액 구간을 입력할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Customer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부서코드를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색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Bound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있는 유형을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전표에 기장된 행을 나열한다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요약정보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전표번호 당 합계금액으로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나열한다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[Setoff List]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상세정보에서 선택된 건에 대하여 결재전표들을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전표 관리</a:t>
            </a:r>
            <a:r>
              <a:rPr lang="en-US" altLang="ko-KR" dirty="0" smtClean="0"/>
              <a:t>(Pending List)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전표화면에서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미결전표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누르면 보여주는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Pending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List(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계정명세처리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외상매출금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외상매입금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선수금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받을어음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….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등의 반제가 필요한 전표를 조회하는 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2" y="935436"/>
            <a:ext cx="6041098" cy="383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사각형 설명선 14"/>
          <p:cNvSpPr/>
          <p:nvPr/>
        </p:nvSpPr>
        <p:spPr bwMode="auto">
          <a:xfrm>
            <a:off x="812540" y="4059070"/>
            <a:ext cx="1980220" cy="450050"/>
          </a:xfrm>
          <a:prstGeom prst="wedgeRoundRectCallout">
            <a:avLst>
              <a:gd name="adj1" fmla="val -61805"/>
              <a:gd name="adj2" fmla="val -347201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처리할 전표에 체크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(P)’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 클릭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484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전표자료를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 리스트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384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전표종류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지사코드와 전표유형을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Customer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코드를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전표번호 구간을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 대상 비고를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원전표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서비스를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은행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법인카드번호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법인카드번호를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번호를 입력할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14. Local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Amt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프로그램 이용국가의 통화로 금액 구간을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외화구간를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전표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전표자료를 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색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검색유형의 선택유형에 따라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양식이 달라진다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요약정보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개가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전표번호 별로 자료가 표기된다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상단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행을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Click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하면 상세내용이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상세정보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개가 나타나고 전표 행 단위로 자료가 보여진다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6" y="935436"/>
            <a:ext cx="6071684" cy="382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사각형 설명선 13"/>
          <p:cNvSpPr/>
          <p:nvPr/>
        </p:nvSpPr>
        <p:spPr bwMode="auto">
          <a:xfrm>
            <a:off x="1352600" y="1763815"/>
            <a:ext cx="855095" cy="315035"/>
          </a:xfrm>
          <a:prstGeom prst="wedgeRoundRectCallout">
            <a:avLst>
              <a:gd name="adj1" fmla="val -34442"/>
              <a:gd name="adj2" fmla="val 137095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전표를 클릭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29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929926"/>
            <a:ext cx="6037699" cy="38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반제 전표자료를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반제 전표 리스트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198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Customer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코드를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B/L No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비고를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반제 전표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반제 대상 전표의 처리 과정을 검색하는 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2088425" y="894895"/>
            <a:ext cx="1845206" cy="450050"/>
          </a:xfrm>
          <a:prstGeom prst="wedgeRoundRectCallout">
            <a:avLst>
              <a:gd name="adj1" fmla="val -40149"/>
              <a:gd name="adj2" fmla="val 214356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발행된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전표에 대하여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미지급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잔액 현황을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표시함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1511441" y="3991562"/>
            <a:ext cx="2316433" cy="405045"/>
          </a:xfrm>
          <a:prstGeom prst="wedgeRoundRectCallout">
            <a:avLst>
              <a:gd name="adj1" fmla="val -29456"/>
              <a:gd name="adj2" fmla="val -84759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위의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전표를 클릭하면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발생전표와 결재전표 내역이 모두 표시됨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119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미수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미지급 자료를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미지급 리스트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(Invoice)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7145" y="1313765"/>
            <a:ext cx="3585919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코드를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서비스를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 또는 수입을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Local/Oversea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Local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Oversea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-Local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 국내정산서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Oversea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해외정산서를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의미한다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미수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미지급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미지급을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 유형을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있는 일자를 선택하여 그에 해당하는 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청구서그룹번호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청구서의 그룹번호를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계산서여부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 생성 여부를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전표여부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 생성 여부를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출력용 은행정보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 출력 양식을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사업유형 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입출금 기준일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입출금 기준일을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House B/L No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House B/L No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Master B/L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전표번호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Partner 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Inv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부서코드를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미지급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미수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미지급 리스트</a:t>
            </a:r>
            <a:r>
              <a:rPr lang="en-US" altLang="ko-KR" dirty="0" smtClean="0"/>
              <a:t>(Invoice)</a:t>
            </a:r>
            <a:endParaRPr lang="ko-KR" alt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9142" y="4774996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Invoice, Cost Invoice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자료를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바탕으로 미수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미지급 내용을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Invoice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기준으로 조회하는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관계없이 일반전표로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경우엔 본 화면에서는 미수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미지급을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조회할 수 없고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계정 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잔액명세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화면에서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확인한다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1" y="929925"/>
            <a:ext cx="6093234" cy="38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406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월 단위로 미수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미지급 자료를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월별 미수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미지급 리스트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(Invoice)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코드를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영업사원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영업사원코드를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있는 일자를 선택하여 그에 해당하는 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미수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미지급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미수 또는 미지급을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검색 유형을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 From basis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월이 순차적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표현된다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To basis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월이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역순으로 표현된다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입출금 기준일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입출금 기준일을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검색 유형을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By L/Amount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원화금액으로 표현된다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By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Currency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통화단위로 금액이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표현된다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Local/Oversea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Local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Oversea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-Local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 국내 정산서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Oversea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 해외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정산서를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의미한다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사업유형 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서비스를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 또는 수입을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미지급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월별 미수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미지급 리스트</a:t>
            </a:r>
            <a:r>
              <a:rPr lang="en-US" altLang="ko-KR" dirty="0" smtClean="0"/>
              <a:t>(Invoice)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Invoice, Cost Invoice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자료를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바탕으로 미수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미지급 내용을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월단위로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조회하는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관계없이 일반전표로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경우엔 본 화면에서는 미수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미지급을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조회할 수 없고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계정 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잔액명세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화면에서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확인한다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1" y="948686"/>
            <a:ext cx="6050007" cy="380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197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전표자료의 미수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미지급을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거래처별 미수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미지급 리스트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코드를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서비스를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있는 일자를 선택하여 그에 해당하는 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검색 유형을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검색유형에 따라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형식이 달라진다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      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입출금 기준일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입출금 기준일을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검색하고자 하는 계정과목을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View Type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상세정보 또는 요약정보를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-View Type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따라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형식이 달라진다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      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미지급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거래처별 미수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미지급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전표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전표에 기장된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자료를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바탕으로 미수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미지급 내용을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1" y="935435"/>
            <a:ext cx="6041097" cy="380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289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현금 및 예금에 대한 자료를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자금일보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198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 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은행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리포트 타입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표현 양식을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검색유형에 따라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와 출력물의 형식이 달라진다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      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예적금종류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검색하고자 하는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예적금종류를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원장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자금일보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예금의 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출금을 기간별로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그룹단위는 현금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 계좌번호이다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1" y="935434"/>
            <a:ext cx="6050007" cy="376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3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56223"/>
              </p:ext>
            </p:extLst>
          </p:nvPr>
        </p:nvGraphicFramePr>
        <p:xfrm>
          <a:off x="452500" y="1075380"/>
          <a:ext cx="8982110" cy="188141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84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7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6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메뉴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상계 전표 처리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전표 관리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미결전표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전표 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화면상에서 계정명세처리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(Pending Slip)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버튼을 누르면 상계처리가 안된 전표 리스트가 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조회됩니다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AR/AP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및 상계처리 대상의 계정과목이 있는 전표가 모두 나옵니다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계정과목의 상계처리 대상 여부는 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Account Code(Pending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에서 관리합니다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상계 처리대상 선택 후 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Apply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버튼을 누르면 해당 내용이 전표에 나타납니다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AR/AP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의 경우 실제 입금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지급한 내용에 대해 현금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예금 등의 상대 계정과목 및 금액을 </a:t>
                      </a:r>
                      <a:endParaRPr lang="en-US" altLang="ko-KR" sz="10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입력 후 저장하면 상계처리가 됩니다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만일 차대에서 유류카드에 대한 지급처리를 할 경우 유류 카드 번호를 등록해야 합니다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ELVIS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회계에서 전표관리 및 상계 전표 처리 절차입니다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565" y="5915516"/>
            <a:ext cx="261029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※ Management</a:t>
            </a:r>
            <a:r>
              <a:rPr lang="ko-KR" altLang="en-US" b="0" u="sng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Mgt</a:t>
            </a:r>
            <a:r>
              <a:rPr lang="ko-KR" altLang="en-US" b="0" u="sng" dirty="0">
                <a:latin typeface="맑은 고딕" pitchFamily="50" charset="-127"/>
                <a:ea typeface="맑은 고딕" pitchFamily="50" charset="-127"/>
              </a:rPr>
              <a:t>로 표기함</a:t>
            </a:r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b="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/>
              <a:t>회계처리 절차 </a:t>
            </a:r>
            <a:r>
              <a:rPr lang="en-US" altLang="ko-KR" dirty="0"/>
              <a:t>– </a:t>
            </a:r>
            <a:r>
              <a:rPr lang="ko-KR" altLang="en-US" dirty="0" smtClean="0"/>
              <a:t>전표관리 및 상계 전표 처리 절차</a:t>
            </a:r>
          </a:p>
        </p:txBody>
      </p:sp>
    </p:spTree>
    <p:extLst>
      <p:ext uri="{BB962C8B-B14F-4D97-AF65-F5344CB8AC3E}">
        <p14:creationId xmlns:p14="http://schemas.microsoft.com/office/powerpoint/2010/main" val="301564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입금과 지급에 대한 전표자료를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자금일보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코드를 입력할 수 있다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입출금 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House B/L No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 No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청구서그룹번호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청구서그룹번호를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입출금 기준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입출금 기준일자를 입력한다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Local/Oversea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Local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Oversea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-Local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 국내정산서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Oversea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해외정산서를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의미한다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입금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지급을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원장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일일 입출금 내역서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입금과 지급 자료를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내려 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1" y="948926"/>
            <a:ext cx="6038698" cy="378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681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계정과목별로 전표자료를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 원장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392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Customer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코드를 입력할 수 있다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이월금액 원화표기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이월금액을 통화 별 또는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원화합계로 표시할 것인지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부서코드를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전표의 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계정코드를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From~To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 표현 언어를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은행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은행코드를 입력한다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 타입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서비스 타입을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외화금액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미표시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Check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에서 외화금액란을 제거한다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 유형을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전표번호를 기준으로 모든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자료가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거래처별로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자료가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요약정보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 별 합계가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 Summary(Customer) )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별로 합계가 표시된다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검색 유형을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-Yes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이월금액 표기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 No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이월금액을 표기 하지 않음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원장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계정 원장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계정과목별로 전표 자료를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계정코드를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From~To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입력하여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여러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계정코드의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자료를 일괄 조회가 가능하다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메뉴기능으로 연계화면으로 이동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내려 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0" y="938406"/>
            <a:ext cx="6041099" cy="379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사각형 설명선 12"/>
          <p:cNvSpPr/>
          <p:nvPr/>
        </p:nvSpPr>
        <p:spPr bwMode="auto">
          <a:xfrm>
            <a:off x="902550" y="929925"/>
            <a:ext cx="2430270" cy="341616"/>
          </a:xfrm>
          <a:prstGeom prst="wedgeRoundRectCallout">
            <a:avLst>
              <a:gd name="adj1" fmla="val -57701"/>
              <a:gd name="adj2" fmla="val 372096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입력날짜의 이전 자료의 합계는 전기에 표시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날짜의 자료는 당기에 표시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027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계정과목별로 잔액을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잔액 명세서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5" y="1313765"/>
            <a:ext cx="3585919" cy="338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Customer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코드를 입력할 수 있다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입력할 수 있다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전표의 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계정코드를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 유형을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 유형에 따라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와 출력물 양식이 다르다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입출금 기준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입출금 기준일자를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리포트 타입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리포트 타입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유형을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유형에 따라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와 출력물 양식이 다르다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Print Page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리포트 타입 유형을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-W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가로 양식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H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세로 양식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검색 유형을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-Yes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이월금액 표기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 No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이월금액을 표기 하지 않음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원장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거래처 잔액 명세서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142" y="4774996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계정과목별로 잔액을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내려 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3" y="935435"/>
            <a:ext cx="6078004" cy="383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060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Partner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별로 외상매출금과 외상매입금의 잔액을 같이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Partner Balance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서비스를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CR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전표의 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입출금 기준일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입출금 기준일자를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해외파트너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안에 있는 타이틀을 선택하여 다른 코드를 입력할 수 있다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검색 유형을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유형에 따라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와 출력물 양식이 다르다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원장 관리</a:t>
            </a:r>
            <a:r>
              <a:rPr lang="en-US" altLang="ko-KR" dirty="0" smtClean="0"/>
              <a:t> – Partner Balance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Partner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별로 외상매출금과 외상매입금 잔액을 같이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내려 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53150"/>
            <a:ext cx="6051985" cy="383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168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일계표를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일계표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145" y="1313765"/>
            <a:ext cx="358591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전표의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원장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일계표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42" y="4774996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계정과목별로 조회기간의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차변과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대변 합계금액을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내려 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2" y="935435"/>
            <a:ext cx="6050007" cy="380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548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부가세 신고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세금계산서 발행 현황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세금계산서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발행 현황을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 발행 현황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 세금계산서를 조회하는 화면으로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이용하여 검색조건에 맞는 자료를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365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Selling/Cost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계산서발행일자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Licence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사업자번호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전송상태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YES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-YES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전자세금계산서를 전송한 자료이다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-NO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전자세금계산서를 전송하지 않은 자료이다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증빙구분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세금계산서의 증빙구분을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서비스타입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서비스타입을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Print Type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조회양식을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-Print Type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따라서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및 출력양식이 변경된다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면제운임 포함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YES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-YES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면제운임이 공급가액에 포함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-NO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면제운임이 공급가액에 포함 되지 않는다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별도표기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별도의 칼럼에 따로 금액이 표기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계정명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표시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YES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수출입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1" y="935435"/>
            <a:ext cx="6059591" cy="383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699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부가세 신고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세금계산서 오류 검증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전표와 세금계산서 금액이 다른 자료를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 오류 검증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전표금액과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계산서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비교하여 차액이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있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는 건들을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확인한다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전표에서 금액을 수정하여 세금계산서 금액과 차이가 있는 자료를 확인한다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지출결의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지출결의를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국내매출인보이스에 대하여 검증한다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지출결의서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지출결의서 자료에 대하여 검증한다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계산서발행일자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4" y="935434"/>
            <a:ext cx="6043978" cy="383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880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부가세 신고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세금계산서 합계표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세금계산서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합계표를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 합계표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 세금계산서를 신고서 서식에 준하여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전산매체생성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전산매체로 신고할 수 있는 파일을 만든다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계산서발행일자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Electronics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YES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-YES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전자세금계산서를 전송한 자료이다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-NO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전자세금계산서를 전송하지 않은 자료이다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Print Type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조회양식을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합계표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신고서 양식처럼 종이세금계산서 업체만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나열된다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합계표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체크용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모든 세금계산서에 대하여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나열된다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Date of preparation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부가세 신고일자를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서비스를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출력물 종류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양식을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5" y="935435"/>
            <a:ext cx="6071684" cy="381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사각형 설명선 12"/>
          <p:cNvSpPr/>
          <p:nvPr/>
        </p:nvSpPr>
        <p:spPr bwMode="auto">
          <a:xfrm>
            <a:off x="1847655" y="3501707"/>
            <a:ext cx="2340260" cy="270030"/>
          </a:xfrm>
          <a:prstGeom prst="wedgeRoundRectCallout">
            <a:avLst>
              <a:gd name="adj1" fmla="val -63654"/>
              <a:gd name="adj2" fmla="val -42585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사업자 번호 별 합계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리스트가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표시된다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949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부가세 신고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계산서 합계표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거래처별 계산서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합계를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 합계표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별로 계산서 합계를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전산매체생성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전산매체로 신고할 수 있는 파일을 만든다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계산서발행일자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Date of preparation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부가세 신고일자를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5" y="940763"/>
            <a:ext cx="6071684" cy="384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559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부가세 신고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선박에 의한 공급가액 일람표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선박에 의한 공급가액 일람표를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선박에 의한 공급가액 일람표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142" y="4774996"/>
            <a:ext cx="5951159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외국항행용역의 공급에 대한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부가세가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영의 세율이므로 이에 대한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증빙자료를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부가가치세 신고기간에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제출한다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7145" y="1313765"/>
            <a:ext cx="3585919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계산서발행일자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서비스를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출력조건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해당 옵션을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원화수입분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매출세금계산서 중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영세율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자료이다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해외수입분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해외매출에 대한 자료이다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-All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원화수입분과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해외수입분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자료가 같이 조회된다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Group By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칼럼 추가 여부를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7" y="929924"/>
            <a:ext cx="6054462" cy="384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8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/>
              <a:t>회계처리 절차 </a:t>
            </a:r>
            <a:r>
              <a:rPr lang="en-US" altLang="ko-KR" dirty="0"/>
              <a:t>– </a:t>
            </a:r>
            <a:r>
              <a:rPr lang="ko-KR" altLang="en-US" dirty="0" smtClean="0"/>
              <a:t>현황 및 결과 조회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41971"/>
              </p:ext>
            </p:extLst>
          </p:nvPr>
        </p:nvGraphicFramePr>
        <p:xfrm>
          <a:off x="452500" y="1075380"/>
          <a:ext cx="8982110" cy="26898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84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7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메뉴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7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일일 자금 관리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회계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원장 관리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은행 잔고 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현금과 예금에 대해 입출금 및 잔액 현황을 볼 수 있습니다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보조 원장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회계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원장 관리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계정 원장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계정 별 전표 리스트를 볼 수 있습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니다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Partner Balance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회계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원장 관리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Partner Balance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해외 거래처에 대한 미수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미지급 내역을 관리합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니다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Account Balance :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회계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원장 관리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거래처 잔액 명세서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계정과목 별 발생 내역 및 상계처리 내역을 조회합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니다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미수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미지급 리스트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회계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미수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미지급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 AR/AP List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전표 발행한 내역에 대해 미수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미지급 내역을 조회합니다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ELVIS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회계에서 현황 및 결과를 조회할 수 있습니다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510" y="6005526"/>
            <a:ext cx="261029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※ Management</a:t>
            </a:r>
            <a:r>
              <a:rPr lang="ko-KR" altLang="en-US" b="0" u="sng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Mgt</a:t>
            </a:r>
            <a:r>
              <a:rPr lang="ko-KR" altLang="en-US" b="0" u="sng" dirty="0">
                <a:latin typeface="맑은 고딕" pitchFamily="50" charset="-127"/>
                <a:ea typeface="맑은 고딕" pitchFamily="50" charset="-127"/>
              </a:rPr>
              <a:t>로 표기함</a:t>
            </a:r>
            <a:r>
              <a:rPr lang="en-US" altLang="ko-KR" b="0" u="sng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b="0" u="sng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735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부가세 신고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외화획득 명세서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외화획득 명세서를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외화획득 명세서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매출건에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대하여 신고서 서식에 준하여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전표일자 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Print Type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조회 옵션을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 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전표의 상세  자료이다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합계 자료이다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 서식을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4" y="935435"/>
            <a:ext cx="6066668" cy="384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067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52389"/>
            <a:ext cx="7588289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부가세 신고 관리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신용카드매출전표등</a:t>
            </a:r>
            <a:r>
              <a:rPr lang="ko-KR" altLang="en-US" dirty="0" smtClean="0"/>
              <a:t> 수령명세서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신용카드매출전표등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수령명세서를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신용카드매출전표등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수령명세서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79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전표에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증빙자료를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현금영수증이나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신용카드로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등록한 자료에 대하여 신고서 서식에 준하여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전표일자 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법인카드번호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법인카드번호를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2" y="912808"/>
            <a:ext cx="6064794" cy="38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490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52389"/>
            <a:ext cx="7588289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부가세 신고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부가가치세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부가가치 신고서를 작성하고 전산매체파일을 만든다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부가가치세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부가세 신고를 위하여 문서를 작성한다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(P)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신고 서식을 선택하여 출력한다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Make File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전산매체 파일을 생성한다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구분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예정 또는 확정을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종료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정기신고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기한후신고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수정신고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경정청구 중 하나를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시작일자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종료일자를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사업자번호를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신고일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신고일을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5" y="924529"/>
            <a:ext cx="6055893" cy="383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3274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52389"/>
            <a:ext cx="7588289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마감 관리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월마감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회계자료를 월 단위로 마감한다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월 마감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회계자료를 월 단위로 마감한다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마감된 월의 회계자료는 수정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입력이 불가능 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월 마감을 하면 결산서를 자동으로 만들어 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최소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 이상 마감한 월만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Year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년도를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마감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마감할 월을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0" y="937939"/>
            <a:ext cx="6032309" cy="38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418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재무제표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손익계산서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손익계산서를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속익계산서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월 마감 후 손익계산서를 검색한다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221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당기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당기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계정코드 포함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YES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-YES : 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계정코드칼럼이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-NO :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계정코드칼럼이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나타나지 않는다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유형에 따라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양식이 달라진다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전기 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출력언어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 명의 표현 언어를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-Include Zero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`0`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인 계정과목도 같이 표기한다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-Exclude Zero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`0`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같이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표기에서 누락한다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9" y="935436"/>
            <a:ext cx="6029860" cy="384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388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재무제표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재무 </a:t>
            </a:r>
            <a:r>
              <a:rPr lang="ko-KR" altLang="en-US" dirty="0" err="1" smtClean="0"/>
              <a:t>상태표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재무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상태표를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재무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상태표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월 마감 후 재무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상태표를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검색한다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221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당기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당기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계정코드 포함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YES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-YES : 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계정코드칼럼이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-NO :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계정코드칼럼이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나타나지 않는다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유형에 따라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양식이 달라진다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전기 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출력언어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 명의 표현 언어를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-Include Zero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`0`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인 계정과목도 같이 표기한다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-Exclude Zero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`0`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같이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표기에서 누락한다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1" y="962312"/>
            <a:ext cx="6058265" cy="381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044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재무제표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시산표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합계 잔액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시산표를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시산표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월 마감 후 합계 잔액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시산표를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검색한다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221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당기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당기 월을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 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마감월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Day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마감월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당기가 월을 입력하는 형식이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-Day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일자를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입력하는 형식이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계정코드 포함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YES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-YES : 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계정코드칼럼이 나타난다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-NO : 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계정코드칼럼이 나타나지 않는다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출력언어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 명의 표현 언어를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-Include Zero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`0`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인 계정과목도 같이 표기한다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-Exclude Zero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`0`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같이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표기에서 누락한다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6" y="935434"/>
            <a:ext cx="6052763" cy="378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901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계정코드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계정과목을 관리한다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계정코드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회계에서 사용하는 계정과목을 등록하고 계정과목에 대한 관리 옵션들을 설정한다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(A)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검색에 이용되는 자료는 상단의 칼럼들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사업장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사용여부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)]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있는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계정과목을 선택하면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오른쪽에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정보가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오른쪽의 상세내용에서 계정에 대한 각종 규칙을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설성한다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에서 마우스 오른쪽 버튼을 클릭하여 나오는 메뉴에서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Report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출력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지사코드를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사용여부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사용여부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전표입력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미결을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사용여부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시스템에서 운용하는 계정인지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여부이다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전표입력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전표기장에 사용되는 계정인지 여부이다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미결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반제처리가 필요한 계정과목인지 여부이다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입력항목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시스템에서 사용하는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사용여부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시스템에서 운용하는 계정인지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여부이다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계정과목 명칭을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영문명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계정과목 영문명칭을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한글명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한글명칭을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출력명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출력물에 표현되는 계정과목명칭을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상위계정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바로 앞의 상위 계정을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통합계정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중국 결산서상의 표시 항목을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전표입력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전표기장에 사용되는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계정인지 여부를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잔액위치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시산표에서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차변과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대변의 차액을 표시하는 위치를 지정한다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미결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반제처리가 필요한 계정과목인지 여부를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예산등록에 사용되는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계정과목인지 여부를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계정구분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자금일보의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Group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고정자산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고정자산의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Group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31564"/>
            <a:ext cx="6047224" cy="385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379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계정코드 관리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계정과목을 관리한다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계정코드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142" y="4774996"/>
            <a:ext cx="59511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7145" y="1313765"/>
            <a:ext cx="358591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입력항목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15.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매입불공제사유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해당항목을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부가세 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신고할 때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해당계정과목을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사용한 계산서금액을 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집계함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[Managed Items]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해당계정과목의 필수 입력항목을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에서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31564"/>
            <a:ext cx="6047224" cy="385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709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코드 관리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월마감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결산식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결산서 계정과목 수식을 관리한다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계정코드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결산서에 표기되는 계정과목 중 수식에 의하여 표기되는 계정과목을 관리한다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월마감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할 때 결산서를 생성한다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이때 적용되는 계산수식을 관리한다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수식의 반영은 순차적으로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재무제표유형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재무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상태표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손익계산서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합계잔액시산표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중 하나를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입력항목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계정정보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계산된 결과를 받는 계정과목을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수식의 첫 번째 변수가 되는 계정과목을 입력한다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연산자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첫 번째 변수와 두 번째 변수 사이에 들어 가는 연산자를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수식의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번째 변수가 되는 계정과목을 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연산자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번째 변수와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번째 변수 사이에 들어 가는 연산자를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수식의 세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번째 변수가 되는 계정과목을 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연산자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번째 변수와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번째 변수 사이에 들어 가는 연산자를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수식의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번째 변수가 되는 계정과목을 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연산자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번째 변수와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다섯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번째 변수 사이에 들어 가는 연산자를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수식의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다섯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번째 변수가 되는 계정과목을 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2" y="929925"/>
            <a:ext cx="6050007" cy="382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6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매출세금계산서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매출세금계산서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리스트를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매출세금계산서 리스트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 한 매출세금계산서를 조회하는 화면으로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이용하여 검색조건에 맞는 자료를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매출세금계산서 정보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조회 된 건을 체크하여 상단의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클릭하여 세금계산서를 일괄 출력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오른쪽의 메뉴기능으로 연계화면으로 이동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37145" y="1313765"/>
            <a:ext cx="35859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업무 바운드를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구분을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거래명세서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(Invoice No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계산서발행일자 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계산서 번호를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청구서그룹번호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그룹으로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묶인 청구서일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경우 청구서그룹번호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청구서에 저장된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관리번호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FMS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는 반출번호를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전송상태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전자세금계산서 전송여부를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2" y="937811"/>
            <a:ext cx="6037177" cy="380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7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코드 관리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예적금</a:t>
            </a:r>
            <a:r>
              <a:rPr lang="ko-KR" altLang="en-US" dirty="0" smtClean="0"/>
              <a:t>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통장정보를 관리한다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계정코드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회사에서 관리하는 통장의 정보를 관리한다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415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은행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은행코드 또는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은행명을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계좌번호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통장의 계좌번호를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입력항목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은행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은행코드를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은행명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은행명을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사용여부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사용하는 계좌는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`Y`,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사용하지 않는 계좌는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`N`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계좌번호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통장의 계좌번호를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예적금종류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예금상품 종료를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거래되는 통화코드를 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계정과목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사용하는 계정과목을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계약금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개설당시의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약정금액을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계약일자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통장의 개설 일자를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만기일자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통장의 만기 일자를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취소일자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통장의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중도 해지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일자를 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참고사항을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순번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팜업창의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정렬 될 때 순서를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입력자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최초입력자가 표기된다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입력일자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최초입력일자가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수정자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마지막 수정자가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수정일자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마지막 수정일자가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표기된다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5" y="929925"/>
            <a:ext cx="6037962" cy="384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61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수표</a:t>
            </a:r>
            <a:r>
              <a:rPr lang="en-US" altLang="ko-KR" dirty="0" smtClean="0"/>
              <a:t>/</a:t>
            </a:r>
            <a:r>
              <a:rPr lang="ko-KR" altLang="en-US" dirty="0" smtClean="0"/>
              <a:t>어음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수표와 어음정보를 관리한다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계정코드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거래되는 수표와 어음정보를 관리한다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456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어음구분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수표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받을어음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지급어음 중 하나를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어음번호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어음번호를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사용안함을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입력항목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수표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받을어음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지급어음 중 하나를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No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어음번호를 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사용여부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사용하는 어음은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`Y`,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사용하지 않는 어음은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`N`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발행일자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발행 일자를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만기일자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만기 일자를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발행금액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발행금액을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출금일자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출금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일자를 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은행정보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은행정보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은행명이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표기된다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어음을 주거나 받은 거래처코드를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거래처명이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표기된다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smtClean="0">
                <a:latin typeface="맑은 고딕" pitchFamily="50" charset="-127"/>
                <a:ea typeface="맑은 고딕" pitchFamily="50" charset="-127"/>
              </a:rPr>
              <a:t>참고사항을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입력자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최초입력자가 표기된다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입력일자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최초입력일자가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수정자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마지막 수정자가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수정일자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마지막 수정일자가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표기된다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2" y="935436"/>
            <a:ext cx="6059548" cy="386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50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매출세금계산서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매출세금계산서를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매출세금계산서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발행된 국내청구서를 가져와서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세금계산서를 발행하는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검색옵션으로 검색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(A)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Invoice List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조회된다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7145" y="1313765"/>
            <a:ext cx="3585919" cy="35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 구분을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업무 바운드를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청구처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청구서에 저장된 거래처코드를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청구서번호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거래명세서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(Invoice No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 기준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관리에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청구시점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적용한 고객을 조회하고자 할 때 기준을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구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조회대상의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 일자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기간을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청구서에 저장된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부서코드를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청구서그룹번호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그룹으로 묶인 청구서일 경우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 그룹번호를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발행여부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 발행여부를 선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관리번호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FMS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WMS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는 반출번호를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계산서 번호를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전표번호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[Invoice List]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검색옵션으로 검색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(A)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누르면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Invoice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조회된다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3" y="943760"/>
            <a:ext cx="6050006" cy="378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사각형 설명선 12"/>
          <p:cNvSpPr/>
          <p:nvPr/>
        </p:nvSpPr>
        <p:spPr bwMode="auto">
          <a:xfrm>
            <a:off x="632519" y="3237080"/>
            <a:ext cx="1755195" cy="540060"/>
          </a:xfrm>
          <a:prstGeom prst="wedgeRoundRectCallout">
            <a:avLst>
              <a:gd name="adj1" fmla="val -55371"/>
              <a:gd name="adj2" fmla="val -21373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생성된 인보이스에 아이콘으로 표시됨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55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매출세금계산서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매출세금계산서를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매출세금계산서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42" y="4774996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총합계금액과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계산서 발행처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정보를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확인 후 계산서를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저장한다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하나에 영세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과세 금액이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섞여있다면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영세계산서와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과세계산서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각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장씩 총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장이 발행됩니다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7146" y="2753772"/>
            <a:ext cx="3585919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 번호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저장버튼을 누르면 자동생성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생성 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세관코드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 +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계산서일자의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년월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)+SEQ(3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화살표는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청구서에 대한 세금계산서 번호들을 표시한다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계산서 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 발행일자를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청구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영수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 또는 영수 옵션을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박스에서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발행 종류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정발행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역발행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옵션을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박스에서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청구처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청구처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코드와 상호가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사업자등록번호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청구처의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사업자번호가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청구처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청구서에서 지정한 담당자 코드와 이름이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만일 청구서에 담당자가 지정이 되어 있지 않았으면 담당자 이름을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청구서에서 지정한 담당자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만일 청구서에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담당자가 지정이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되어 있지 않았으면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코드에 등록된 담당자가 임의로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정보가 등록되어 있지 않았으면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직접타이핑하여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전달할 내용이 있으면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전자발행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매출세금계산서 종류를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박스에서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여기에서 종류를 선택하면 하단의 전송종류가 자동으로 바뀐다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3" y="943760"/>
            <a:ext cx="6050006" cy="378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사각형 설명선 11"/>
          <p:cNvSpPr/>
          <p:nvPr/>
        </p:nvSpPr>
        <p:spPr bwMode="auto">
          <a:xfrm>
            <a:off x="632519" y="3237080"/>
            <a:ext cx="1755195" cy="540060"/>
          </a:xfrm>
          <a:prstGeom prst="wedgeRoundRectCallout">
            <a:avLst>
              <a:gd name="adj1" fmla="val -55371"/>
              <a:gd name="adj2" fmla="val -21373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생성된 인보이스에 아이콘으로 표시됨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447" y="1223756"/>
            <a:ext cx="2082928" cy="117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45447" y="2384440"/>
            <a:ext cx="350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TAX Information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아래화살표는 누르면 공급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받는자의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기본정보와 청구서 번호가 보여진다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6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6" y="52389"/>
            <a:ext cx="6910388" cy="29203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매출 관리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매출세금계산서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매출세금계산서를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매출세금계산서 관리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774996"/>
            <a:ext cx="6017155" cy="130999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7146" y="3956711"/>
            <a:ext cx="35859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전자세금계산서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전송종류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전송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종류를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박스에서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전송 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전자세금계산서 전송버튼을 누른 일자를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전송상태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전송한 세금계산서의 상태에 대한 응답메시지를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전송 할 때 첨부파일 첨부 여부를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미리보기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첨부되는 청구서를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전송 후 화주 또는 국세청의 승인 정보를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Vendor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전송 망사업자를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영세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청구금액 중 영세 운임에 대한 합계금액을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과세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청구금액 중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과세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운임에 대한 합계금액을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합계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청구금액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전체운임에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대한 합계금액을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3" y="943760"/>
            <a:ext cx="6050006" cy="378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사각형 설명선 11"/>
          <p:cNvSpPr/>
          <p:nvPr/>
        </p:nvSpPr>
        <p:spPr bwMode="auto">
          <a:xfrm>
            <a:off x="632519" y="3237080"/>
            <a:ext cx="1755195" cy="540060"/>
          </a:xfrm>
          <a:prstGeom prst="wedgeRoundRectCallout">
            <a:avLst>
              <a:gd name="adj1" fmla="val -55371"/>
              <a:gd name="adj2" fmla="val -21373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세금계산서가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생성된 인보이스에 아이콘으로 표시됨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5447" y="1268760"/>
            <a:ext cx="3501061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[Freight Information]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No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수서을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과세영세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세금계산서번호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채번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Group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표시한다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운임명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청구되는 운임 명을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청구되는 통화코드를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청구되는 외화에 대한 적용환율을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외화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외화청구일 경우 외화금액을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청구되는 운임의 공급가액을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부가세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청구되는 운임의 부가세를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면제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구되는 운임에 대하여 면제 여부를 표시한다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142" y="4774996"/>
            <a:ext cx="595115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상세정보 중간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Information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에는 청구서에 등록된 내용이 보여진다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다량의 청구서를 묶었을 경우에는 운임 별로 합계금액을 보여준다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상세정보 중간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Freight Information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Grid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과세영세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칼럼은 세금계산서번호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채번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Group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임으로 외화를 따로 발행할 경우 통화가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USD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인 품목들을 모두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A2.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영세로 지정하면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66" y="3122780"/>
            <a:ext cx="751559" cy="16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230412" y="3250069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로지스빌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윕페이지로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이동하는 버튼이다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78" y="3507110"/>
            <a:ext cx="1016178" cy="15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222081" y="3646613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조회된 세금계산서를 전자로 전송하는 버튼이다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50487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43795</TotalTime>
  <Words>11864</Words>
  <Application>Microsoft Office PowerPoint</Application>
  <PresentationFormat>A4 용지(210x297mm)</PresentationFormat>
  <Paragraphs>1487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기본 디자인</vt:lpstr>
      <vt:lpstr>ELVIS 메뉴(회계)</vt:lpstr>
      <vt:lpstr>ELVIS 메뉴(회계)</vt:lpstr>
      <vt:lpstr>회계처리 절차 – 계산서 작성 및 전표 생성 절자</vt:lpstr>
      <vt:lpstr>회계처리 절차 – 전표관리 및 상계 전표 처리 절차</vt:lpstr>
      <vt:lpstr>회계처리 절차 – 현황 및 결과 조회</vt:lpstr>
      <vt:lpstr>회계 – 매출 관리 – 매출세금계산서 리스트</vt:lpstr>
      <vt:lpstr>회계 – 매출 관리 – 매출세금계산서 관리</vt:lpstr>
      <vt:lpstr>회계 – 매출 관리 – 매출세금계산서 관리</vt:lpstr>
      <vt:lpstr>회계 – 매출 관리 – 매출세금계산서 관리</vt:lpstr>
      <vt:lpstr>회계 – 매출 관리 – 매출세금계산서 관리</vt:lpstr>
      <vt:lpstr>회계 – 매출 관리 – 매출세금계산서 관리</vt:lpstr>
      <vt:lpstr>회계 – 매출 관리 – 매출세금계산서 관리</vt:lpstr>
      <vt:lpstr>회계 – 매출 관리 – 국내 매출 전표 생성 (해외 전송 프로그램)</vt:lpstr>
      <vt:lpstr>회계 – 매출 관리 – 기타 청구서 관리</vt:lpstr>
      <vt:lpstr>회계 – 매출 관리 – 기타 청구서 관리</vt:lpstr>
      <vt:lpstr>회계 – 매입 관리 – 매입세금계산서 리스트</vt:lpstr>
      <vt:lpstr>회계 – 매입 관리 – 매입세금계산서 관리</vt:lpstr>
      <vt:lpstr>회계 – 매입 관리 – 매입세금계산서 관리</vt:lpstr>
      <vt:lpstr>회계 – 매입 관리 – 국내 매입 전표 생성 (해외 전송 프로그램)</vt:lpstr>
      <vt:lpstr>회계 – 매입 관리 – 거래처별 지급 내역</vt:lpstr>
      <vt:lpstr>회계 – 매입 관리 – 기타 지출결의서 관리</vt:lpstr>
      <vt:lpstr>회계 – 매입 관리 – 기타 지출결의서 관리</vt:lpstr>
      <vt:lpstr>회계 – 해외 파트너 관리 – 해외 파트너 전표 생성</vt:lpstr>
      <vt:lpstr>회계 – 해외파트너 관리 – 기타 해외정산서 관리</vt:lpstr>
      <vt:lpstr>회계 – 해외파트너 관리 – 기타 해외정산서 관리</vt:lpstr>
      <vt:lpstr>회계 – 입금/출금 관리 – 국내 입금/출금 관리</vt:lpstr>
      <vt:lpstr>회계 – 입금/출금 관리 – 국내 입금/출금 관리</vt:lpstr>
      <vt:lpstr>회계 – 입금/출금 관리 – 해외 입금/출금 관리</vt:lpstr>
      <vt:lpstr>회계 – 입금/출금 관리 – 해외 입금/출금 관리</vt:lpstr>
      <vt:lpstr>회계 – 전표 관리 – 전표 관리</vt:lpstr>
      <vt:lpstr>회계 – 전표 관리 – 전표 관리</vt:lpstr>
      <vt:lpstr>회계 – 전표 관리 – 전표 관리</vt:lpstr>
      <vt:lpstr>회계 – 전표 관리 – 전표 관리(Pending List)</vt:lpstr>
      <vt:lpstr>회계 – 전표 관리 – 전표 리스트</vt:lpstr>
      <vt:lpstr>회계 – 전표 관리 – 반제 전표 리스트</vt:lpstr>
      <vt:lpstr>회계 – 미수/미지급 – 미수/미지급 리스트(Invoice)</vt:lpstr>
      <vt:lpstr>회계 – 미수/미지급 – 월별 미수/미지급 리스트(Invoice)</vt:lpstr>
      <vt:lpstr>회계 – 미수/미지급 – 거래처별 미수/미지급 리스트(전표)</vt:lpstr>
      <vt:lpstr>회계 – 원장 관리 – 자금일보</vt:lpstr>
      <vt:lpstr>회계 – 원장 관리 – 일일 입출금 내역서</vt:lpstr>
      <vt:lpstr>회계 – 원장 관리 – 계정 원장</vt:lpstr>
      <vt:lpstr>회계 – 원장 관리 – 거래처 잔액 명세서</vt:lpstr>
      <vt:lpstr>회계 – 원장 관리 – Partner Balance</vt:lpstr>
      <vt:lpstr>회계 – 원장 관리 – 일계표</vt:lpstr>
      <vt:lpstr>회계 – 부가세 신고 관리 – 세금계산서 발행 현황</vt:lpstr>
      <vt:lpstr>회계 – 부가세 신고 관리 – 세금계산서 오류 검증</vt:lpstr>
      <vt:lpstr>회계 – 부가세 신고 관리 – 세금계산서 합계표</vt:lpstr>
      <vt:lpstr>회계 – 부가세 신고 관리 – 계산서 합계표</vt:lpstr>
      <vt:lpstr>회계 – 부가세 신고 관리 – 선박에 의한 공급가액 일람표</vt:lpstr>
      <vt:lpstr>회계 – 부가세 신고 관리 – 외화획득 명세서</vt:lpstr>
      <vt:lpstr>회계 – 부가세 신고 관리 – 신용카드매출전표등 수령명세서</vt:lpstr>
      <vt:lpstr>회계 – 부가세 신고 관리 – 부가가치세</vt:lpstr>
      <vt:lpstr>회계 – 마감 관리 – 월마감</vt:lpstr>
      <vt:lpstr>회계 – 재무제표 – 손익계산서</vt:lpstr>
      <vt:lpstr>회계 – 재무제표 – 재무 상태표</vt:lpstr>
      <vt:lpstr>회계 – 재무제표 – 시산표</vt:lpstr>
      <vt:lpstr>회계 – 코드 관리 – 계정코드 관리</vt:lpstr>
      <vt:lpstr>회계 – 코드 관리 – 계정코드 관리</vt:lpstr>
      <vt:lpstr>회계 – 코드 관리 – 월마감 결산식</vt:lpstr>
      <vt:lpstr>회계 – 코드 관리 – 예적금 관리</vt:lpstr>
      <vt:lpstr>회계 – 코드 관리 – 수표/어음 관리</vt:lpstr>
    </vt:vector>
  </TitlesOfParts>
  <Company>YJIT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황철수</dc:creator>
  <cp:lastModifiedBy>Admin</cp:lastModifiedBy>
  <cp:revision>1889</cp:revision>
  <cp:lastPrinted>2017-09-26T07:56:35Z</cp:lastPrinted>
  <dcterms:created xsi:type="dcterms:W3CDTF">2004-12-28T01:24:38Z</dcterms:created>
  <dcterms:modified xsi:type="dcterms:W3CDTF">2017-10-10T05:13:49Z</dcterms:modified>
</cp:coreProperties>
</file>