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89" r:id="rId4"/>
    <p:sldId id="323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260" r:id="rId39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DBA00"/>
    <a:srgbClr val="333333"/>
    <a:srgbClr val="2A557B"/>
    <a:srgbClr val="FFFFFF"/>
    <a:srgbClr val="322E2D"/>
    <a:srgbClr val="90C1B8"/>
    <a:srgbClr val="112945"/>
    <a:srgbClr val="132C4B"/>
    <a:srgbClr val="3F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9756" autoAdjust="0"/>
  </p:normalViewPr>
  <p:slideViewPr>
    <p:cSldViewPr>
      <p:cViewPr varScale="1">
        <p:scale>
          <a:sx n="70" d="100"/>
          <a:sy n="70" d="100"/>
        </p:scale>
        <p:origin x="-1698" y="-10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7838-1921-4FBB-BD39-0D157D0E0C7F}" type="datetimeFigureOut">
              <a:rPr lang="ko-KR" altLang="en-US" smtClean="0"/>
              <a:pPr/>
              <a:t>2016-09-02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072E-5F50-489B-A2A3-615447009C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74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  <p:sp>
        <p:nvSpPr>
          <p:cNvPr id="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522164" y="3970827"/>
            <a:ext cx="7848872" cy="720080"/>
          </a:xfrm>
        </p:spPr>
        <p:txBody>
          <a:bodyPr>
            <a:noAutofit/>
          </a:bodyPr>
          <a:lstStyle>
            <a:lvl1pPr marL="0" indent="0">
              <a:buNone/>
              <a:defRPr kumimoji="1" lang="ko-KR" altLang="en-US" sz="4600" b="1" i="0" u="none" strike="noStrike" kern="1200" cap="none" normalizeH="0" baseline="0" dirty="0">
                <a:ln>
                  <a:noFill/>
                </a:ln>
                <a:solidFill>
                  <a:srgbClr val="305779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522164" y="4860751"/>
            <a:ext cx="7848872" cy="576064"/>
          </a:xfrm>
        </p:spPr>
        <p:txBody>
          <a:bodyPr>
            <a:noAutofit/>
          </a:bodyPr>
          <a:lstStyle>
            <a:lvl1pPr marL="0" indent="0">
              <a:buNone/>
              <a:tabLst/>
              <a:defRPr lang="ko-KR" altLang="en-US" sz="2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391146" lvl="0" indent="-391146" algn="l" defTabSz="1043056" rtl="0" eaLnBrk="1" latinLnBrk="1" hangingPunct="1">
              <a:spcBef>
                <a:spcPct val="20000"/>
              </a:spcBef>
              <a:buNone/>
            </a:pPr>
            <a:r>
              <a:rPr lang="ko-KR" altLang="en-US" dirty="0" smtClean="0"/>
              <a:t>소제목을 입력하세요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2164" y="3420591"/>
            <a:ext cx="7848872" cy="431552"/>
          </a:xfrm>
        </p:spPr>
        <p:txBody>
          <a:bodyPr anchor="b">
            <a:noAutofit/>
          </a:bodyPr>
          <a:lstStyle>
            <a:lvl1pPr>
              <a:buNone/>
              <a:defRPr kumimoji="1" lang="ko-KR" altLang="en-US" sz="1500" b="0" i="0" u="none" strike="noStrike" kern="1200" cap="none" normalizeH="0" baseline="0" dirty="0">
                <a:ln>
                  <a:noFill/>
                </a:ln>
                <a:solidFill>
                  <a:srgbClr val="305779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 indent="0" algn="l" defTabSz="1043056" rtl="0" eaLnBrk="1" latinLnBrk="1" hangingPunct="1">
              <a:spcBef>
                <a:spcPct val="20000"/>
              </a:spcBef>
              <a:buNone/>
            </a:pPr>
            <a:r>
              <a:rPr lang="ko-KR" altLang="en-US" dirty="0" smtClean="0"/>
              <a:t>소제목을 입력하세요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22164" y="6957676"/>
            <a:ext cx="1728788" cy="351546"/>
          </a:xfrm>
        </p:spPr>
        <p:txBody>
          <a:bodyPr anchor="b">
            <a:spAutoFit/>
          </a:bodyPr>
          <a:lstStyle>
            <a:lvl1pPr marL="0" indent="0" algn="l">
              <a:buNone/>
              <a:defRPr kumimoji="1" lang="ko-KR" altLang="en-US" sz="1600" kern="1200" dirty="0" smtClean="0">
                <a:solidFill>
                  <a:srgbClr val="7F8182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  <p:sp>
        <p:nvSpPr>
          <p:cNvPr id="12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8" y="2700511"/>
            <a:ext cx="1584176" cy="1008112"/>
          </a:xfrm>
        </p:spPr>
        <p:txBody>
          <a:bodyPr>
            <a:noAutofit/>
          </a:bodyPr>
          <a:lstStyle>
            <a:lvl1pPr algn="l">
              <a:buNone/>
              <a:defRPr lang="ko-KR" altLang="en-US" sz="6800" b="1" kern="1200" dirty="0">
                <a:solidFill>
                  <a:schemeClr val="accent5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9071" y="3131988"/>
            <a:ext cx="5552989" cy="575493"/>
          </a:xfrm>
        </p:spPr>
        <p:txBody>
          <a:bodyPr>
            <a:noAutofit/>
          </a:bodyPr>
          <a:lstStyle>
            <a:lvl1pPr marL="0" algn="l" defTabSz="1043056" rtl="0" eaLnBrk="1" latinLnBrk="1" hangingPunct="1">
              <a:buNone/>
              <a:defRPr lang="ko-KR" altLang="en-US" sz="3200" b="1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ko-KR" altLang="en-US" dirty="0" smtClean="0"/>
              <a:t>목차를 입력하세요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738188" y="3910133"/>
            <a:ext cx="6840760" cy="575493"/>
          </a:xfrm>
        </p:spPr>
        <p:txBody>
          <a:bodyPr>
            <a:noAutofit/>
          </a:bodyPr>
          <a:lstStyle>
            <a:lvl1pPr marL="180975" indent="-180975" algn="l" defTabSz="1043056" rtl="0" eaLnBrk="1" latinLnBrk="1" hangingPunct="1">
              <a:lnSpc>
                <a:spcPct val="150000"/>
              </a:lnSpc>
              <a:buNone/>
              <a:defRPr lang="ko-KR" altLang="en-US" sz="1200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202684" y="252239"/>
            <a:ext cx="5490716" cy="360040"/>
          </a:xfrm>
          <a:prstGeom prst="rect">
            <a:avLst/>
          </a:prstGeom>
          <a:solidFill>
            <a:srgbClr val="2A5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45692" y="281720"/>
            <a:ext cx="504056" cy="330559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lang="ko-KR" altLang="en-US" sz="1000" b="1" kern="120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fld id="{9DB1A714-22B6-415B-B621-748EF96EC69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082638" y="398988"/>
            <a:ext cx="0" cy="108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0" y="252239"/>
            <a:ext cx="450156" cy="360040"/>
          </a:xfrm>
          <a:prstGeom prst="rect">
            <a:avLst/>
          </a:prstGeom>
          <a:solidFill>
            <a:srgbClr val="2A5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522164" y="186547"/>
            <a:ext cx="4608512" cy="504502"/>
          </a:xfrm>
        </p:spPr>
        <p:txBody>
          <a:bodyPr>
            <a:normAutofit/>
          </a:bodyPr>
          <a:lstStyle>
            <a:lvl1pPr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794972" y="50963"/>
            <a:ext cx="2232248" cy="576064"/>
          </a:xfrm>
        </p:spPr>
        <p:txBody>
          <a:bodyPr anchor="b">
            <a:noAutofit/>
          </a:bodyPr>
          <a:lstStyle>
            <a:lvl1pPr algn="r">
              <a:buNone/>
              <a:defRPr lang="ko-KR" altLang="en-US" sz="900" b="1" kern="12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2034332" y="2916535"/>
            <a:ext cx="5760000" cy="864096"/>
          </a:xfrm>
        </p:spPr>
        <p:txBody>
          <a:bodyPr>
            <a:noAutofit/>
          </a:bodyPr>
          <a:lstStyle>
            <a:lvl1pPr algn="ctr">
              <a:buNone/>
              <a:defRPr kumimoji="1" lang="ko-KR" altLang="en-US" sz="4600" b="1" i="0" u="none" strike="noStrike" kern="1200" cap="none" spc="0" normalizeH="0" baseline="0" noProof="0" dirty="0">
                <a:ln>
                  <a:noFill/>
                </a:ln>
                <a:solidFill>
                  <a:srgbClr val="2A55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34332" y="3636615"/>
            <a:ext cx="5760000" cy="360040"/>
          </a:xfrm>
        </p:spPr>
        <p:txBody>
          <a:bodyPr>
            <a:noAutofit/>
          </a:bodyPr>
          <a:lstStyle>
            <a:lvl1pPr algn="ctr">
              <a:buNone/>
              <a:defRPr lang="ko-KR" alt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391146" lvl="0" indent="-391146" algn="ctr" defTabSz="1043056" rtl="0" eaLnBrk="1" latinLnBrk="1" hangingPunct="1">
              <a:spcBef>
                <a:spcPct val="20000"/>
              </a:spcBef>
              <a:buNone/>
            </a:pPr>
            <a:r>
              <a:rPr lang="ko-KR" altLang="en-US" dirty="0" smtClean="0"/>
              <a:t>소제목을 입력하세요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34332" y="4111579"/>
            <a:ext cx="5760000" cy="863600"/>
          </a:xfrm>
        </p:spPr>
        <p:txBody>
          <a:bodyPr>
            <a:normAutofit/>
          </a:bodyPr>
          <a:lstStyle>
            <a:lvl1pPr algn="ctr">
              <a:buNone/>
              <a:defRPr kumimoji="1" lang="ko-KR" altLang="en-US" sz="1200" b="0" i="0" u="none" strike="noStrike" kern="1200" cap="none" normalizeH="0" baseline="0" dirty="0">
                <a:ln>
                  <a:noFill/>
                </a:ln>
                <a:solidFill>
                  <a:srgbClr val="2A557B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 indent="0" algn="ctr" defTabSz="1043056" rtl="0" eaLnBrk="1" latinLnBrk="1" hangingPunct="1">
              <a:spcBef>
                <a:spcPct val="20000"/>
              </a:spcBef>
              <a:buNone/>
            </a:pPr>
            <a:r>
              <a:rPr lang="ko-KR" altLang="en-US" dirty="0" smtClean="0"/>
              <a:t>소제목을 입력하세요</a:t>
            </a:r>
            <a:endParaRPr lang="ko-KR" altLang="en-US" dirty="0"/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4482306" y="6948983"/>
            <a:ext cx="1728788" cy="351546"/>
          </a:xfrm>
        </p:spPr>
        <p:txBody>
          <a:bodyPr anchor="b">
            <a:spAutoFit/>
          </a:bodyPr>
          <a:lstStyle>
            <a:lvl1pPr algn="ctr">
              <a:buNone/>
              <a:defRPr kumimoji="1" lang="ko-KR" altLang="en-US" sz="1600" kern="1200" dirty="0" smtClean="0">
                <a:solidFill>
                  <a:srgbClr val="7F8182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용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04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lang="ko-KR" altLang="en-US" sz="12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B1A714-22B6-415B-B621-748EF96EC691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1" r:id="rId3"/>
    <p:sldLayoutId id="2147483650" r:id="rId4"/>
    <p:sldLayoutId id="2147483655" r:id="rId5"/>
    <p:sldLayoutId id="2147483671" r:id="rId6"/>
  </p:sldLayoutIdLst>
  <p:hf hdr="0" ftr="0" dt="0"/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wmf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gif"/><Relationship Id="rId9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gif"/><Relationship Id="rId10" Type="http://schemas.openxmlformats.org/officeDocument/2006/relationships/image" Target="../media/image30.jpg"/><Relationship Id="rId4" Type="http://schemas.openxmlformats.org/officeDocument/2006/relationships/image" Target="../media/image24.wmf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portal.fwdnet.co.kr/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gis.klnet.co.kr/cyberdesk/cusres/cusres_form.asp" TargetMode="External"/><Relationship Id="rId5" Type="http://schemas.openxmlformats.org/officeDocument/2006/relationships/hyperlink" Target="https://www.ulogishub.com/" TargetMode="External"/><Relationship Id="rId4" Type="http://schemas.openxmlformats.org/officeDocument/2006/relationships/hyperlink" Target="http://ecplatform.co.kr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522164" y="3970827"/>
            <a:ext cx="8928992" cy="720080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schemeClr val="accent5"/>
                </a:solidFill>
              </a:rPr>
              <a:t>Air Management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2016 PRESENTATION FOR CUSTOMER SERVICE CENTER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0" y="544572"/>
            <a:ext cx="9793088" cy="2948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Master B/L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39035"/>
              </p:ext>
            </p:extLst>
          </p:nvPr>
        </p:nvGraphicFramePr>
        <p:xfrm>
          <a:off x="1386259" y="4932759"/>
          <a:ext cx="7866225" cy="23901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390169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Freight Charge(AAF) :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,Gross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Weight,Rate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Class.Chargeable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단가를 입력하면 자동으로 환율에 맞게 계산되어 표기가 됩니다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만약에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IATA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Tariff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등록이 되어있다면 등록된 금액으로 표기합니다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Charge : P/C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 필히 입력하여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체크해야하며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Other Charge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운임을 입력하여 저장합니다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Cost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매입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지결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입력하는 부분이며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운임코드 입력이 가능합니다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청구처를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작성할 수 있으나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동일한 운임코드로 청구는 불가합니다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Shipper’s Actual Account : Direct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시에만 사용가능하며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실화주에서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운임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청구시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조절하기 위해 사용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Accouting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항공사 정산을 위한 항목이며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AAF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입력한 내용 그대로 표기되나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Commision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Discount,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반영하여 사용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Account : Other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건에서만 사용되며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항공사 정산처럼 대리점에 정산하는 항목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0" y="828304"/>
            <a:ext cx="7200799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House B/L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74593"/>
              </p:ext>
            </p:extLst>
          </p:nvPr>
        </p:nvGraphicFramePr>
        <p:xfrm>
          <a:off x="1386259" y="4932759"/>
          <a:ext cx="7866225" cy="23901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390169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B/L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입력방식은 동일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건일때는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Consolidator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자사코드를 입력하게 되고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 Agent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에는 입력을 하지 않는다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Coload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건일 경우에는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혼재사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대리점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입력하게되고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 Agent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에는 자사코드를 입력한다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이렇게 입력되어야 하는 이유는 서로 주고받고 청구하는 주체가 다르기 때문이다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0" y="828305"/>
            <a:ext cx="7200799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House B/L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13978"/>
              </p:ext>
            </p:extLst>
          </p:nvPr>
        </p:nvGraphicFramePr>
        <p:xfrm>
          <a:off x="1386259" y="4932759"/>
          <a:ext cx="7866225" cy="23901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390169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마스터 </a:t>
                      </a:r>
                      <a:r>
                        <a:rPr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r>
                        <a:rPr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Description </a:t>
                      </a:r>
                      <a:r>
                        <a:rPr lang="ko-KR" altLang="en-US" sz="12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란과</a:t>
                      </a:r>
                      <a:r>
                        <a:rPr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항목 동일</a:t>
                      </a:r>
                      <a:endParaRPr lang="en-US" altLang="ko-KR" sz="12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Nomi PTN : </a:t>
                      </a:r>
                      <a:r>
                        <a:rPr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</a:t>
                      </a:r>
                      <a:r>
                        <a:rPr lang="ko-KR" altLang="en-US" sz="12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한국내에서</a:t>
                      </a:r>
                      <a:r>
                        <a:rPr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운송사가</a:t>
                      </a:r>
                      <a:r>
                        <a:rPr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결정되어 운송하는 경우에 </a:t>
                      </a:r>
                      <a:r>
                        <a:rPr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LOCAL, </a:t>
                      </a:r>
                      <a:r>
                        <a:rPr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 파트너가 결정해줘서 운송을 일임하게 되면 </a:t>
                      </a:r>
                      <a:r>
                        <a:rPr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NOMI</a:t>
                      </a:r>
                      <a:r>
                        <a:rPr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표기한다</a:t>
                      </a:r>
                      <a:r>
                        <a:rPr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0" y="828306"/>
            <a:ext cx="7200799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House B/L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67366"/>
              </p:ext>
            </p:extLst>
          </p:nvPr>
        </p:nvGraphicFramePr>
        <p:xfrm>
          <a:off x="1386259" y="4932759"/>
          <a:ext cx="7866225" cy="23901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390169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운임 입력은 동일하나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항공사 정산할 때 사용되는 코드는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시작되는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EX)CFSA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운임 코드를 사용 했는데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시작되는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 AAF,AFS,AHCV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운임코드를 사용해야 합니다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일반적으로 이렇게 입력하지만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항공사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뜻합니다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just" eaLnBrk="1" hangingPunct="1"/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Demension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입력되어 있다면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Gross Weight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입력하면 값을 비교해서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Chargeable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표기됩니다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Partner’s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Acutal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Account : Partner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정산 하는 업체를 관리하는 항목입니다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파트너 정산 관련 리스트 등의 모든 항목에서 해당 거래처코드를 참조 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파트너 정산에 입력된 파트너 정보를 불러오려면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 Actual Account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 파트너 코드가 입력되어 있어야 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just" eaLnBrk="1" hangingPunct="1"/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Accounting : House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Coload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 일 경우에만 활성화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99" y="828306"/>
            <a:ext cx="7200799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3600" dirty="0" smtClean="0"/>
              <a:t>Air Inbound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6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InBound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6220" y="1115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ko-KR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Flow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06540" y="1825904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Routing Order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06540" y="4068663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 ALERT</a:t>
            </a:r>
          </a:p>
        </p:txBody>
      </p:sp>
      <p:cxnSp>
        <p:nvCxnSpPr>
          <p:cNvPr id="7" name="직선 화살표 연결선 6"/>
          <p:cNvCxnSpPr>
            <a:stCxn id="3" idx="2"/>
            <a:endCxn id="12" idx="0"/>
          </p:cNvCxnSpPr>
          <p:nvPr/>
        </p:nvCxnSpPr>
        <p:spPr>
          <a:xfrm>
            <a:off x="5346700" y="2978032"/>
            <a:ext cx="0" cy="1090631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074892" y="1576761"/>
            <a:ext cx="2880680" cy="1771821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</a:rPr>
              <a:t>outing </a:t>
            </a:r>
            <a:r>
              <a:rPr lang="ko-KR" altLang="en-US" sz="1600" dirty="0" smtClean="0">
                <a:solidFill>
                  <a:schemeClr val="tx1"/>
                </a:solidFill>
              </a:rPr>
              <a:t>경로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노선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Order </a:t>
            </a:r>
            <a:r>
              <a:rPr lang="ko-KR" altLang="en-US" sz="1600" dirty="0" smtClean="0">
                <a:solidFill>
                  <a:schemeClr val="tx1"/>
                </a:solidFill>
              </a:rPr>
              <a:t>지시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포워더를</a:t>
            </a:r>
            <a:r>
              <a:rPr lang="ko-KR" altLang="en-US" sz="1600" dirty="0" smtClean="0">
                <a:solidFill>
                  <a:schemeClr val="tx1"/>
                </a:solidFill>
              </a:rPr>
              <a:t> 통해서 수출 측에서 사전정보를 파악하는 것 </a:t>
            </a:r>
            <a:r>
              <a:rPr lang="en-US" altLang="ko-KR" sz="1600" dirty="0" smtClean="0">
                <a:solidFill>
                  <a:schemeClr val="tx1"/>
                </a:solidFill>
              </a:rPr>
              <a:t>NOMI</a:t>
            </a:r>
            <a:r>
              <a:rPr lang="ko-KR" altLang="en-US" sz="1600" dirty="0" smtClean="0">
                <a:solidFill>
                  <a:schemeClr val="tx1"/>
                </a:solidFill>
              </a:rPr>
              <a:t>인지 </a:t>
            </a:r>
            <a:r>
              <a:rPr lang="en-US" altLang="ko-KR" sz="1600" dirty="0" smtClean="0">
                <a:solidFill>
                  <a:schemeClr val="tx1"/>
                </a:solidFill>
              </a:rPr>
              <a:t>LOCAL</a:t>
            </a:r>
            <a:r>
              <a:rPr lang="ko-KR" altLang="en-US" sz="1600" dirty="0" smtClean="0">
                <a:solidFill>
                  <a:schemeClr val="tx1"/>
                </a:solidFill>
              </a:rPr>
              <a:t>인지 여기서 결정한다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26220" y="4068663"/>
            <a:ext cx="2592288" cy="1152128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발송 통지서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74892" y="4068663"/>
            <a:ext cx="2736304" cy="1440160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파트너 측에서 미리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적하목록</a:t>
            </a:r>
            <a:r>
              <a:rPr lang="ko-KR" altLang="en-US" sz="1600" dirty="0" smtClean="0">
                <a:solidFill>
                  <a:schemeClr val="tx1"/>
                </a:solidFill>
              </a:rPr>
              <a:t> 정보를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알수있게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NOTICE </a:t>
            </a:r>
            <a:r>
              <a:rPr lang="ko-KR" altLang="en-US" sz="1600" dirty="0" smtClean="0">
                <a:solidFill>
                  <a:schemeClr val="tx1"/>
                </a:solidFill>
              </a:rPr>
              <a:t>해준다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InBound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6220" y="1115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ko-KR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Flow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10428" y="1692399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MAWB/HAWB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36415" y="1548383"/>
            <a:ext cx="2916684" cy="1547279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출발지에서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적하목록을</a:t>
            </a:r>
            <a:r>
              <a:rPr lang="ko-KR" altLang="en-US" sz="1600" dirty="0" smtClean="0">
                <a:solidFill>
                  <a:schemeClr val="tx1"/>
                </a:solidFill>
              </a:rPr>
              <a:t> 전송하고 해당 정보를 토대로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비엘을</a:t>
            </a:r>
            <a:r>
              <a:rPr lang="ko-KR" altLang="en-US" sz="1600" dirty="0" smtClean="0">
                <a:solidFill>
                  <a:schemeClr val="tx1"/>
                </a:solidFill>
              </a:rPr>
              <a:t> 입력한다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I/V,P/L</a:t>
            </a:r>
            <a:r>
              <a:rPr lang="ko-KR" altLang="en-US" sz="1600" dirty="0" smtClean="0">
                <a:solidFill>
                  <a:schemeClr val="tx1"/>
                </a:solidFill>
              </a:rPr>
              <a:t>등 도 받아서 확인 후에 입력한다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L/C </a:t>
            </a:r>
            <a:r>
              <a:rPr lang="ko-KR" altLang="en-US" sz="1600" dirty="0" smtClean="0">
                <a:solidFill>
                  <a:schemeClr val="tx1"/>
                </a:solidFill>
              </a:rPr>
              <a:t>건일 경우에는 은행가서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06540" y="3708623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A/N 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2"/>
            <a:endCxn id="15" idx="0"/>
          </p:cNvCxnSpPr>
          <p:nvPr/>
        </p:nvCxnSpPr>
        <p:spPr>
          <a:xfrm flipH="1">
            <a:off x="5346700" y="2844527"/>
            <a:ext cx="3888" cy="864096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2"/>
            <a:endCxn id="21" idx="0"/>
          </p:cNvCxnSpPr>
          <p:nvPr/>
        </p:nvCxnSpPr>
        <p:spPr>
          <a:xfrm>
            <a:off x="5346700" y="4860751"/>
            <a:ext cx="3888" cy="864096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10428" y="5724847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D/O </a:t>
            </a:r>
            <a:r>
              <a:rPr lang="ko-KR" altLang="en-US" dirty="0" smtClean="0">
                <a:solidFill>
                  <a:schemeClr val="tx1"/>
                </a:solidFill>
              </a:rPr>
              <a:t>신고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02884" y="3348583"/>
            <a:ext cx="2916684" cy="1944216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실제 화물의 입항을 예고하여 조치할 부분이 있으면 처리하라는 통지서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EX)</a:t>
            </a:r>
            <a:r>
              <a:rPr lang="ko-KR" altLang="en-US" sz="1600" dirty="0" smtClean="0">
                <a:solidFill>
                  <a:schemeClr val="tx1"/>
                </a:solidFill>
              </a:rPr>
              <a:t>수입금액이 크면 자금이나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물류비</a:t>
            </a:r>
            <a:r>
              <a:rPr lang="ko-KR" altLang="en-US" sz="1600" dirty="0" smtClean="0">
                <a:solidFill>
                  <a:schemeClr val="tx1"/>
                </a:solidFill>
              </a:rPr>
              <a:t> 등을 미리 준비할 수 있도록 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02884" y="5724847"/>
            <a:ext cx="2916684" cy="1327925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Delivery Order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물건이 도착하니 물건을 빼가도록 신고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60958" y="5724847"/>
            <a:ext cx="2592288" cy="1152128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Delivery Order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60958" y="3744627"/>
            <a:ext cx="2592288" cy="1152128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화물도착통지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Arrival Notice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17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InBound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6220" y="8989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중요사항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73726"/>
              </p:ext>
            </p:extLst>
          </p:nvPr>
        </p:nvGraphicFramePr>
        <p:xfrm>
          <a:off x="1175134" y="1476375"/>
          <a:ext cx="8348030" cy="316835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348030"/>
              </a:tblGrid>
              <a:tr h="128781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부킹을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따로 하지 않는다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  <a:tr h="1880536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마스터로 청구를 하지 않고 하우스 단위로 작성한다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18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Routing Order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26238"/>
              </p:ext>
            </p:extLst>
          </p:nvPr>
        </p:nvGraphicFramePr>
        <p:xfrm>
          <a:off x="1386259" y="4932759"/>
          <a:ext cx="7866225" cy="246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460758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수출지에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사전정보를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포워더를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통해서 파악하는 용도로 사용합니다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REF NO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는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저장시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자동으로 생성이 됩니다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. </a:t>
                      </a:r>
                    </a:p>
                    <a:p>
                      <a:pPr algn="just" eaLnBrk="1" hangingPunct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CONSIGNEE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</a:rPr>
                        <a:t>을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입력하시고 조건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(L/C NO, P/ORDER, P/INV NO, T/T NO)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를 선택하시고 거기에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</a:t>
                      </a:r>
                    </a:p>
                    <a:p>
                      <a:pPr algn="just" eaLnBrk="1" hangingPunct="1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해당되는 내용을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T/REF NO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필드에 입력을 하시면 되지만 따라 관리 하지 않으니 입력을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안해도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무관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</a:t>
                      </a:r>
                    </a:p>
                    <a:p>
                      <a:pPr algn="just" eaLnBrk="1" hangingPunct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COMMODITY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는 취급품목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=ITEM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코드를 입력하면 된다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. AMOUNT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는 금액단위와 금액을 입력하고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Demension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이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굴림체" pitchFamily="49" charset="-127"/>
                      </a:endParaRPr>
                    </a:p>
                    <a:p>
                      <a:pPr algn="just" eaLnBrk="1" hangingPunct="1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있을 시에는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Demension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을 입력하면 된다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. </a:t>
                      </a:r>
                    </a:p>
                    <a:p>
                      <a:pPr algn="just" eaLnBrk="1" hangingPunct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S/D(SHIPPING DATE), TERMS OF TRADE(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화물운송조건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) </a:t>
                      </a:r>
                    </a:p>
                    <a:p>
                      <a:pPr algn="just" eaLnBrk="1" hangingPunct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SELLING RATES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는 운임적용금액을 입력하시고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REMARK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사항이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있을시에는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REMARK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란을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이용하시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굴림체" pitchFamily="49" charset="-127"/>
                      </a:endParaRPr>
                    </a:p>
                    <a:p>
                      <a:pPr algn="just" eaLnBrk="1" hangingPunct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 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면 됩니다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그리고 저장을 하시면 됩니다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. </a:t>
                      </a:r>
                    </a:p>
                    <a:p>
                      <a:pPr algn="just" eaLnBrk="1" hangingPunct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체" pitchFamily="49" charset="-127"/>
                        </a:rPr>
                        <a:t> 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굴림체" pitchFamily="49" charset="-127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53" y="828303"/>
            <a:ext cx="737874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19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82135"/>
              </p:ext>
            </p:extLst>
          </p:nvPr>
        </p:nvGraphicFramePr>
        <p:xfrm>
          <a:off x="1386259" y="4932759"/>
          <a:ext cx="7866225" cy="246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460758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수입의 경우에는 별도로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부킹을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진행하지 않습니다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CONSOL,DIRECT,CO-LOAD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선택하고 진행합니다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수출과 마찬가지로 기본 항목만 넣고 수입에서 운임청구 등을 진행하지 않습니다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V. Customs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 Van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액체화물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온도 조절이 필요하지 않는 것을 뜻합니다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84" y="858791"/>
            <a:ext cx="7416824" cy="39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578948" y="0"/>
            <a:ext cx="3114452" cy="7561263"/>
          </a:xfrm>
          <a:prstGeom prst="rect">
            <a:avLst/>
          </a:prstGeom>
          <a:blipFill dpi="0" rotWithShape="1">
            <a:blip r:embed="rId2" cstate="print"/>
            <a:srcRect/>
            <a:tile tx="-457200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2324" y="928304"/>
            <a:ext cx="261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3500" b="1" dirty="0" smtClean="0">
                <a:solidFill>
                  <a:srgbClr val="305779"/>
                </a:solidFill>
                <a:latin typeface="맑은 고딕" pitchFamily="50" charset="-127"/>
                <a:ea typeface="맑은 고딕" pitchFamily="50" charset="-127"/>
              </a:rPr>
              <a:t>ONTENTS</a:t>
            </a:r>
            <a:endParaRPr lang="ko-KR" altLang="en-US" sz="3500" b="1" dirty="0">
              <a:solidFill>
                <a:srgbClr val="3057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517" y="2291493"/>
            <a:ext cx="325824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 smtClean="0">
                <a:solidFill>
                  <a:srgbClr val="305779"/>
                </a:solidFill>
                <a:latin typeface="맑은 고딕" pitchFamily="50" charset="-127"/>
                <a:ea typeface="맑은 고딕" pitchFamily="50" charset="-127"/>
              </a:rPr>
              <a:t>Air </a:t>
            </a:r>
            <a:r>
              <a:rPr lang="en-US" altLang="ko-KR" sz="1800" b="1" dirty="0" err="1" smtClean="0">
                <a:solidFill>
                  <a:srgbClr val="305779"/>
                </a:solidFill>
                <a:latin typeface="맑은 고딕" pitchFamily="50" charset="-127"/>
                <a:ea typeface="맑은 고딕" pitchFamily="50" charset="-127"/>
              </a:rPr>
              <a:t>OutBound</a:t>
            </a:r>
            <a:endParaRPr lang="en-US" altLang="ko-KR" sz="1800" b="1" dirty="0" smtClean="0">
              <a:solidFill>
                <a:srgbClr val="3057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663" y="2314507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chemeClr val="accent5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6517" y="3223873"/>
            <a:ext cx="3692191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 smtClean="0">
                <a:solidFill>
                  <a:srgbClr val="305779"/>
                </a:solidFill>
                <a:latin typeface="맑은 고딕" pitchFamily="50" charset="-127"/>
                <a:ea typeface="맑은 고딕" pitchFamily="50" charset="-127"/>
              </a:rPr>
              <a:t>Air </a:t>
            </a:r>
            <a:r>
              <a:rPr lang="en-US" altLang="ko-KR" sz="1800" b="1" dirty="0" err="1" smtClean="0">
                <a:solidFill>
                  <a:srgbClr val="305779"/>
                </a:solidFill>
                <a:latin typeface="맑은 고딕" pitchFamily="50" charset="-127"/>
                <a:ea typeface="맑은 고딕" pitchFamily="50" charset="-127"/>
              </a:rPr>
              <a:t>InBound</a:t>
            </a:r>
            <a:endParaRPr lang="en-US" altLang="ko-KR" sz="1800" b="1" dirty="0" smtClean="0">
              <a:solidFill>
                <a:srgbClr val="3057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663" y="3227581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chemeClr val="accent5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6517" y="4159977"/>
            <a:ext cx="3116606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 smtClean="0">
                <a:solidFill>
                  <a:srgbClr val="305779"/>
                </a:solidFill>
                <a:latin typeface="맑은 고딕" pitchFamily="50" charset="-127"/>
                <a:ea typeface="맑은 고딕" pitchFamily="50" charset="-127"/>
              </a:rPr>
              <a:t>Air Performance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95663" y="4163685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chemeClr val="accent5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0" y="0"/>
            <a:ext cx="1799259" cy="1476375"/>
            <a:chOff x="4125913" y="2779713"/>
            <a:chExt cx="2441575" cy="2003425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5176838" y="3211513"/>
              <a:ext cx="1390650" cy="1571625"/>
            </a:xfrm>
            <a:custGeom>
              <a:avLst/>
              <a:gdLst/>
              <a:ahLst/>
              <a:cxnLst>
                <a:cxn ang="0">
                  <a:pos x="438" y="990"/>
                </a:cxn>
                <a:cxn ang="0">
                  <a:pos x="438" y="990"/>
                </a:cxn>
                <a:cxn ang="0">
                  <a:pos x="430" y="988"/>
                </a:cxn>
                <a:cxn ang="0">
                  <a:pos x="422" y="986"/>
                </a:cxn>
                <a:cxn ang="0">
                  <a:pos x="18" y="774"/>
                </a:cxn>
                <a:cxn ang="0">
                  <a:pos x="18" y="774"/>
                </a:cxn>
                <a:cxn ang="0">
                  <a:pos x="12" y="768"/>
                </a:cxn>
                <a:cxn ang="0">
                  <a:pos x="6" y="762"/>
                </a:cxn>
                <a:cxn ang="0">
                  <a:pos x="2" y="754"/>
                </a:cxn>
                <a:cxn ang="0">
                  <a:pos x="0" y="744"/>
                </a:cxn>
                <a:cxn ang="0">
                  <a:pos x="0" y="246"/>
                </a:cxn>
                <a:cxn ang="0">
                  <a:pos x="0" y="246"/>
                </a:cxn>
                <a:cxn ang="0">
                  <a:pos x="2" y="236"/>
                </a:cxn>
                <a:cxn ang="0">
                  <a:pos x="6" y="228"/>
                </a:cxn>
                <a:cxn ang="0">
                  <a:pos x="12" y="220"/>
                </a:cxn>
                <a:cxn ang="0">
                  <a:pos x="18" y="216"/>
                </a:cxn>
                <a:cxn ang="0">
                  <a:pos x="422" y="4"/>
                </a:cxn>
                <a:cxn ang="0">
                  <a:pos x="422" y="4"/>
                </a:cxn>
                <a:cxn ang="0">
                  <a:pos x="430" y="2"/>
                </a:cxn>
                <a:cxn ang="0">
                  <a:pos x="438" y="0"/>
                </a:cxn>
                <a:cxn ang="0">
                  <a:pos x="446" y="2"/>
                </a:cxn>
                <a:cxn ang="0">
                  <a:pos x="454" y="4"/>
                </a:cxn>
                <a:cxn ang="0">
                  <a:pos x="856" y="216"/>
                </a:cxn>
                <a:cxn ang="0">
                  <a:pos x="856" y="216"/>
                </a:cxn>
                <a:cxn ang="0">
                  <a:pos x="864" y="220"/>
                </a:cxn>
                <a:cxn ang="0">
                  <a:pos x="870" y="228"/>
                </a:cxn>
                <a:cxn ang="0">
                  <a:pos x="874" y="236"/>
                </a:cxn>
                <a:cxn ang="0">
                  <a:pos x="876" y="246"/>
                </a:cxn>
                <a:cxn ang="0">
                  <a:pos x="876" y="744"/>
                </a:cxn>
                <a:cxn ang="0">
                  <a:pos x="876" y="744"/>
                </a:cxn>
                <a:cxn ang="0">
                  <a:pos x="874" y="754"/>
                </a:cxn>
                <a:cxn ang="0">
                  <a:pos x="870" y="762"/>
                </a:cxn>
                <a:cxn ang="0">
                  <a:pos x="864" y="768"/>
                </a:cxn>
                <a:cxn ang="0">
                  <a:pos x="856" y="774"/>
                </a:cxn>
                <a:cxn ang="0">
                  <a:pos x="454" y="986"/>
                </a:cxn>
                <a:cxn ang="0">
                  <a:pos x="454" y="986"/>
                </a:cxn>
                <a:cxn ang="0">
                  <a:pos x="446" y="988"/>
                </a:cxn>
                <a:cxn ang="0">
                  <a:pos x="438" y="990"/>
                </a:cxn>
                <a:cxn ang="0">
                  <a:pos x="438" y="990"/>
                </a:cxn>
                <a:cxn ang="0">
                  <a:pos x="70" y="724"/>
                </a:cxn>
                <a:cxn ang="0">
                  <a:pos x="438" y="916"/>
                </a:cxn>
                <a:cxn ang="0">
                  <a:pos x="806" y="724"/>
                </a:cxn>
                <a:cxn ang="0">
                  <a:pos x="806" y="266"/>
                </a:cxn>
                <a:cxn ang="0">
                  <a:pos x="438" y="74"/>
                </a:cxn>
                <a:cxn ang="0">
                  <a:pos x="70" y="266"/>
                </a:cxn>
                <a:cxn ang="0">
                  <a:pos x="70" y="724"/>
                </a:cxn>
              </a:cxnLst>
              <a:rect l="0" t="0" r="r" b="b"/>
              <a:pathLst>
                <a:path w="876" h="990">
                  <a:moveTo>
                    <a:pt x="438" y="990"/>
                  </a:moveTo>
                  <a:lnTo>
                    <a:pt x="438" y="990"/>
                  </a:lnTo>
                  <a:lnTo>
                    <a:pt x="430" y="988"/>
                  </a:lnTo>
                  <a:lnTo>
                    <a:pt x="422" y="986"/>
                  </a:lnTo>
                  <a:lnTo>
                    <a:pt x="18" y="774"/>
                  </a:lnTo>
                  <a:lnTo>
                    <a:pt x="18" y="774"/>
                  </a:lnTo>
                  <a:lnTo>
                    <a:pt x="12" y="768"/>
                  </a:lnTo>
                  <a:lnTo>
                    <a:pt x="6" y="762"/>
                  </a:lnTo>
                  <a:lnTo>
                    <a:pt x="2" y="754"/>
                  </a:lnTo>
                  <a:lnTo>
                    <a:pt x="0" y="744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36"/>
                  </a:lnTo>
                  <a:lnTo>
                    <a:pt x="6" y="228"/>
                  </a:lnTo>
                  <a:lnTo>
                    <a:pt x="12" y="220"/>
                  </a:lnTo>
                  <a:lnTo>
                    <a:pt x="18" y="216"/>
                  </a:lnTo>
                  <a:lnTo>
                    <a:pt x="422" y="4"/>
                  </a:lnTo>
                  <a:lnTo>
                    <a:pt x="422" y="4"/>
                  </a:lnTo>
                  <a:lnTo>
                    <a:pt x="430" y="2"/>
                  </a:lnTo>
                  <a:lnTo>
                    <a:pt x="438" y="0"/>
                  </a:lnTo>
                  <a:lnTo>
                    <a:pt x="446" y="2"/>
                  </a:lnTo>
                  <a:lnTo>
                    <a:pt x="454" y="4"/>
                  </a:lnTo>
                  <a:lnTo>
                    <a:pt x="856" y="216"/>
                  </a:lnTo>
                  <a:lnTo>
                    <a:pt x="856" y="216"/>
                  </a:lnTo>
                  <a:lnTo>
                    <a:pt x="864" y="220"/>
                  </a:lnTo>
                  <a:lnTo>
                    <a:pt x="870" y="228"/>
                  </a:lnTo>
                  <a:lnTo>
                    <a:pt x="874" y="236"/>
                  </a:lnTo>
                  <a:lnTo>
                    <a:pt x="876" y="246"/>
                  </a:lnTo>
                  <a:lnTo>
                    <a:pt x="876" y="744"/>
                  </a:lnTo>
                  <a:lnTo>
                    <a:pt x="876" y="744"/>
                  </a:lnTo>
                  <a:lnTo>
                    <a:pt x="874" y="754"/>
                  </a:lnTo>
                  <a:lnTo>
                    <a:pt x="870" y="762"/>
                  </a:lnTo>
                  <a:lnTo>
                    <a:pt x="864" y="768"/>
                  </a:lnTo>
                  <a:lnTo>
                    <a:pt x="856" y="774"/>
                  </a:lnTo>
                  <a:lnTo>
                    <a:pt x="454" y="986"/>
                  </a:lnTo>
                  <a:lnTo>
                    <a:pt x="454" y="986"/>
                  </a:lnTo>
                  <a:lnTo>
                    <a:pt x="446" y="988"/>
                  </a:lnTo>
                  <a:lnTo>
                    <a:pt x="438" y="990"/>
                  </a:lnTo>
                  <a:lnTo>
                    <a:pt x="438" y="990"/>
                  </a:lnTo>
                  <a:close/>
                  <a:moveTo>
                    <a:pt x="70" y="724"/>
                  </a:moveTo>
                  <a:lnTo>
                    <a:pt x="438" y="916"/>
                  </a:lnTo>
                  <a:lnTo>
                    <a:pt x="806" y="724"/>
                  </a:lnTo>
                  <a:lnTo>
                    <a:pt x="806" y="266"/>
                  </a:lnTo>
                  <a:lnTo>
                    <a:pt x="438" y="74"/>
                  </a:lnTo>
                  <a:lnTo>
                    <a:pt x="70" y="266"/>
                  </a:lnTo>
                  <a:lnTo>
                    <a:pt x="70" y="724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125913" y="2779713"/>
              <a:ext cx="1577975" cy="1743075"/>
            </a:xfrm>
            <a:custGeom>
              <a:avLst/>
              <a:gdLst/>
              <a:ahLst/>
              <a:cxnLst>
                <a:cxn ang="0">
                  <a:pos x="924" y="148"/>
                </a:cxn>
                <a:cxn ang="0">
                  <a:pos x="924" y="766"/>
                </a:cxn>
                <a:cxn ang="0">
                  <a:pos x="430" y="1024"/>
                </a:cxn>
                <a:cxn ang="0">
                  <a:pos x="0" y="800"/>
                </a:cxn>
                <a:cxn ang="0">
                  <a:pos x="0" y="878"/>
                </a:cxn>
                <a:cxn ang="0">
                  <a:pos x="414" y="1094"/>
                </a:cxn>
                <a:cxn ang="0">
                  <a:pos x="414" y="1094"/>
                </a:cxn>
                <a:cxn ang="0">
                  <a:pos x="422" y="1096"/>
                </a:cxn>
                <a:cxn ang="0">
                  <a:pos x="430" y="1098"/>
                </a:cxn>
                <a:cxn ang="0">
                  <a:pos x="430" y="1098"/>
                </a:cxn>
                <a:cxn ang="0">
                  <a:pos x="438" y="1096"/>
                </a:cxn>
                <a:cxn ang="0">
                  <a:pos x="448" y="1094"/>
                </a:cxn>
                <a:cxn ang="0">
                  <a:pos x="976" y="816"/>
                </a:cxn>
                <a:cxn ang="0">
                  <a:pos x="976" y="816"/>
                </a:cxn>
                <a:cxn ang="0">
                  <a:pos x="984" y="812"/>
                </a:cxn>
                <a:cxn ang="0">
                  <a:pos x="990" y="804"/>
                </a:cxn>
                <a:cxn ang="0">
                  <a:pos x="994" y="796"/>
                </a:cxn>
                <a:cxn ang="0">
                  <a:pos x="994" y="786"/>
                </a:cxn>
                <a:cxn ang="0">
                  <a:pos x="994" y="128"/>
                </a:cxn>
                <a:cxn ang="0">
                  <a:pos x="994" y="128"/>
                </a:cxn>
                <a:cxn ang="0">
                  <a:pos x="994" y="118"/>
                </a:cxn>
                <a:cxn ang="0">
                  <a:pos x="990" y="110"/>
                </a:cxn>
                <a:cxn ang="0">
                  <a:pos x="984" y="104"/>
                </a:cxn>
                <a:cxn ang="0">
                  <a:pos x="976" y="98"/>
                </a:cxn>
                <a:cxn ang="0">
                  <a:pos x="790" y="0"/>
                </a:cxn>
                <a:cxn ang="0">
                  <a:pos x="642" y="0"/>
                </a:cxn>
                <a:cxn ang="0">
                  <a:pos x="924" y="148"/>
                </a:cxn>
              </a:cxnLst>
              <a:rect l="0" t="0" r="r" b="b"/>
              <a:pathLst>
                <a:path w="994" h="1098">
                  <a:moveTo>
                    <a:pt x="924" y="148"/>
                  </a:moveTo>
                  <a:lnTo>
                    <a:pt x="924" y="766"/>
                  </a:lnTo>
                  <a:lnTo>
                    <a:pt x="430" y="1024"/>
                  </a:lnTo>
                  <a:lnTo>
                    <a:pt x="0" y="800"/>
                  </a:lnTo>
                  <a:lnTo>
                    <a:pt x="0" y="878"/>
                  </a:lnTo>
                  <a:lnTo>
                    <a:pt x="414" y="1094"/>
                  </a:lnTo>
                  <a:lnTo>
                    <a:pt x="414" y="1094"/>
                  </a:lnTo>
                  <a:lnTo>
                    <a:pt x="422" y="1096"/>
                  </a:lnTo>
                  <a:lnTo>
                    <a:pt x="430" y="1098"/>
                  </a:lnTo>
                  <a:lnTo>
                    <a:pt x="430" y="1098"/>
                  </a:lnTo>
                  <a:lnTo>
                    <a:pt x="438" y="1096"/>
                  </a:lnTo>
                  <a:lnTo>
                    <a:pt x="448" y="1094"/>
                  </a:lnTo>
                  <a:lnTo>
                    <a:pt x="976" y="816"/>
                  </a:lnTo>
                  <a:lnTo>
                    <a:pt x="976" y="816"/>
                  </a:lnTo>
                  <a:lnTo>
                    <a:pt x="984" y="812"/>
                  </a:lnTo>
                  <a:lnTo>
                    <a:pt x="990" y="804"/>
                  </a:lnTo>
                  <a:lnTo>
                    <a:pt x="994" y="796"/>
                  </a:lnTo>
                  <a:lnTo>
                    <a:pt x="994" y="786"/>
                  </a:lnTo>
                  <a:lnTo>
                    <a:pt x="994" y="128"/>
                  </a:lnTo>
                  <a:lnTo>
                    <a:pt x="994" y="128"/>
                  </a:lnTo>
                  <a:lnTo>
                    <a:pt x="994" y="118"/>
                  </a:lnTo>
                  <a:lnTo>
                    <a:pt x="990" y="110"/>
                  </a:lnTo>
                  <a:lnTo>
                    <a:pt x="984" y="104"/>
                  </a:lnTo>
                  <a:lnTo>
                    <a:pt x="976" y="98"/>
                  </a:lnTo>
                  <a:lnTo>
                    <a:pt x="790" y="0"/>
                  </a:lnTo>
                  <a:lnTo>
                    <a:pt x="642" y="0"/>
                  </a:lnTo>
                  <a:lnTo>
                    <a:pt x="924" y="14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6" name="Picture 2" descr="C:\Users\keg\Pictures\중국운송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0" r="19599"/>
          <a:stretch/>
        </p:blipFill>
        <p:spPr bwMode="auto">
          <a:xfrm>
            <a:off x="7578949" y="0"/>
            <a:ext cx="3114452" cy="756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745106" y="5076775"/>
            <a:ext cx="3116606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 smtClean="0">
                <a:solidFill>
                  <a:srgbClr val="305779"/>
                </a:solidFill>
                <a:latin typeface="맑은 고딕" pitchFamily="50" charset="-127"/>
                <a:ea typeface="맑은 고딕" pitchFamily="50" charset="-127"/>
              </a:rPr>
              <a:t>Edi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14252" y="507793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chemeClr val="accent5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20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86121"/>
              </p:ext>
            </p:extLst>
          </p:nvPr>
        </p:nvGraphicFramePr>
        <p:xfrm>
          <a:off x="1386259" y="4932759"/>
          <a:ext cx="7866225" cy="246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460758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수입에도 마스터에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Cost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사용하는 항목은 있으나 현재 사용하는 업체는 없습니다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수입의 경우에는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다이렉트로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진행하더라고 매출청구를 하기에 하우스에 동일 마스터로 저장하여 하우스 청구를 합니다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42" y="900311"/>
            <a:ext cx="741236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21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House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39053"/>
              </p:ext>
            </p:extLst>
          </p:nvPr>
        </p:nvGraphicFramePr>
        <p:xfrm>
          <a:off x="1386259" y="4932759"/>
          <a:ext cx="7866225" cy="246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460758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수출과 동일하게 입력하면 됩니다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L/C(Letter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Credit)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신용장거래시에는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은행명을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기입하면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Co-Load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일때만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Co-Load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Agent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입력하고 그 외의 경우에는 입력하지 않습니다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B.B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FEE(Break Bulk) Handling Charge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청구 방식은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비슷하구요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파트너간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항목이었으나 현재는 혼재화물에 대한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비용을 대신 내준다는 의미로 변질되어서 사용되고 있습니다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무에 대해 체크하고 금액 입력하면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</a:rPr>
                        <a:t>HS</a:t>
                      </a:r>
                      <a:r>
                        <a:rPr lang="en-US" altLang="ko-KR" sz="1200" baseline="0" dirty="0" smtClean="0">
                          <a:effectLst/>
                        </a:rPr>
                        <a:t> Code </a:t>
                      </a:r>
                      <a:r>
                        <a:rPr lang="ko-KR" altLang="en-US" sz="1200" dirty="0" smtClean="0">
                          <a:effectLst/>
                        </a:rPr>
                        <a:t>국제통일상품분류체계</a:t>
                      </a:r>
                      <a:r>
                        <a:rPr lang="en-US" altLang="ko-KR" sz="1200" dirty="0" smtClean="0">
                          <a:effectLst/>
                        </a:rPr>
                        <a:t>(Harmonized Commodity Description and Coding System)</a:t>
                      </a:r>
                      <a:r>
                        <a:rPr lang="ko-KR" altLang="en-US" sz="1200" dirty="0" smtClean="0">
                          <a:effectLst/>
                        </a:rPr>
                        <a:t>의 약칭으로 무역거래상품을 숫자로 분류 하는 것으로 이 숫자가 낮을수록 관세가 낮아진다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84" y="900311"/>
            <a:ext cx="7416823" cy="3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22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House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8962"/>
              </p:ext>
            </p:extLst>
          </p:nvPr>
        </p:nvGraphicFramePr>
        <p:xfrm>
          <a:off x="1386259" y="4932759"/>
          <a:ext cx="7866225" cy="246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460758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C.C.FEE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있을 경우에는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Freight Charge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AAF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다음으로 입력하면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 FEE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 Charge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수입되어 질 경우 한국의 업체는 환율 변동에 대한 환차손을 받는 금액입니다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계산식으로는 </a:t>
                      </a:r>
                      <a:r>
                        <a:rPr lang="en-US" altLang="ko-KR" sz="1200" dirty="0" smtClean="0">
                          <a:effectLst/>
                        </a:rPr>
                        <a:t>CHARGE </a:t>
                      </a:r>
                      <a:r>
                        <a:rPr lang="ko-KR" altLang="en-US" sz="1200" dirty="0" smtClean="0">
                          <a:effectLst/>
                        </a:rPr>
                        <a:t>의 </a:t>
                      </a:r>
                      <a:r>
                        <a:rPr lang="en-US" altLang="ko-KR" sz="1200" dirty="0" smtClean="0">
                          <a:effectLst/>
                        </a:rPr>
                        <a:t>5%</a:t>
                      </a:r>
                      <a:r>
                        <a:rPr lang="ko-KR" altLang="en-US" sz="1200" dirty="0" smtClean="0">
                          <a:effectLst/>
                        </a:rPr>
                        <a:t>를 보편적으로 받게 됩니다</a:t>
                      </a:r>
                      <a:r>
                        <a:rPr lang="en-US" altLang="ko-KR" sz="1200" dirty="0" smtClean="0">
                          <a:effectLst/>
                        </a:rPr>
                        <a:t>.</a:t>
                      </a:r>
                    </a:p>
                    <a:p>
                      <a:endParaRPr lang="en-US" altLang="ko-KR" sz="1200" dirty="0" smtClean="0">
                        <a:effectLst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</a:rPr>
                        <a:t>Door</a:t>
                      </a:r>
                      <a:r>
                        <a:rPr lang="en-US" altLang="ko-KR" sz="1200" baseline="0" dirty="0" smtClean="0">
                          <a:effectLst/>
                        </a:rPr>
                        <a:t> to Door :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말그대로</a:t>
                      </a:r>
                      <a:r>
                        <a:rPr lang="ko-KR" altLang="en-US" sz="1200" baseline="0" dirty="0" smtClean="0">
                          <a:effectLst/>
                        </a:rPr>
                        <a:t> 문에서 문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운송사에서</a:t>
                      </a:r>
                      <a:r>
                        <a:rPr lang="ko-KR" altLang="en-US" sz="1200" baseline="0" dirty="0" smtClean="0">
                          <a:effectLst/>
                        </a:rPr>
                        <a:t> 지정된 장소와 시간에 방문해서 화물을 픽업하고 수하인한테 직접 배달하는 경우</a:t>
                      </a:r>
                      <a:r>
                        <a:rPr lang="en-US" altLang="ko-KR" sz="1200" baseline="0" dirty="0" smtClean="0">
                          <a:effectLst/>
                        </a:rPr>
                        <a:t>. </a:t>
                      </a:r>
                      <a:r>
                        <a:rPr lang="ko-KR" altLang="en-US" sz="1200" baseline="0" dirty="0" smtClean="0">
                          <a:effectLst/>
                        </a:rPr>
                        <a:t>택배와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비슷</a:t>
                      </a:r>
                      <a:r>
                        <a:rPr lang="en-US" altLang="ko-KR" sz="1200" baseline="0" dirty="0" smtClean="0">
                          <a:effectLst/>
                        </a:rPr>
                        <a:t>.</a:t>
                      </a:r>
                      <a:r>
                        <a:rPr lang="ko-KR" altLang="en-US" sz="1200" baseline="0" dirty="0" smtClean="0">
                          <a:effectLst/>
                        </a:rPr>
                        <a:t>  관세는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정형화된것은</a:t>
                      </a:r>
                      <a:r>
                        <a:rPr lang="ko-KR" altLang="en-US" sz="1200" baseline="0" dirty="0" smtClean="0">
                          <a:effectLst/>
                        </a:rPr>
                        <a:t> 아니고 합의에 따라서 수출자가 관세를 낼 수도 있는 경우</a:t>
                      </a:r>
                      <a:endParaRPr lang="en-US" altLang="ko-KR" sz="1200" baseline="0" dirty="0" smtClean="0">
                        <a:effectLst/>
                      </a:endParaRPr>
                    </a:p>
                    <a:p>
                      <a:endParaRPr lang="en-US" altLang="ko-KR" sz="1200" baseline="0" dirty="0" smtClean="0">
                        <a:effectLst/>
                      </a:endParaRPr>
                    </a:p>
                    <a:p>
                      <a:endParaRPr lang="en-US" altLang="ko-KR" sz="1200" dirty="0" smtClean="0">
                        <a:effectLst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84" y="900311"/>
            <a:ext cx="7416824" cy="38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23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Arrival Notice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0398"/>
              </p:ext>
            </p:extLst>
          </p:nvPr>
        </p:nvGraphicFramePr>
        <p:xfrm>
          <a:off x="1386259" y="4932759"/>
          <a:ext cx="7866225" cy="246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460758"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</a:rPr>
                        <a:t>화물도착통지</a:t>
                      </a:r>
                      <a:r>
                        <a:rPr lang="en-US" altLang="ko-KR" sz="1200" dirty="0" smtClean="0">
                          <a:effectLst/>
                        </a:rPr>
                        <a:t>(A/N : Arrival Notice) </a:t>
                      </a:r>
                      <a:r>
                        <a:rPr lang="ko-KR" altLang="en-US" sz="1200" dirty="0" smtClean="0">
                          <a:effectLst/>
                        </a:rPr>
                        <a:t> 실제 화물의 입항을 </a:t>
                      </a:r>
                      <a:r>
                        <a:rPr lang="ko-KR" altLang="en-US" sz="1200" dirty="0" err="1" smtClean="0">
                          <a:effectLst/>
                        </a:rPr>
                        <a:t>알게됨으로써</a:t>
                      </a:r>
                      <a:r>
                        <a:rPr lang="ko-KR" altLang="en-US" sz="1200" dirty="0" smtClean="0">
                          <a:effectLst/>
                        </a:rPr>
                        <a:t> 사전에 조치할 부분이 있으면 처리하는 것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받고나서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자금 등을 준비하면 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표기된 대로 입력 전부다 수기로 입력하고 출력하는 용으로 사용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"/>
          <a:stretch/>
        </p:blipFill>
        <p:spPr>
          <a:xfrm>
            <a:off x="2538388" y="900311"/>
            <a:ext cx="5400600" cy="37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24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 smtClean="0"/>
              <a:t>통관비</a:t>
            </a:r>
            <a:r>
              <a:rPr lang="ko-KR" altLang="en-US" dirty="0" smtClean="0"/>
              <a:t> 정산서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89668"/>
              </p:ext>
            </p:extLst>
          </p:nvPr>
        </p:nvGraphicFramePr>
        <p:xfrm>
          <a:off x="1386259" y="4932759"/>
          <a:ext cx="7866225" cy="246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460758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화물이 도착하면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통관비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정산서를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작성해서 보내주게 됩니다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화면에 그대로 다 표기해서 입력하면 됩니다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"/>
          <a:stretch/>
        </p:blipFill>
        <p:spPr>
          <a:xfrm>
            <a:off x="2650837" y="756295"/>
            <a:ext cx="5054082" cy="39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3600" dirty="0" smtClean="0"/>
              <a:t>Air Performance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3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26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Perfermance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972319"/>
            <a:ext cx="10058400" cy="4608511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70815"/>
              </p:ext>
            </p:extLst>
          </p:nvPr>
        </p:nvGraphicFramePr>
        <p:xfrm>
          <a:off x="1402227" y="5796855"/>
          <a:ext cx="7866225" cy="138205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138205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Freight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Charge + Other Charge = Total REVENUE</a:t>
                      </a:r>
                    </a:p>
                    <a:p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CARRIER + DIRECT COST +PARTNER FEE = Total Cost</a:t>
                      </a:r>
                    </a:p>
                    <a:p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+ Total Cost = Profit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9400" y="741486"/>
            <a:ext cx="17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ko-KR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Outbound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27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Perfermance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87862"/>
              </p:ext>
            </p:extLst>
          </p:nvPr>
        </p:nvGraphicFramePr>
        <p:xfrm>
          <a:off x="1402227" y="5796855"/>
          <a:ext cx="7866225" cy="138205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138205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Freight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Charge + Other Charge = Total REVENUE</a:t>
                      </a:r>
                    </a:p>
                    <a:p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CARRIER + DIRECT COST +PARTNER FEE = Total Cost</a:t>
                      </a:r>
                    </a:p>
                    <a:p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+ Total Cost = Profit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9400" y="741486"/>
            <a:ext cx="17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ko-KR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Inbound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1203151"/>
            <a:ext cx="9793088" cy="43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3600" dirty="0" smtClean="0"/>
              <a:t>Edi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44" idx="3"/>
            <a:endCxn id="45" idx="1"/>
          </p:cNvCxnSpPr>
          <p:nvPr/>
        </p:nvCxnSpPr>
        <p:spPr>
          <a:xfrm>
            <a:off x="7503537" y="2379004"/>
            <a:ext cx="2108566" cy="136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1" idx="3"/>
            <a:endCxn id="45" idx="1"/>
          </p:cNvCxnSpPr>
          <p:nvPr/>
        </p:nvCxnSpPr>
        <p:spPr>
          <a:xfrm flipV="1">
            <a:off x="7362924" y="3745054"/>
            <a:ext cx="2249179" cy="1099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6" idx="3"/>
            <a:endCxn id="39" idx="1"/>
          </p:cNvCxnSpPr>
          <p:nvPr/>
        </p:nvCxnSpPr>
        <p:spPr>
          <a:xfrm flipV="1">
            <a:off x="1356936" y="3679069"/>
            <a:ext cx="636122" cy="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9" idx="3"/>
            <a:endCxn id="41" idx="1"/>
          </p:cNvCxnSpPr>
          <p:nvPr/>
        </p:nvCxnSpPr>
        <p:spPr>
          <a:xfrm>
            <a:off x="4573209" y="3679069"/>
            <a:ext cx="1904430" cy="1165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4" y="3112521"/>
            <a:ext cx="1194812" cy="113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" r="134" b="-2022"/>
          <a:stretch/>
        </p:blipFill>
        <p:spPr>
          <a:xfrm>
            <a:off x="1993058" y="3214507"/>
            <a:ext cx="2580151" cy="92912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39" y="4645169"/>
            <a:ext cx="885285" cy="39886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12" y="2196455"/>
            <a:ext cx="1148725" cy="36509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/>
          <a:stretch/>
        </p:blipFill>
        <p:spPr>
          <a:xfrm>
            <a:off x="9612103" y="3365986"/>
            <a:ext cx="686938" cy="758136"/>
          </a:xfrm>
          <a:prstGeom prst="rect">
            <a:avLst/>
          </a:prstGeom>
        </p:spPr>
      </p:pic>
      <p:cxnSp>
        <p:nvCxnSpPr>
          <p:cNvPr id="62" name="직선 화살표 연결선 61"/>
          <p:cNvCxnSpPr/>
          <p:nvPr/>
        </p:nvCxnSpPr>
        <p:spPr>
          <a:xfrm flipV="1">
            <a:off x="6839027" y="2596486"/>
            <a:ext cx="0" cy="1971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78" y="5220791"/>
            <a:ext cx="1437761" cy="23420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899"/>
          <a:stretch/>
        </p:blipFill>
        <p:spPr>
          <a:xfrm>
            <a:off x="6642844" y="1620391"/>
            <a:ext cx="1236084" cy="447817"/>
          </a:xfrm>
          <a:prstGeom prst="rect">
            <a:avLst/>
          </a:prstGeom>
        </p:spPr>
      </p:pic>
      <p:sp>
        <p:nvSpPr>
          <p:cNvPr id="63" name="폭발 1 62"/>
          <p:cNvSpPr/>
          <p:nvPr/>
        </p:nvSpPr>
        <p:spPr>
          <a:xfrm>
            <a:off x="7938988" y="1217603"/>
            <a:ext cx="1163691" cy="952053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취합</a:t>
            </a:r>
            <a:endParaRPr lang="ko-KR" altLang="en-US" sz="1800" b="1" dirty="0"/>
          </a:p>
        </p:txBody>
      </p:sp>
      <p:sp>
        <p:nvSpPr>
          <p:cNvPr id="74" name="폭발 1 73"/>
          <p:cNvSpPr/>
          <p:nvPr/>
        </p:nvSpPr>
        <p:spPr>
          <a:xfrm>
            <a:off x="7681876" y="5083800"/>
            <a:ext cx="1163691" cy="952053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취합</a:t>
            </a:r>
            <a:endParaRPr lang="ko-KR" altLang="en-US" sz="18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7053350" y="2633561"/>
            <a:ext cx="21542" cy="201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텍스트 개체 틀 32"/>
          <p:cNvSpPr txBox="1">
            <a:spLocks/>
          </p:cNvSpPr>
          <p:nvPr/>
        </p:nvSpPr>
        <p:spPr>
          <a:xfrm>
            <a:off x="8446254" y="2596486"/>
            <a:ext cx="1340344" cy="382210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취합데이</a:t>
            </a:r>
            <a:r>
              <a:rPr lang="ko-KR" altLang="en-US" sz="1800" dirty="0"/>
              <a:t>터</a:t>
            </a:r>
          </a:p>
        </p:txBody>
      </p:sp>
      <p:sp>
        <p:nvSpPr>
          <p:cNvPr id="51" name="텍스트 개체 틀 32"/>
          <p:cNvSpPr txBox="1">
            <a:spLocks/>
          </p:cNvSpPr>
          <p:nvPr/>
        </p:nvSpPr>
        <p:spPr>
          <a:xfrm>
            <a:off x="8446254" y="4345941"/>
            <a:ext cx="1340344" cy="382210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취합데이</a:t>
            </a:r>
            <a:r>
              <a:rPr lang="ko-KR" altLang="en-US" sz="1800" dirty="0"/>
              <a:t>터</a:t>
            </a:r>
          </a:p>
        </p:txBody>
      </p:sp>
      <p:sp>
        <p:nvSpPr>
          <p:cNvPr id="52" name="텍스트 개체 틀 32"/>
          <p:cNvSpPr txBox="1">
            <a:spLocks/>
          </p:cNvSpPr>
          <p:nvPr/>
        </p:nvSpPr>
        <p:spPr>
          <a:xfrm>
            <a:off x="2743073" y="2596486"/>
            <a:ext cx="659411" cy="504502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FWB</a:t>
            </a:r>
          </a:p>
          <a:p>
            <a:r>
              <a:rPr lang="en-US" altLang="ko-KR" sz="1600" dirty="0" smtClean="0"/>
              <a:t>FHL</a:t>
            </a:r>
            <a:endParaRPr lang="ko-KR" altLang="en-US" sz="1600" dirty="0"/>
          </a:p>
        </p:txBody>
      </p:sp>
      <p:sp>
        <p:nvSpPr>
          <p:cNvPr id="55" name="텍스트 개체 틀 32"/>
          <p:cNvSpPr txBox="1">
            <a:spLocks/>
          </p:cNvSpPr>
          <p:nvPr/>
        </p:nvSpPr>
        <p:spPr>
          <a:xfrm>
            <a:off x="6068084" y="3214655"/>
            <a:ext cx="659411" cy="504502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FWB</a:t>
            </a:r>
          </a:p>
          <a:p>
            <a:r>
              <a:rPr lang="en-US" altLang="ko-KR" sz="1600" dirty="0" smtClean="0"/>
              <a:t>FHL</a:t>
            </a:r>
            <a:endParaRPr lang="ko-KR" altLang="en-US" sz="1600" dirty="0"/>
          </a:p>
        </p:txBody>
      </p:sp>
      <p:sp>
        <p:nvSpPr>
          <p:cNvPr id="57" name="텍스트 개체 틀 32"/>
          <p:cNvSpPr txBox="1">
            <a:spLocks/>
          </p:cNvSpPr>
          <p:nvPr/>
        </p:nvSpPr>
        <p:spPr>
          <a:xfrm>
            <a:off x="7311834" y="3240552"/>
            <a:ext cx="659411" cy="504502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FWB</a:t>
            </a:r>
          </a:p>
          <a:p>
            <a:r>
              <a:rPr lang="en-US" altLang="ko-KR" sz="1600" dirty="0" smtClean="0"/>
              <a:t>FHL</a:t>
            </a:r>
            <a:endParaRPr lang="ko-KR" altLang="en-US" sz="1600" dirty="0"/>
          </a:p>
        </p:txBody>
      </p:sp>
      <p:sp>
        <p:nvSpPr>
          <p:cNvPr id="34" name="텍스트 개체 틀 32"/>
          <p:cNvSpPr txBox="1">
            <a:spLocks/>
          </p:cNvSpPr>
          <p:nvPr/>
        </p:nvSpPr>
        <p:spPr>
          <a:xfrm>
            <a:off x="405956" y="4284687"/>
            <a:ext cx="980304" cy="382210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/>
              <a:t>포워더</a:t>
            </a:r>
            <a:endParaRPr lang="ko-KR" alt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749400" y="684287"/>
            <a:ext cx="27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항공수출적하목록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3600" dirty="0" smtClean="0"/>
              <a:t>Air Outbound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 descr="C:\Users\keg\Desktop\새 폴더 (2)\CI_ne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57"/>
          <a:stretch/>
        </p:blipFill>
        <p:spPr bwMode="auto">
          <a:xfrm>
            <a:off x="6285093" y="3435305"/>
            <a:ext cx="745945" cy="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44" idx="3"/>
            <a:endCxn id="45" idx="1"/>
          </p:cNvCxnSpPr>
          <p:nvPr/>
        </p:nvCxnSpPr>
        <p:spPr>
          <a:xfrm>
            <a:off x="7260704" y="2391717"/>
            <a:ext cx="1957040" cy="1347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1" idx="3"/>
            <a:endCxn id="45" idx="1"/>
          </p:cNvCxnSpPr>
          <p:nvPr/>
        </p:nvCxnSpPr>
        <p:spPr>
          <a:xfrm flipV="1">
            <a:off x="7094720" y="3738910"/>
            <a:ext cx="2123024" cy="1909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6" idx="3"/>
            <a:endCxn id="39" idx="1"/>
          </p:cNvCxnSpPr>
          <p:nvPr/>
        </p:nvCxnSpPr>
        <p:spPr>
          <a:xfrm>
            <a:off x="1419841" y="3709779"/>
            <a:ext cx="475280" cy="11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3" y="3241176"/>
            <a:ext cx="987448" cy="93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" r="134" b="-2022"/>
          <a:stretch/>
        </p:blipFill>
        <p:spPr>
          <a:xfrm>
            <a:off x="1895121" y="3210472"/>
            <a:ext cx="2838166" cy="102203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35" y="5449450"/>
            <a:ext cx="885285" cy="39886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06" y="2190913"/>
            <a:ext cx="1263598" cy="40160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/>
          <a:stretch/>
        </p:blipFill>
        <p:spPr>
          <a:xfrm>
            <a:off x="9217744" y="3280237"/>
            <a:ext cx="831195" cy="91734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88" y="6146555"/>
            <a:ext cx="1437760" cy="23420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899"/>
          <a:stretch/>
        </p:blipFill>
        <p:spPr>
          <a:xfrm>
            <a:off x="5978220" y="1413885"/>
            <a:ext cx="1359692" cy="492599"/>
          </a:xfrm>
          <a:prstGeom prst="rect">
            <a:avLst/>
          </a:prstGeom>
        </p:spPr>
      </p:pic>
      <p:sp>
        <p:nvSpPr>
          <p:cNvPr id="63" name="폭발 1 62"/>
          <p:cNvSpPr/>
          <p:nvPr/>
        </p:nvSpPr>
        <p:spPr>
          <a:xfrm>
            <a:off x="7426854" y="1618261"/>
            <a:ext cx="1163691" cy="952053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취합</a:t>
            </a:r>
            <a:endParaRPr lang="ko-KR" altLang="en-US" sz="1800" b="1" dirty="0"/>
          </a:p>
        </p:txBody>
      </p:sp>
      <p:sp>
        <p:nvSpPr>
          <p:cNvPr id="74" name="폭발 1 73"/>
          <p:cNvSpPr/>
          <p:nvPr/>
        </p:nvSpPr>
        <p:spPr>
          <a:xfrm>
            <a:off x="7503534" y="5461266"/>
            <a:ext cx="1163691" cy="952053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취합</a:t>
            </a:r>
            <a:endParaRPr lang="ko-KR" altLang="en-US" sz="1800" b="1" dirty="0"/>
          </a:p>
        </p:txBody>
      </p:sp>
      <p:cxnSp>
        <p:nvCxnSpPr>
          <p:cNvPr id="16" name="꺾인 연결선 15"/>
          <p:cNvCxnSpPr>
            <a:stCxn id="39" idx="0"/>
          </p:cNvCxnSpPr>
          <p:nvPr/>
        </p:nvCxnSpPr>
        <p:spPr>
          <a:xfrm rot="5400000" flipH="1" flipV="1">
            <a:off x="4236835" y="1469087"/>
            <a:ext cx="818755" cy="266401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9" idx="2"/>
          </p:cNvCxnSpPr>
          <p:nvPr/>
        </p:nvCxnSpPr>
        <p:spPr>
          <a:xfrm rot="16200000" flipH="1">
            <a:off x="4018309" y="3528402"/>
            <a:ext cx="1416377" cy="282458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9" idx="3"/>
            <a:endCxn id="28" idx="1"/>
          </p:cNvCxnSpPr>
          <p:nvPr/>
        </p:nvCxnSpPr>
        <p:spPr>
          <a:xfrm>
            <a:off x="4733287" y="3721490"/>
            <a:ext cx="1551806" cy="89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8" idx="0"/>
            <a:endCxn id="44" idx="2"/>
          </p:cNvCxnSpPr>
          <p:nvPr/>
        </p:nvCxnSpPr>
        <p:spPr>
          <a:xfrm flipH="1" flipV="1">
            <a:off x="6628905" y="2592521"/>
            <a:ext cx="29161" cy="842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개체 틀 32"/>
          <p:cNvSpPr txBox="1">
            <a:spLocks/>
          </p:cNvSpPr>
          <p:nvPr/>
        </p:nvSpPr>
        <p:spPr>
          <a:xfrm>
            <a:off x="8310701" y="2801841"/>
            <a:ext cx="1340344" cy="382210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취합데이</a:t>
            </a:r>
            <a:r>
              <a:rPr lang="ko-KR" altLang="en-US" sz="1800" dirty="0"/>
              <a:t>터</a:t>
            </a:r>
          </a:p>
        </p:txBody>
      </p:sp>
      <p:sp>
        <p:nvSpPr>
          <p:cNvPr id="50" name="텍스트 개체 틀 32"/>
          <p:cNvSpPr txBox="1">
            <a:spLocks/>
          </p:cNvSpPr>
          <p:nvPr/>
        </p:nvSpPr>
        <p:spPr>
          <a:xfrm>
            <a:off x="7935123" y="4929394"/>
            <a:ext cx="1340344" cy="382210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취합데이</a:t>
            </a:r>
            <a:r>
              <a:rPr lang="ko-KR" altLang="en-US" sz="1800" dirty="0"/>
              <a:t>터</a:t>
            </a:r>
          </a:p>
        </p:txBody>
      </p:sp>
      <p:sp>
        <p:nvSpPr>
          <p:cNvPr id="51" name="텍스트 개체 틀 32"/>
          <p:cNvSpPr txBox="1">
            <a:spLocks/>
          </p:cNvSpPr>
          <p:nvPr/>
        </p:nvSpPr>
        <p:spPr>
          <a:xfrm>
            <a:off x="4462376" y="1686411"/>
            <a:ext cx="1080121" cy="504502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하기신고</a:t>
            </a:r>
            <a:endParaRPr lang="en-US" altLang="ko-KR" sz="1600" dirty="0" smtClean="0"/>
          </a:p>
          <a:p>
            <a:r>
              <a:rPr lang="en-US" altLang="ko-KR" sz="1600" dirty="0" smtClean="0"/>
              <a:t>D/O</a:t>
            </a:r>
            <a:r>
              <a:rPr lang="ko-KR" altLang="en-US" sz="1600" dirty="0" smtClean="0"/>
              <a:t>전송</a:t>
            </a:r>
            <a:endParaRPr lang="ko-KR" altLang="en-US" sz="1600" dirty="0"/>
          </a:p>
        </p:txBody>
      </p:sp>
      <p:sp>
        <p:nvSpPr>
          <p:cNvPr id="52" name="텍스트 개체 틀 32"/>
          <p:cNvSpPr txBox="1">
            <a:spLocks/>
          </p:cNvSpPr>
          <p:nvPr/>
        </p:nvSpPr>
        <p:spPr>
          <a:xfrm>
            <a:off x="5068491" y="3399721"/>
            <a:ext cx="1140944" cy="28477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D/O </a:t>
            </a:r>
            <a:r>
              <a:rPr lang="ko-KR" altLang="en-US" sz="1600" dirty="0" smtClean="0"/>
              <a:t>전송</a:t>
            </a:r>
            <a:endParaRPr lang="ko-KR" altLang="en-US" sz="1600" dirty="0"/>
          </a:p>
        </p:txBody>
      </p:sp>
      <p:sp>
        <p:nvSpPr>
          <p:cNvPr id="53" name="텍스트 개체 틀 32"/>
          <p:cNvSpPr txBox="1">
            <a:spLocks/>
          </p:cNvSpPr>
          <p:nvPr/>
        </p:nvSpPr>
        <p:spPr>
          <a:xfrm>
            <a:off x="4805007" y="5311604"/>
            <a:ext cx="1289099" cy="371816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하기신고</a:t>
            </a:r>
            <a:endParaRPr lang="ko-KR" altLang="en-US" sz="1800" dirty="0"/>
          </a:p>
        </p:txBody>
      </p:sp>
      <p:sp>
        <p:nvSpPr>
          <p:cNvPr id="55" name="텍스트 개체 틀 32"/>
          <p:cNvSpPr txBox="1">
            <a:spLocks/>
          </p:cNvSpPr>
          <p:nvPr/>
        </p:nvSpPr>
        <p:spPr>
          <a:xfrm>
            <a:off x="6582250" y="2700511"/>
            <a:ext cx="1140944" cy="28477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하기신</a:t>
            </a:r>
            <a:r>
              <a:rPr lang="ko-KR" altLang="en-US" sz="1600" dirty="0"/>
              <a:t>고</a:t>
            </a:r>
            <a:endParaRPr lang="en-US" altLang="ko-KR" sz="1600" dirty="0" smtClean="0"/>
          </a:p>
          <a:p>
            <a:r>
              <a:rPr lang="en-US" altLang="ko-KR" sz="1600" dirty="0" smtClean="0"/>
              <a:t>D/O </a:t>
            </a:r>
            <a:r>
              <a:rPr lang="ko-KR" altLang="en-US" sz="1600" dirty="0" smtClean="0"/>
              <a:t>전송</a:t>
            </a:r>
            <a:endParaRPr lang="ko-KR" altLang="en-US" sz="1600" dirty="0"/>
          </a:p>
        </p:txBody>
      </p:sp>
      <p:sp>
        <p:nvSpPr>
          <p:cNvPr id="30" name="텍스트 개체 틀 32"/>
          <p:cNvSpPr txBox="1">
            <a:spLocks/>
          </p:cNvSpPr>
          <p:nvPr/>
        </p:nvSpPr>
        <p:spPr>
          <a:xfrm>
            <a:off x="522164" y="4212679"/>
            <a:ext cx="980304" cy="382210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dirty="0" smtClean="0">
                <a:solidFill>
                  <a:srgbClr val="2A557B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/>
              <a:t>포워더</a:t>
            </a:r>
            <a:endParaRPr lang="ko-KR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749400" y="684287"/>
            <a:ext cx="27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항공수입적하목록</a:t>
            </a:r>
            <a:endParaRPr lang="en-US" altLang="ko-KR" sz="24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6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31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9818"/>
              </p:ext>
            </p:extLst>
          </p:nvPr>
        </p:nvGraphicFramePr>
        <p:xfrm>
          <a:off x="1386259" y="4740890"/>
          <a:ext cx="7866225" cy="266406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664067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</a:p>
                    <a:p>
                      <a:pPr algn="just" ea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메뉴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수출정정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수입 정정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하기신고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eaLnBrk="1" hangingPunct="1">
                        <a:buNone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전송확인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FNC PORTAL 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http://portal.fwdnet.co.kr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–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전송관련 전송조회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KCNET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http://ecplatform.co.kr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–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수출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통합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수입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하기신고 조회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KTNET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정정신청 조회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(ftp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받고 진행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–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 신청조회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U-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Hub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https://www.ulogishub.com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–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 하기신고 조회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eaLnBrk="1" hangingPunct="1">
                        <a:buAutoNum type="arabicPeriod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관세청 응답서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http://logis.klnet.co.kr/cyberdesk/cusres/cusres_form.asp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–KLNET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정정 조회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31" y="2916535"/>
            <a:ext cx="5075893" cy="1656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20" y="1260351"/>
            <a:ext cx="5078204" cy="1656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9400" y="684287"/>
            <a:ext cx="27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적하목록</a:t>
            </a: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메뉴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32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67284"/>
              </p:ext>
            </p:extLst>
          </p:nvPr>
        </p:nvGraphicFramePr>
        <p:xfrm>
          <a:off x="1351519" y="5445221"/>
          <a:ext cx="7866225" cy="17917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1791794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전송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FWB,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AMS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각각 해당 건 체크해서 전송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FWB 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마스터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다이렉트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건 전송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국내 세관 전송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 :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미세관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전송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 세관 전송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eaLnBrk="1" hangingPunct="1"/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데이터 체크 후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 Send </a:t>
                      </a:r>
                    </a:p>
                    <a:p>
                      <a:pPr algn="just" eaLnBrk="1" hangingPunct="1"/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수출의 전송은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AIRCIS or KCNET(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Ecplatform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통해서 전송 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AIRCIS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해양수산부로 이관예정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2" y="1260351"/>
            <a:ext cx="7903492" cy="39249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9400" y="684287"/>
            <a:ext cx="36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항공수출적하목록</a:t>
            </a: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전송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33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82316"/>
              </p:ext>
            </p:extLst>
          </p:nvPr>
        </p:nvGraphicFramePr>
        <p:xfrm>
          <a:off x="1351519" y="5445221"/>
          <a:ext cx="7866225" cy="17917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1791794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정정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신고 세관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신고과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UNIPASS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체크 후에 입력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 구분에 따라 수정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가능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작업구분은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B/L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먼장추가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면장 정정 등으로 구성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 사유 입력 후에 단일 항목 수정하고 전송하면 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항목으로는 중량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개수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비엘번호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등등이 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eaLnBrk="1" hangingPunct="1"/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중요점은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B/L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추가의 경우에는 단일 항목 수정에 기입하지 않는다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1260351"/>
            <a:ext cx="7831484" cy="3960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400" y="684287"/>
            <a:ext cx="36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항공수출적하목록</a:t>
            </a: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정정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34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08937"/>
              </p:ext>
            </p:extLst>
          </p:nvPr>
        </p:nvGraphicFramePr>
        <p:xfrm>
          <a:off x="1351519" y="5445221"/>
          <a:ext cx="7866225" cy="17917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1791794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수입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정정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세대 전송부터 수입은 출발지에서 전송하고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포워더가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전송하지 않는다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 신고 등은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포워더가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just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수입의 경우 추가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개로 구분됩니다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just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여기서 하우스 추가의 경우와 품명 정정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항목에 한해서만 항공사로 취합됩니다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 확인 또한 항공사에 직접 전화해서 확인해야 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세관으로 들어갈 경우에 문서 받지 않고 오류 발생합니다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항목의 경우에는 항공사에서 취합해서 보내야지만 세관에서 받아 줍니다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외의 건은 세관으로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화면에 해당 항목들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B/L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입력된 것 그대로 기입해 줍니다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1260351"/>
            <a:ext cx="7831484" cy="3970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400" y="684287"/>
            <a:ext cx="36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항공수</a:t>
            </a:r>
            <a:r>
              <a:rPr lang="ko-KR" altLang="en-US" sz="2400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입</a:t>
            </a: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적하목록</a:t>
            </a: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정정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35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72637"/>
              </p:ext>
            </p:extLst>
          </p:nvPr>
        </p:nvGraphicFramePr>
        <p:xfrm>
          <a:off x="1351519" y="5445221"/>
          <a:ext cx="7866225" cy="17917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1791794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수입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정정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 항목 기입하면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(ex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하우스 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품명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등등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정정사유 마찬가지 입니다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(ex shipper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측 착오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단순 기재 오류 등등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정정전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정정후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내용 순서대로 입력하면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자주 발생하는 사용자의 잘못된 기재는 수입에서 통과화물로 하는 경우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-&gt; T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형식으로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입력해야하나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수입화물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통과화물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이렇게 한글로 입력해서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연락오곤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1332359"/>
            <a:ext cx="7842969" cy="4010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400" y="684287"/>
            <a:ext cx="36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항공수</a:t>
            </a:r>
            <a:r>
              <a:rPr lang="ko-KR" altLang="en-US" sz="2400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입</a:t>
            </a:r>
            <a:r>
              <a:rPr lang="ko-KR" alt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적하목록</a:t>
            </a: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정정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36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05111"/>
              </p:ext>
            </p:extLst>
          </p:nvPr>
        </p:nvGraphicFramePr>
        <p:xfrm>
          <a:off x="1351519" y="5445221"/>
          <a:ext cx="7866225" cy="17917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1791794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하기신고서 전송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입항전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전에 전송하면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 신고는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D/O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물건을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뺴올때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원하는 하기 장소에 물건을 내려서 창고로 인도받아서 가져오기 위한 신고입니다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신고를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하지않았을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시에는 항공사로 배정되게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미리 신고하지 않아서 항공사로 배정된 경우에는 경우에는 운임비가 별도로 발생하게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 장소가 입력도지 않았을 시에 전송되지 않습니다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 신고는 각각 대한항공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아시아나항공에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따라서 조회하는 사이트가 나뉘게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2" y="1260351"/>
            <a:ext cx="7992888" cy="40313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9400" y="684287"/>
            <a:ext cx="36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하기신고서 전송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37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09911"/>
              </p:ext>
            </p:extLst>
          </p:nvPr>
        </p:nvGraphicFramePr>
        <p:xfrm>
          <a:off x="1351519" y="5445221"/>
          <a:ext cx="7866225" cy="17917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1791794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D/O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 신고를 한 후에 물건을 찾으러 가기 위해 신고를 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신고가 되지 않은 건을 절대 물건을 찾아 올 수가 없습니다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도착일자 입력해서 조회 후에 전송만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하면되는데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여기서 가장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큰문제는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D/O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전송을 매일매일 자주 하는 업체가 아닌 이상 창고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식별자는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종종 변경이 되는 사례가 발생하기 때문에 식별자가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맞지않아서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창고에서 전송된 문서를 받지 못하는 경우가 발생할 수 있습니다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just" eaLnBrk="1" hangingPunct="1"/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식별자를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모를 경우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ULOGISHUB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항공 수입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D/O – D/O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수발신식별자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에 들어가서 조회하면 최신 식별자가 나옵니다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창고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확인후에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코드에서 창고코드에 들어가서 해당 창고코드의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식별자를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변경하고 전송하면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1260351"/>
            <a:ext cx="7831483" cy="4031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400" y="684287"/>
            <a:ext cx="36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ko-KR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D/O </a:t>
            </a: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7002884" y="2888254"/>
            <a:ext cx="1800200" cy="1583422"/>
            <a:chOff x="522288" y="4140200"/>
            <a:chExt cx="2425700" cy="2133600"/>
          </a:xfrm>
        </p:grpSpPr>
        <p:sp>
          <p:nvSpPr>
            <p:cNvPr id="2053" name="Freeform 5"/>
            <p:cNvSpPr>
              <a:spLocks noEditPoints="1"/>
            </p:cNvSpPr>
            <p:nvPr/>
          </p:nvSpPr>
          <p:spPr bwMode="auto">
            <a:xfrm>
              <a:off x="522288" y="4140200"/>
              <a:ext cx="1638300" cy="1892300"/>
            </a:xfrm>
            <a:custGeom>
              <a:avLst/>
              <a:gdLst/>
              <a:ahLst/>
              <a:cxnLst>
                <a:cxn ang="0">
                  <a:pos x="516" y="1192"/>
                </a:cxn>
                <a:cxn ang="0">
                  <a:pos x="516" y="1192"/>
                </a:cxn>
                <a:cxn ang="0">
                  <a:pos x="508" y="1192"/>
                </a:cxn>
                <a:cxn ang="0">
                  <a:pos x="502" y="1188"/>
                </a:cxn>
                <a:cxn ang="0">
                  <a:pos x="18" y="930"/>
                </a:cxn>
                <a:cxn ang="0">
                  <a:pos x="18" y="930"/>
                </a:cxn>
                <a:cxn ang="0">
                  <a:pos x="10" y="926"/>
                </a:cxn>
                <a:cxn ang="0">
                  <a:pos x="4" y="918"/>
                </a:cxn>
                <a:cxn ang="0">
                  <a:pos x="2" y="910"/>
                </a:cxn>
                <a:cxn ang="0">
                  <a:pos x="0" y="902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2" y="282"/>
                </a:cxn>
                <a:cxn ang="0">
                  <a:pos x="4" y="274"/>
                </a:cxn>
                <a:cxn ang="0">
                  <a:pos x="10" y="266"/>
                </a:cxn>
                <a:cxn ang="0">
                  <a:pos x="18" y="262"/>
                </a:cxn>
                <a:cxn ang="0">
                  <a:pos x="502" y="4"/>
                </a:cxn>
                <a:cxn ang="0">
                  <a:pos x="502" y="4"/>
                </a:cxn>
                <a:cxn ang="0">
                  <a:pos x="508" y="0"/>
                </a:cxn>
                <a:cxn ang="0">
                  <a:pos x="516" y="0"/>
                </a:cxn>
                <a:cxn ang="0">
                  <a:pos x="524" y="0"/>
                </a:cxn>
                <a:cxn ang="0">
                  <a:pos x="532" y="4"/>
                </a:cxn>
                <a:cxn ang="0">
                  <a:pos x="1014" y="262"/>
                </a:cxn>
                <a:cxn ang="0">
                  <a:pos x="1014" y="262"/>
                </a:cxn>
                <a:cxn ang="0">
                  <a:pos x="1022" y="266"/>
                </a:cxn>
                <a:cxn ang="0">
                  <a:pos x="1028" y="274"/>
                </a:cxn>
                <a:cxn ang="0">
                  <a:pos x="1030" y="282"/>
                </a:cxn>
                <a:cxn ang="0">
                  <a:pos x="1032" y="290"/>
                </a:cxn>
                <a:cxn ang="0">
                  <a:pos x="1032" y="902"/>
                </a:cxn>
                <a:cxn ang="0">
                  <a:pos x="1032" y="902"/>
                </a:cxn>
                <a:cxn ang="0">
                  <a:pos x="1030" y="910"/>
                </a:cxn>
                <a:cxn ang="0">
                  <a:pos x="1028" y="918"/>
                </a:cxn>
                <a:cxn ang="0">
                  <a:pos x="1022" y="926"/>
                </a:cxn>
                <a:cxn ang="0">
                  <a:pos x="1014" y="930"/>
                </a:cxn>
                <a:cxn ang="0">
                  <a:pos x="532" y="1188"/>
                </a:cxn>
                <a:cxn ang="0">
                  <a:pos x="532" y="1188"/>
                </a:cxn>
                <a:cxn ang="0">
                  <a:pos x="524" y="1192"/>
                </a:cxn>
                <a:cxn ang="0">
                  <a:pos x="516" y="1192"/>
                </a:cxn>
                <a:cxn ang="0">
                  <a:pos x="516" y="1192"/>
                </a:cxn>
                <a:cxn ang="0">
                  <a:pos x="64" y="882"/>
                </a:cxn>
                <a:cxn ang="0">
                  <a:pos x="516" y="1124"/>
                </a:cxn>
                <a:cxn ang="0">
                  <a:pos x="968" y="882"/>
                </a:cxn>
                <a:cxn ang="0">
                  <a:pos x="968" y="310"/>
                </a:cxn>
                <a:cxn ang="0">
                  <a:pos x="516" y="68"/>
                </a:cxn>
                <a:cxn ang="0">
                  <a:pos x="64" y="310"/>
                </a:cxn>
                <a:cxn ang="0">
                  <a:pos x="64" y="882"/>
                </a:cxn>
              </a:cxnLst>
              <a:rect l="0" t="0" r="r" b="b"/>
              <a:pathLst>
                <a:path w="1032" h="1192">
                  <a:moveTo>
                    <a:pt x="516" y="1192"/>
                  </a:moveTo>
                  <a:lnTo>
                    <a:pt x="516" y="1192"/>
                  </a:lnTo>
                  <a:lnTo>
                    <a:pt x="508" y="1192"/>
                  </a:lnTo>
                  <a:lnTo>
                    <a:pt x="502" y="1188"/>
                  </a:lnTo>
                  <a:lnTo>
                    <a:pt x="18" y="930"/>
                  </a:lnTo>
                  <a:lnTo>
                    <a:pt x="18" y="930"/>
                  </a:lnTo>
                  <a:lnTo>
                    <a:pt x="10" y="926"/>
                  </a:lnTo>
                  <a:lnTo>
                    <a:pt x="4" y="918"/>
                  </a:lnTo>
                  <a:lnTo>
                    <a:pt x="2" y="910"/>
                  </a:lnTo>
                  <a:lnTo>
                    <a:pt x="0" y="902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82"/>
                  </a:lnTo>
                  <a:lnTo>
                    <a:pt x="4" y="274"/>
                  </a:lnTo>
                  <a:lnTo>
                    <a:pt x="10" y="266"/>
                  </a:lnTo>
                  <a:lnTo>
                    <a:pt x="18" y="262"/>
                  </a:lnTo>
                  <a:lnTo>
                    <a:pt x="502" y="4"/>
                  </a:lnTo>
                  <a:lnTo>
                    <a:pt x="502" y="4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4" y="0"/>
                  </a:lnTo>
                  <a:lnTo>
                    <a:pt x="532" y="4"/>
                  </a:lnTo>
                  <a:lnTo>
                    <a:pt x="1014" y="262"/>
                  </a:lnTo>
                  <a:lnTo>
                    <a:pt x="1014" y="262"/>
                  </a:lnTo>
                  <a:lnTo>
                    <a:pt x="1022" y="266"/>
                  </a:lnTo>
                  <a:lnTo>
                    <a:pt x="1028" y="274"/>
                  </a:lnTo>
                  <a:lnTo>
                    <a:pt x="1030" y="282"/>
                  </a:lnTo>
                  <a:lnTo>
                    <a:pt x="1032" y="290"/>
                  </a:lnTo>
                  <a:lnTo>
                    <a:pt x="1032" y="902"/>
                  </a:lnTo>
                  <a:lnTo>
                    <a:pt x="1032" y="902"/>
                  </a:lnTo>
                  <a:lnTo>
                    <a:pt x="1030" y="910"/>
                  </a:lnTo>
                  <a:lnTo>
                    <a:pt x="1028" y="918"/>
                  </a:lnTo>
                  <a:lnTo>
                    <a:pt x="1022" y="926"/>
                  </a:lnTo>
                  <a:lnTo>
                    <a:pt x="1014" y="930"/>
                  </a:lnTo>
                  <a:lnTo>
                    <a:pt x="532" y="1188"/>
                  </a:lnTo>
                  <a:lnTo>
                    <a:pt x="532" y="1188"/>
                  </a:lnTo>
                  <a:lnTo>
                    <a:pt x="524" y="1192"/>
                  </a:lnTo>
                  <a:lnTo>
                    <a:pt x="516" y="1192"/>
                  </a:lnTo>
                  <a:lnTo>
                    <a:pt x="516" y="1192"/>
                  </a:lnTo>
                  <a:close/>
                  <a:moveTo>
                    <a:pt x="64" y="882"/>
                  </a:moveTo>
                  <a:lnTo>
                    <a:pt x="516" y="1124"/>
                  </a:lnTo>
                  <a:lnTo>
                    <a:pt x="968" y="882"/>
                  </a:lnTo>
                  <a:lnTo>
                    <a:pt x="968" y="310"/>
                  </a:lnTo>
                  <a:lnTo>
                    <a:pt x="516" y="68"/>
                  </a:lnTo>
                  <a:lnTo>
                    <a:pt x="64" y="310"/>
                  </a:lnTo>
                  <a:lnTo>
                    <a:pt x="64" y="8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4" name="Freeform 6"/>
            <p:cNvSpPr>
              <a:spLocks noEditPoints="1"/>
            </p:cNvSpPr>
            <p:nvPr/>
          </p:nvSpPr>
          <p:spPr bwMode="auto">
            <a:xfrm>
              <a:off x="1677988" y="4813300"/>
              <a:ext cx="1270000" cy="1460500"/>
            </a:xfrm>
            <a:custGeom>
              <a:avLst/>
              <a:gdLst/>
              <a:ahLst/>
              <a:cxnLst>
                <a:cxn ang="0">
                  <a:pos x="400" y="920"/>
                </a:cxn>
                <a:cxn ang="0">
                  <a:pos x="400" y="920"/>
                </a:cxn>
                <a:cxn ang="0">
                  <a:pos x="392" y="920"/>
                </a:cxn>
                <a:cxn ang="0">
                  <a:pos x="384" y="916"/>
                </a:cxn>
                <a:cxn ang="0">
                  <a:pos x="16" y="720"/>
                </a:cxn>
                <a:cxn ang="0">
                  <a:pos x="16" y="720"/>
                </a:cxn>
                <a:cxn ang="0">
                  <a:pos x="10" y="716"/>
                </a:cxn>
                <a:cxn ang="0">
                  <a:pos x="4" y="708"/>
                </a:cxn>
                <a:cxn ang="0">
                  <a:pos x="2" y="700"/>
                </a:cxn>
                <a:cxn ang="0">
                  <a:pos x="0" y="692"/>
                </a:cxn>
                <a:cxn ang="0">
                  <a:pos x="0" y="228"/>
                </a:cxn>
                <a:cxn ang="0">
                  <a:pos x="0" y="228"/>
                </a:cxn>
                <a:cxn ang="0">
                  <a:pos x="2" y="220"/>
                </a:cxn>
                <a:cxn ang="0">
                  <a:pos x="4" y="212"/>
                </a:cxn>
                <a:cxn ang="0">
                  <a:pos x="10" y="204"/>
                </a:cxn>
                <a:cxn ang="0">
                  <a:pos x="16" y="200"/>
                </a:cxn>
                <a:cxn ang="0">
                  <a:pos x="384" y="4"/>
                </a:cxn>
                <a:cxn ang="0">
                  <a:pos x="384" y="4"/>
                </a:cxn>
                <a:cxn ang="0">
                  <a:pos x="392" y="0"/>
                </a:cxn>
                <a:cxn ang="0">
                  <a:pos x="400" y="0"/>
                </a:cxn>
                <a:cxn ang="0">
                  <a:pos x="408" y="0"/>
                </a:cxn>
                <a:cxn ang="0">
                  <a:pos x="414" y="4"/>
                </a:cxn>
                <a:cxn ang="0">
                  <a:pos x="782" y="200"/>
                </a:cxn>
                <a:cxn ang="0">
                  <a:pos x="782" y="200"/>
                </a:cxn>
                <a:cxn ang="0">
                  <a:pos x="790" y="204"/>
                </a:cxn>
                <a:cxn ang="0">
                  <a:pos x="796" y="212"/>
                </a:cxn>
                <a:cxn ang="0">
                  <a:pos x="798" y="220"/>
                </a:cxn>
                <a:cxn ang="0">
                  <a:pos x="800" y="228"/>
                </a:cxn>
                <a:cxn ang="0">
                  <a:pos x="800" y="692"/>
                </a:cxn>
                <a:cxn ang="0">
                  <a:pos x="800" y="692"/>
                </a:cxn>
                <a:cxn ang="0">
                  <a:pos x="798" y="700"/>
                </a:cxn>
                <a:cxn ang="0">
                  <a:pos x="796" y="708"/>
                </a:cxn>
                <a:cxn ang="0">
                  <a:pos x="790" y="716"/>
                </a:cxn>
                <a:cxn ang="0">
                  <a:pos x="782" y="720"/>
                </a:cxn>
                <a:cxn ang="0">
                  <a:pos x="414" y="916"/>
                </a:cxn>
                <a:cxn ang="0">
                  <a:pos x="414" y="916"/>
                </a:cxn>
                <a:cxn ang="0">
                  <a:pos x="408" y="920"/>
                </a:cxn>
                <a:cxn ang="0">
                  <a:pos x="400" y="920"/>
                </a:cxn>
                <a:cxn ang="0">
                  <a:pos x="400" y="920"/>
                </a:cxn>
                <a:cxn ang="0">
                  <a:pos x="64" y="672"/>
                </a:cxn>
                <a:cxn ang="0">
                  <a:pos x="400" y="852"/>
                </a:cxn>
                <a:cxn ang="0">
                  <a:pos x="736" y="672"/>
                </a:cxn>
                <a:cxn ang="0">
                  <a:pos x="736" y="248"/>
                </a:cxn>
                <a:cxn ang="0">
                  <a:pos x="400" y="68"/>
                </a:cxn>
                <a:cxn ang="0">
                  <a:pos x="64" y="248"/>
                </a:cxn>
                <a:cxn ang="0">
                  <a:pos x="64" y="672"/>
                </a:cxn>
              </a:cxnLst>
              <a:rect l="0" t="0" r="r" b="b"/>
              <a:pathLst>
                <a:path w="800" h="920">
                  <a:moveTo>
                    <a:pt x="400" y="920"/>
                  </a:moveTo>
                  <a:lnTo>
                    <a:pt x="400" y="920"/>
                  </a:lnTo>
                  <a:lnTo>
                    <a:pt x="392" y="920"/>
                  </a:lnTo>
                  <a:lnTo>
                    <a:pt x="384" y="916"/>
                  </a:lnTo>
                  <a:lnTo>
                    <a:pt x="16" y="720"/>
                  </a:lnTo>
                  <a:lnTo>
                    <a:pt x="16" y="720"/>
                  </a:lnTo>
                  <a:lnTo>
                    <a:pt x="10" y="716"/>
                  </a:lnTo>
                  <a:lnTo>
                    <a:pt x="4" y="708"/>
                  </a:lnTo>
                  <a:lnTo>
                    <a:pt x="2" y="700"/>
                  </a:lnTo>
                  <a:lnTo>
                    <a:pt x="0" y="692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20"/>
                  </a:lnTo>
                  <a:lnTo>
                    <a:pt x="4" y="212"/>
                  </a:lnTo>
                  <a:lnTo>
                    <a:pt x="10" y="204"/>
                  </a:lnTo>
                  <a:lnTo>
                    <a:pt x="16" y="200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0"/>
                  </a:lnTo>
                  <a:lnTo>
                    <a:pt x="414" y="4"/>
                  </a:lnTo>
                  <a:lnTo>
                    <a:pt x="782" y="200"/>
                  </a:lnTo>
                  <a:lnTo>
                    <a:pt x="782" y="200"/>
                  </a:lnTo>
                  <a:lnTo>
                    <a:pt x="790" y="204"/>
                  </a:lnTo>
                  <a:lnTo>
                    <a:pt x="796" y="212"/>
                  </a:lnTo>
                  <a:lnTo>
                    <a:pt x="798" y="220"/>
                  </a:lnTo>
                  <a:lnTo>
                    <a:pt x="800" y="228"/>
                  </a:lnTo>
                  <a:lnTo>
                    <a:pt x="800" y="692"/>
                  </a:lnTo>
                  <a:lnTo>
                    <a:pt x="800" y="692"/>
                  </a:lnTo>
                  <a:lnTo>
                    <a:pt x="798" y="700"/>
                  </a:lnTo>
                  <a:lnTo>
                    <a:pt x="796" y="708"/>
                  </a:lnTo>
                  <a:lnTo>
                    <a:pt x="790" y="716"/>
                  </a:lnTo>
                  <a:lnTo>
                    <a:pt x="782" y="720"/>
                  </a:lnTo>
                  <a:lnTo>
                    <a:pt x="414" y="916"/>
                  </a:lnTo>
                  <a:lnTo>
                    <a:pt x="414" y="916"/>
                  </a:lnTo>
                  <a:lnTo>
                    <a:pt x="408" y="920"/>
                  </a:lnTo>
                  <a:lnTo>
                    <a:pt x="400" y="920"/>
                  </a:lnTo>
                  <a:lnTo>
                    <a:pt x="400" y="920"/>
                  </a:lnTo>
                  <a:close/>
                  <a:moveTo>
                    <a:pt x="64" y="672"/>
                  </a:moveTo>
                  <a:lnTo>
                    <a:pt x="400" y="852"/>
                  </a:lnTo>
                  <a:lnTo>
                    <a:pt x="736" y="672"/>
                  </a:lnTo>
                  <a:lnTo>
                    <a:pt x="736" y="248"/>
                  </a:lnTo>
                  <a:lnTo>
                    <a:pt x="400" y="68"/>
                  </a:lnTo>
                  <a:lnTo>
                    <a:pt x="64" y="248"/>
                  </a:lnTo>
                  <a:lnTo>
                    <a:pt x="64" y="672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1" name="텍스트 개체 틀 37"/>
          <p:cNvSpPr>
            <a:spLocks noGrp="1"/>
          </p:cNvSpPr>
          <p:nvPr>
            <p:ph type="body" sz="quarter" idx="12"/>
          </p:nvPr>
        </p:nvSpPr>
        <p:spPr>
          <a:xfrm>
            <a:off x="1890956" y="2844527"/>
            <a:ext cx="5760000" cy="864096"/>
          </a:xfrm>
        </p:spPr>
        <p:txBody>
          <a:bodyPr/>
          <a:lstStyle/>
          <a:p>
            <a:r>
              <a:rPr lang="en-US" altLang="ko-KR" dirty="0" smtClean="0"/>
              <a:t>The End..</a:t>
            </a:r>
            <a:endParaRPr lang="ko-KR" altLang="en-US" dirty="0"/>
          </a:p>
        </p:txBody>
      </p:sp>
      <p:sp>
        <p:nvSpPr>
          <p:cNvPr id="53" name="텍스트 개체 틀 39"/>
          <p:cNvSpPr>
            <a:spLocks noGrp="1"/>
          </p:cNvSpPr>
          <p:nvPr>
            <p:ph type="body" sz="quarter" idx="14"/>
          </p:nvPr>
        </p:nvSpPr>
        <p:spPr>
          <a:xfrm>
            <a:off x="1890956" y="4039571"/>
            <a:ext cx="5760000" cy="863600"/>
          </a:xfrm>
        </p:spPr>
        <p:txBody>
          <a:bodyPr>
            <a:normAutofit/>
          </a:bodyPr>
          <a:lstStyle/>
          <a:p>
            <a:pPr lvl="0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ea typeface="HY견고딕" pitchFamily="18" charset="-127"/>
              </a:rPr>
              <a:t>1999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a typeface="HY견고딕" pitchFamily="18" charset="-127"/>
              </a:rPr>
              <a:t>YJIT. All Rights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ea typeface="HY견고딕" pitchFamily="18" charset="-127"/>
              </a:rPr>
              <a:t>Reserved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ea typeface="HY견고딕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OutBound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6220" y="1115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ko-KR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Flow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06540" y="1825904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S/R </a:t>
            </a:r>
            <a:r>
              <a:rPr lang="ko-KR" altLang="en-US" dirty="0" smtClean="0">
                <a:solidFill>
                  <a:schemeClr val="tx1"/>
                </a:solidFill>
              </a:rPr>
              <a:t>접수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06540" y="4068663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MAWB BOOKING</a:t>
            </a:r>
          </a:p>
        </p:txBody>
      </p:sp>
      <p:cxnSp>
        <p:nvCxnSpPr>
          <p:cNvPr id="7" name="직선 화살표 연결선 6"/>
          <p:cNvCxnSpPr>
            <a:stCxn id="3" idx="2"/>
            <a:endCxn id="12" idx="0"/>
          </p:cNvCxnSpPr>
          <p:nvPr/>
        </p:nvCxnSpPr>
        <p:spPr>
          <a:xfrm>
            <a:off x="5346700" y="2978032"/>
            <a:ext cx="0" cy="1090631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074892" y="1825904"/>
            <a:ext cx="2592288" cy="1152128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선청요청서</a:t>
            </a:r>
            <a:r>
              <a:rPr lang="ko-KR" altLang="en-US" sz="1600" dirty="0" smtClean="0">
                <a:solidFill>
                  <a:schemeClr val="tx1"/>
                </a:solidFill>
              </a:rPr>
              <a:t> 화주가 </a:t>
            </a:r>
            <a:r>
              <a:rPr lang="ko-KR" altLang="en-US" sz="1600" dirty="0" err="1">
                <a:solidFill>
                  <a:schemeClr val="tx1"/>
                </a:solidFill>
              </a:rPr>
              <a:t>포워더한테</a:t>
            </a:r>
            <a:r>
              <a:rPr lang="ko-KR" altLang="en-US" sz="1600" dirty="0">
                <a:solidFill>
                  <a:schemeClr val="tx1"/>
                </a:solidFill>
              </a:rPr>
              <a:t> 선적예약을 하기 위한 전자문서를 접수 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26220" y="4068663"/>
            <a:ext cx="2592288" cy="1152128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자체 </a:t>
            </a:r>
            <a:r>
              <a:rPr lang="en-US" altLang="ko-KR" sz="1600" dirty="0" smtClean="0">
                <a:solidFill>
                  <a:schemeClr val="tx1"/>
                </a:solidFill>
              </a:rPr>
              <a:t>MBL NO</a:t>
            </a:r>
            <a:r>
              <a:rPr lang="ko-KR" altLang="en-US" sz="1600" dirty="0" smtClean="0">
                <a:solidFill>
                  <a:schemeClr val="tx1"/>
                </a:solidFill>
              </a:rPr>
              <a:t>일 경우에는 </a:t>
            </a:r>
            <a:r>
              <a:rPr lang="en-US" altLang="ko-KR" sz="1600" dirty="0" smtClean="0">
                <a:solidFill>
                  <a:schemeClr val="tx1"/>
                </a:solidFill>
              </a:rPr>
              <a:t>LOCAL</a:t>
            </a:r>
            <a:r>
              <a:rPr lang="ko-KR" altLang="en-US" sz="1600" dirty="0" smtClean="0">
                <a:solidFill>
                  <a:schemeClr val="tx1"/>
                </a:solidFill>
              </a:rPr>
              <a:t>로 관리되며 항공사와 거래한다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74892" y="4068663"/>
            <a:ext cx="2736304" cy="1440160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혼재사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MBL NO</a:t>
            </a:r>
            <a:r>
              <a:rPr lang="ko-KR" altLang="en-US" sz="1600" dirty="0" smtClean="0">
                <a:solidFill>
                  <a:schemeClr val="tx1"/>
                </a:solidFill>
              </a:rPr>
              <a:t>일 경우에는 </a:t>
            </a:r>
            <a:r>
              <a:rPr lang="en-US" altLang="ko-KR" sz="1600" dirty="0" smtClean="0">
                <a:solidFill>
                  <a:schemeClr val="tx1"/>
                </a:solidFill>
              </a:rPr>
              <a:t>OTHER</a:t>
            </a:r>
            <a:r>
              <a:rPr lang="ko-KR" altLang="en-US" sz="1600" dirty="0" smtClean="0">
                <a:solidFill>
                  <a:schemeClr val="tx1"/>
                </a:solidFill>
              </a:rPr>
              <a:t>로 관리되며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혼재사와</a:t>
            </a:r>
            <a:r>
              <a:rPr lang="ko-KR" altLang="en-US" sz="1600" dirty="0" smtClean="0">
                <a:solidFill>
                  <a:schemeClr val="tx1"/>
                </a:solidFill>
              </a:rPr>
              <a:t> 거래한다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B/L</a:t>
            </a:r>
            <a:r>
              <a:rPr lang="ko-KR" altLang="en-US" sz="1600" dirty="0" smtClean="0">
                <a:solidFill>
                  <a:schemeClr val="tx1"/>
                </a:solidFill>
              </a:rPr>
              <a:t>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빌려온것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빌려준것</a:t>
            </a:r>
            <a:r>
              <a:rPr lang="ko-KR" altLang="en-US" sz="1600" dirty="0" smtClean="0">
                <a:solidFill>
                  <a:schemeClr val="tx1"/>
                </a:solidFill>
              </a:rPr>
              <a:t> 전부 </a:t>
            </a:r>
            <a:r>
              <a:rPr lang="en-US" altLang="ko-KR" sz="1600" dirty="0" smtClean="0">
                <a:solidFill>
                  <a:schemeClr val="tx1"/>
                </a:solidFill>
              </a:rPr>
              <a:t>OTHER</a:t>
            </a:r>
            <a:r>
              <a:rPr lang="ko-KR" altLang="en-US" sz="1600" dirty="0" smtClean="0">
                <a:solidFill>
                  <a:schemeClr val="tx1"/>
                </a:solidFill>
              </a:rPr>
              <a:t>에 해당된다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OutBound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6220" y="1115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ko-KR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Flow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06540" y="1825904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자체 </a:t>
            </a:r>
            <a:r>
              <a:rPr lang="en-US" altLang="ko-KR" dirty="0" smtClean="0">
                <a:solidFill>
                  <a:schemeClr val="tx1"/>
                </a:solidFill>
              </a:rPr>
              <a:t>Console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마스터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개에 하우스 여러 개로 쪼개서 취함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06540" y="3924647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MAWB</a:t>
            </a:r>
          </a:p>
        </p:txBody>
      </p:sp>
      <p:cxnSp>
        <p:nvCxnSpPr>
          <p:cNvPr id="7" name="직선 화살표 연결선 6"/>
          <p:cNvCxnSpPr>
            <a:stCxn id="3" idx="2"/>
            <a:endCxn id="12" idx="0"/>
          </p:cNvCxnSpPr>
          <p:nvPr/>
        </p:nvCxnSpPr>
        <p:spPr>
          <a:xfrm>
            <a:off x="5346700" y="2978032"/>
            <a:ext cx="0" cy="946615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074892" y="1692399"/>
            <a:ext cx="2880680" cy="1450672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Co-Load(HBL</a:t>
            </a:r>
            <a:r>
              <a:rPr lang="ko-KR" altLang="en-US" sz="1600" dirty="0" smtClean="0">
                <a:solidFill>
                  <a:schemeClr val="tx1"/>
                </a:solidFill>
              </a:rPr>
              <a:t>만 입력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화주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포워더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선사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</a:rPr>
              <a:t>보내는쪽에</a:t>
            </a:r>
            <a:r>
              <a:rPr lang="ko-KR" altLang="en-US" sz="1600" dirty="0" smtClean="0">
                <a:solidFill>
                  <a:schemeClr val="tx1"/>
                </a:solidFill>
              </a:rPr>
              <a:t> 파트너가 없거나 다른 이유로 다른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포워더한테</a:t>
            </a:r>
            <a:r>
              <a:rPr lang="ko-KR" altLang="en-US" sz="1600" dirty="0" smtClean="0">
                <a:solidFill>
                  <a:schemeClr val="tx1"/>
                </a:solidFill>
              </a:rPr>
              <a:t> 화물을 넘김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47447" y="1787516"/>
            <a:ext cx="2592288" cy="1190516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Direct(HBL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입력안함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화주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선사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</a:rPr>
              <a:t>포워더에서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발행하는게</a:t>
            </a:r>
            <a:r>
              <a:rPr lang="ko-KR" altLang="en-US" sz="1600" dirty="0" smtClean="0">
                <a:solidFill>
                  <a:schemeClr val="tx1"/>
                </a:solidFill>
              </a:rPr>
              <a:t> 아니라 항공사에서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직접발행하여</a:t>
            </a:r>
            <a:r>
              <a:rPr lang="ko-KR" altLang="en-US" sz="1600" dirty="0" smtClean="0">
                <a:solidFill>
                  <a:schemeClr val="tx1"/>
                </a:solidFill>
              </a:rPr>
              <a:t> 진행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7447" y="3924647"/>
            <a:ext cx="2592288" cy="1152128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선적 스케줄 작성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화주가 작성한 것을 토대로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출도착시간</a:t>
            </a:r>
            <a:r>
              <a:rPr lang="ko-KR" altLang="en-US" sz="1600" dirty="0" smtClean="0">
                <a:solidFill>
                  <a:schemeClr val="tx1"/>
                </a:solidFill>
              </a:rPr>
              <a:t> 확정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38888" y="3708623"/>
            <a:ext cx="2916684" cy="1872208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Neutral : IATA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받아서 </a:t>
            </a:r>
            <a:r>
              <a:rPr lang="en-US" altLang="ko-KR" sz="1600" dirty="0" smtClean="0">
                <a:solidFill>
                  <a:schemeClr val="tx1"/>
                </a:solidFill>
              </a:rPr>
              <a:t>STOCK </a:t>
            </a:r>
            <a:r>
              <a:rPr lang="ko-KR" altLang="en-US" sz="1600" dirty="0" smtClean="0">
                <a:solidFill>
                  <a:schemeClr val="tx1"/>
                </a:solidFill>
              </a:rPr>
              <a:t>배정하고 자동 생성해서 사용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GENERAL : B/L </a:t>
            </a:r>
            <a:r>
              <a:rPr lang="ko-KR" altLang="en-US" sz="1600" dirty="0" smtClean="0">
                <a:solidFill>
                  <a:schemeClr val="tx1"/>
                </a:solidFill>
              </a:rPr>
              <a:t>번호 수기로 입력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EXPRESS :surrender B/L </a:t>
            </a:r>
            <a:r>
              <a:rPr lang="ko-KR" altLang="en-US" sz="1600" dirty="0" smtClean="0">
                <a:solidFill>
                  <a:schemeClr val="tx1"/>
                </a:solidFill>
              </a:rPr>
              <a:t>개념 사본으로 진행되는 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06540" y="5868863"/>
            <a:ext cx="2880320" cy="1152128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HAWB</a:t>
            </a:r>
          </a:p>
        </p:txBody>
      </p:sp>
      <p:cxnSp>
        <p:nvCxnSpPr>
          <p:cNvPr id="16" name="직선 화살표 연결선 15"/>
          <p:cNvCxnSpPr>
            <a:stCxn id="12" idx="2"/>
            <a:endCxn id="15" idx="0"/>
          </p:cNvCxnSpPr>
          <p:nvPr/>
        </p:nvCxnSpPr>
        <p:spPr>
          <a:xfrm>
            <a:off x="5346700" y="5076775"/>
            <a:ext cx="0" cy="792088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026220" y="5868863"/>
            <a:ext cx="2592288" cy="1152128"/>
          </a:xfrm>
          <a:prstGeom prst="roundRect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MAWB</a:t>
            </a:r>
            <a:r>
              <a:rPr lang="ko-KR" altLang="en-US" sz="1600" dirty="0" smtClean="0">
                <a:solidFill>
                  <a:schemeClr val="tx1"/>
                </a:solidFill>
              </a:rPr>
              <a:t>를 근거로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포워더가</a:t>
            </a:r>
            <a:r>
              <a:rPr lang="ko-KR" altLang="en-US" sz="1600" dirty="0" smtClean="0">
                <a:solidFill>
                  <a:schemeClr val="tx1"/>
                </a:solidFill>
              </a:rPr>
              <a:t> 발행하고 화주</a:t>
            </a:r>
            <a:r>
              <a:rPr lang="en-US" altLang="ko-KR" sz="1600" dirty="0" smtClean="0">
                <a:solidFill>
                  <a:schemeClr val="tx1"/>
                </a:solidFill>
              </a:rPr>
              <a:t>(Shipper)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dirty="0" smtClean="0">
                <a:solidFill>
                  <a:schemeClr val="tx1"/>
                </a:solidFill>
              </a:rPr>
              <a:t>HAWB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받게됨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OutBound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6220" y="8989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중요사항</a:t>
            </a:r>
            <a:endParaRPr lang="ko-KR" alt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8050"/>
              </p:ext>
            </p:extLst>
          </p:nvPr>
        </p:nvGraphicFramePr>
        <p:xfrm>
          <a:off x="1175134" y="1476375"/>
          <a:ext cx="8348030" cy="330281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348030"/>
              </a:tblGrid>
              <a:tr h="128781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중량 체크가 엄격하다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화물터미널에 도착 후 중량체크가 실시되고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수출장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서류와 실제 화물과의 오차범위는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이며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초과할시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입고가 안됩니다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중량확인은 세관원과 항공사 직원이 동행하여 확인하고 반입허가를 줍니다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  <a:tr h="1880536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화물의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실중량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(Gross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부피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(Volume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Weight/Dimension)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환산한 두 가지를 비교하여 많이 나오는 쪽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(Chargeable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기준으로 운임 청구되어집니다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화물의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실중량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(Gross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물품에 무게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포장무게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순중량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(NET Weight)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물품의 무게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부피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(Volume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Weight/</a:t>
                      </a:r>
                      <a:r>
                        <a:rPr lang="en-US" altLang="ko-KR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Dimenstion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가로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세로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6000 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Booking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73696"/>
              </p:ext>
            </p:extLst>
          </p:nvPr>
        </p:nvGraphicFramePr>
        <p:xfrm>
          <a:off x="1386259" y="4932759"/>
          <a:ext cx="7866225" cy="246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460758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B/L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OTHER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대리점에서 빌려오는 경우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(Co-Load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경우에도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OTHER)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Neutral : IATA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에서 받아서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STOCK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배정하고 자동 생성해서 사용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GENERAL : B/L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 수기로 입력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Carrier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항공사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3CODE (ex)988)</a:t>
                      </a:r>
                    </a:p>
                    <a:p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Consolidator : CONSOL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하는 주체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자사에서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Consol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시 자사코드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대리점에서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Consol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시 대리점 코드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Lend/Rent agent :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대리점에서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B/L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을 비려올 경우 대리점 코드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Local-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B/L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마스터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하우스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마스터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 마스터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Co-Load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마스터는 번호만 실제로 하우스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개로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0" y="828304"/>
            <a:ext cx="7233694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Master B/L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06617"/>
              </p:ext>
            </p:extLst>
          </p:nvPr>
        </p:nvGraphicFramePr>
        <p:xfrm>
          <a:off x="1386259" y="4932759"/>
          <a:ext cx="7866225" cy="23901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390169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LND/RNT AGT : B/L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을 대리점에서 빌려왔을 경우와 빌려주었을 때 대리점 코드를 입력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just" ea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WT/VAL,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OTHER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운임지불방식이며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AAF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P/C, Other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운임에 대한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P/C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구분을 체크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Demension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중량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총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W’T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합을 표기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화물의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실중량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(Gross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부피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(Volume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Weight/Dimension)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환산한 두 가지를 비교하여 많이 나오는 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(Chargeable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기준으로 운임 청구됨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D.V Carrier,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D.V.Customs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Insurance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보험료 등을 표기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N.C.V(No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Commercial Value)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상업적 가치가 없음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견본품이고 재판매용이 아니라는 것을 신고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샘플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N.V.D(No Value Declared) : </a:t>
                      </a:r>
                      <a:r>
                        <a:rPr lang="ko-KR" altLang="en-US" sz="1200" dirty="0" smtClean="0">
                          <a:effectLst/>
                        </a:rPr>
                        <a:t>종가요금 </a:t>
                      </a:r>
                      <a:r>
                        <a:rPr lang="ko-KR" altLang="en-US" sz="1200" dirty="0" err="1" smtClean="0">
                          <a:effectLst/>
                        </a:rPr>
                        <a:t>해당없음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가격가치신고 없음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보험 및 과세의 기준이 되는 물품가치에 대한 신고가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필요없음을</a:t>
                      </a:r>
                      <a:r>
                        <a:rPr lang="ko-KR" altLang="en-US" sz="1200" baseline="0" dirty="0" smtClean="0">
                          <a:effectLst/>
                        </a:rPr>
                        <a:t> 의미</a:t>
                      </a:r>
                      <a:endParaRPr lang="en-US" altLang="ko-KR" sz="1200" baseline="0" dirty="0" smtClean="0">
                        <a:effectLst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NIL(None, Nothing)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0" y="828303"/>
            <a:ext cx="7200800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Master B/L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4" y="7084593"/>
            <a:ext cx="1475656" cy="47667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51803"/>
              </p:ext>
            </p:extLst>
          </p:nvPr>
        </p:nvGraphicFramePr>
        <p:xfrm>
          <a:off x="1386259" y="4932759"/>
          <a:ext cx="7866225" cy="23901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66225"/>
              </a:tblGrid>
              <a:tr h="2390169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 : 9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줄이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이상될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시에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체크되고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별도로 출력하게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비엘에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 MARK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찍지 않고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라이더에만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표기가 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Information : F1~F4 Function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키로 자주 쓰는 항목이 추가되어 있습니다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Branch, Signature :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표기되는 항목이며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Branch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거래처 코드와 연계해서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Iata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표기해줍니다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Branch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실적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출력시에서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나뉘어 출력하게 되어 있습니다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지사코드 입력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1" hangingPunct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Nature of Q’TY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줄까지 입력가능하며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Dimension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입력되어 있으면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마지막줄에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표기됩니다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4759" marR="94759" marT="47379" marB="47379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0" y="828304"/>
            <a:ext cx="7200799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5 미디어디자인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2E2D"/>
      </a:accent1>
      <a:accent2>
        <a:srgbClr val="3F7AAA"/>
      </a:accent2>
      <a:accent3>
        <a:srgbClr val="88ADCA"/>
      </a:accent3>
      <a:accent4>
        <a:srgbClr val="EBBC06"/>
      </a:accent4>
      <a:accent5>
        <a:srgbClr val="F06000"/>
      </a:accent5>
      <a:accent6>
        <a:srgbClr val="76BA49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1949</Words>
  <Application>Microsoft Office PowerPoint</Application>
  <PresentationFormat>사용자 지정</PresentationFormat>
  <Paragraphs>323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표준작성법_사업계획서_신년도</dc:title>
  <dc:creator>㈜ 인비닷컴</dc:creator>
  <dc:description>무단 복제 배포시 법적 불이익을 받을 수 있습니다.</dc:description>
  <cp:lastModifiedBy>keg</cp:lastModifiedBy>
  <cp:revision>563</cp:revision>
  <dcterms:created xsi:type="dcterms:W3CDTF">2014-10-24T01:49:55Z</dcterms:created>
  <dcterms:modified xsi:type="dcterms:W3CDTF">2016-09-02T00:20:50Z</dcterms:modified>
  <cp:category>본 문서의 저작권은 비즈폼에 있습니다.</cp:category>
</cp:coreProperties>
</file>