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1" r:id="rId18"/>
    <p:sldId id="258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6415A-6C3A-4577-9457-0CB38DCD01A0}" type="datetimeFigureOut">
              <a:rPr lang="ru-RU" smtClean="0"/>
              <a:pPr/>
              <a:t>27.05.2024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BFA3D-5F69-40DE-8C35-92738A9B6A3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803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736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301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692E-1950-4113-9C0C-0EC073B87FA0}" type="datetime1">
              <a:rPr lang="ru-RU" smtClean="0"/>
              <a:pPr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6819-74B3-4A06-B801-F2598759B652}" type="datetime1">
              <a:rPr lang="ru-RU" smtClean="0"/>
              <a:pPr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6B17-23E3-44FE-BE3B-697682870CC6}" type="datetime1">
              <a:rPr lang="ru-RU" smtClean="0"/>
              <a:pPr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C3C-3F11-4BF4-BC5D-F7B42F0D889E}" type="datetime1">
              <a:rPr lang="ru-RU" smtClean="0"/>
              <a:pPr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CE9-D90E-4535-9B67-4763FB5E87DB}" type="datetime1">
              <a:rPr lang="ru-RU" smtClean="0"/>
              <a:pPr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09AB-40AF-4D36-9A83-43415E69474C}" type="datetime1">
              <a:rPr lang="ru-RU" smtClean="0"/>
              <a:pPr/>
              <a:t>27.05.2024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B6C0-FFC6-42E2-B431-EAD10005DC96}" type="datetime1">
              <a:rPr lang="ru-RU" smtClean="0"/>
              <a:pPr/>
              <a:t>27.05.2024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E482-CDA1-4125-9360-B4B564BD4D91}" type="datetime1">
              <a:rPr lang="ru-RU" smtClean="0"/>
              <a:pPr/>
              <a:t>27.05.2024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820B-7F92-4EF9-80F6-186C3CFA23B0}" type="datetime1">
              <a:rPr lang="ru-RU" smtClean="0"/>
              <a:pPr/>
              <a:t>27.05.2024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DB84-8C08-4980-8732-11D0873A1EA6}" type="datetime1">
              <a:rPr lang="ru-RU" smtClean="0"/>
              <a:pPr/>
              <a:t>27.05.2024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A507-FF59-40C3-B2A1-25E414CDD2D2}" type="datetime1">
              <a:rPr lang="ru-RU" smtClean="0"/>
              <a:pPr/>
              <a:t>27.05.2024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AE60-101F-4998-9C62-C244BDA28961}" type="datetime1">
              <a:rPr lang="ru-RU" smtClean="0"/>
              <a:pPr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448272"/>
          </a:xfrm>
        </p:spPr>
        <p:txBody>
          <a:bodyPr>
            <a:normAutofit fontScale="90000"/>
          </a:bodyPr>
          <a:lstStyle/>
          <a:p>
            <a:r>
              <a:rPr lang="ru-RU" sz="3100" dirty="0"/>
              <a:t>Выпускная квалификационная работа бакалавра</a:t>
            </a:r>
            <a:br>
              <a:rPr lang="ru-RU" dirty="0"/>
            </a:br>
            <a:r>
              <a:rPr lang="ru-RU" sz="3600" dirty="0"/>
              <a:t>«Разработка веб-сервиса для обработки данных мониторинга микроклимата и экологии территории»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06358"/>
            <a:ext cx="6400800" cy="1268760"/>
          </a:xfrm>
        </p:spPr>
        <p:txBody>
          <a:bodyPr>
            <a:normAutofit/>
          </a:bodyPr>
          <a:lstStyle/>
          <a:p>
            <a:pPr lvl="0"/>
            <a:r>
              <a:rPr lang="ru-RU" sz="2400" dirty="0">
                <a:solidFill>
                  <a:schemeClr val="tx1"/>
                </a:solidFill>
              </a:rPr>
              <a:t>Волгоградский государственный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технический университет</a:t>
            </a:r>
          </a:p>
          <a:p>
            <a:pPr lvl="0"/>
            <a:r>
              <a:rPr lang="ru-RU" sz="2400" dirty="0">
                <a:solidFill>
                  <a:schemeClr val="tx1"/>
                </a:solidFill>
              </a:rPr>
              <a:t>Кафедра </a:t>
            </a:r>
            <a:r>
              <a:rPr lang="ru-RU" sz="2400" dirty="0" err="1">
                <a:solidFill>
                  <a:schemeClr val="tx1"/>
                </a:solidFill>
              </a:rPr>
              <a:t>САПРиПК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452"/>
            <a:ext cx="1073991" cy="9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796136" y="4221088"/>
            <a:ext cx="2872408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ru-RU" sz="2000" dirty="0"/>
              <a:t>Исполнитель:</a:t>
            </a:r>
          </a:p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/>
              <a:t>студент группы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ИВТ-463</a:t>
            </a:r>
            <a:endParaRPr lang="ru-RU"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r">
              <a:spcBef>
                <a:spcPct val="20000"/>
              </a:spcBef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Островская Т.С.</a:t>
            </a:r>
          </a:p>
          <a:p>
            <a:pPr lvl="0" algn="r">
              <a:spcBef>
                <a:spcPct val="20000"/>
              </a:spcBef>
            </a:pPr>
            <a:endParaRPr lang="ru-RU" sz="1200" dirty="0"/>
          </a:p>
          <a:p>
            <a:pPr lvl="0" algn="r">
              <a:spcBef>
                <a:spcPct val="20000"/>
              </a:spcBef>
            </a:pPr>
            <a:r>
              <a:rPr lang="ru-RU" sz="2000" dirty="0"/>
              <a:t>Научный руководитель:</a:t>
            </a:r>
          </a:p>
          <a:p>
            <a:pPr lvl="0" algn="r">
              <a:spcBef>
                <a:spcPct val="20000"/>
              </a:spcBef>
            </a:pPr>
            <a:r>
              <a:rPr lang="ru-RU" sz="2000" dirty="0"/>
              <a:t>к.т.н., доц. </a:t>
            </a:r>
            <a:r>
              <a:rPr lang="ru-RU" sz="2000" dirty="0" err="1"/>
              <a:t>Парыгин</a:t>
            </a:r>
            <a:r>
              <a:rPr lang="ru-RU" sz="2000" dirty="0"/>
              <a:t> Д.С.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Структура базы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4B5472-940F-7534-96C0-D288EDA2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17638"/>
            <a:ext cx="2880320" cy="4474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9A6585-AAA5-D8FC-DE1C-20852D2E0E75}"/>
              </a:ext>
            </a:extLst>
          </p:cNvPr>
          <p:cNvSpPr txBox="1"/>
          <p:nvPr/>
        </p:nvSpPr>
        <p:spPr>
          <a:xfrm>
            <a:off x="3851920" y="1417638"/>
            <a:ext cx="4608512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d: Уникальный идентификатор записи.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</a:t>
            </a: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ate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Дата и время, когда были собраны данные.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temperature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Значение температуры в градусах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h</a:t>
            </a: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umidity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Значение влажности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</a:t>
            </a: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ollution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Уровень загрязнения воздуха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</a:t>
            </a: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atitude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Широта места, где были собраны данные.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</a:t>
            </a: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ongitude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Долгота места, где были собраны данные. 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Язык программирования:	</a:t>
            </a:r>
            <a:r>
              <a:rPr lang="en-US" sz="2400" dirty="0"/>
              <a:t>Python 3.6, SQL:</a:t>
            </a:r>
            <a:r>
              <a:rPr lang="ru-RU" sz="2400" dirty="0"/>
              <a:t>2016</a:t>
            </a:r>
            <a:endParaRPr lang="en-US" sz="2400" dirty="0"/>
          </a:p>
          <a:p>
            <a:pPr>
              <a:buNone/>
            </a:pPr>
            <a:r>
              <a:rPr lang="ru-RU" sz="2400" dirty="0"/>
              <a:t>Фреймворки:                            </a:t>
            </a:r>
            <a:r>
              <a:rPr lang="en-US" sz="2400" dirty="0"/>
              <a:t>Vue3</a:t>
            </a:r>
            <a:r>
              <a:rPr lang="ru-RU" sz="2400" dirty="0"/>
              <a:t>, </a:t>
            </a:r>
            <a:r>
              <a:rPr lang="en-US" sz="2400" dirty="0"/>
              <a:t>Quasar</a:t>
            </a:r>
          </a:p>
          <a:p>
            <a:pPr>
              <a:buNone/>
            </a:pPr>
            <a:r>
              <a:rPr lang="ru-RU" sz="2400" dirty="0"/>
              <a:t>Дополнительные модули:	</a:t>
            </a:r>
            <a:r>
              <a:rPr lang="en-US" sz="2400" dirty="0" err="1"/>
              <a:t>FastAPI</a:t>
            </a:r>
            <a:r>
              <a:rPr lang="en-US" sz="2400" dirty="0"/>
              <a:t>, d3.js, charts.js</a:t>
            </a:r>
          </a:p>
          <a:p>
            <a:endParaRPr lang="en-US" sz="2400" dirty="0"/>
          </a:p>
          <a:p>
            <a:pPr>
              <a:buNone/>
            </a:pPr>
            <a:r>
              <a:rPr lang="ru-RU" sz="2400" dirty="0"/>
              <a:t>СУБД:				</a:t>
            </a:r>
            <a:r>
              <a:rPr lang="en-US" sz="2400" dirty="0"/>
              <a:t>PostgreSQL 15</a:t>
            </a:r>
          </a:p>
          <a:p>
            <a:pPr>
              <a:buNone/>
            </a:pPr>
            <a:r>
              <a:rPr lang="ru-RU" sz="2400" dirty="0"/>
              <a:t>Дополнительные модули:	</a:t>
            </a:r>
            <a:r>
              <a:rPr lang="en-US" sz="2400" dirty="0" err="1"/>
              <a:t>pgAdmin</a:t>
            </a:r>
            <a:r>
              <a:rPr lang="en-US" sz="2400" dirty="0"/>
              <a:t> 4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ru-RU" sz="2400" dirty="0"/>
              <a:t>Инструмент разработки:	</a:t>
            </a:r>
            <a:r>
              <a:rPr lang="en-US" sz="2400" dirty="0"/>
              <a:t>PyCharm Community 2017.3, 				Microsoft Visual Studio Code 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Средства реализации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11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Главный экран веб-сервиса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12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3FE317-BF40-03F6-5D73-399F6CC4D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798"/>
          <a:stretch/>
        </p:blipFill>
        <p:spPr bwMode="auto">
          <a:xfrm>
            <a:off x="382040" y="1417638"/>
            <a:ext cx="8379920" cy="27649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Форма загрузки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13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4D9B05-2421-D7FB-0866-D512893DD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48"/>
          <a:stretch/>
        </p:blipFill>
        <p:spPr bwMode="auto">
          <a:xfrm>
            <a:off x="409028" y="1417638"/>
            <a:ext cx="8325943" cy="2358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Экран работы с графиками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14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4D9B05-2421-D7FB-0866-D512893DD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48"/>
          <a:stretch/>
        </p:blipFill>
        <p:spPr bwMode="auto">
          <a:xfrm>
            <a:off x="409028" y="1417638"/>
            <a:ext cx="8325943" cy="2358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D2474D-9155-9007-AC06-9691ACAEF8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6"/>
          <a:stretch/>
        </p:blipFill>
        <p:spPr bwMode="auto">
          <a:xfrm>
            <a:off x="423663" y="1417638"/>
            <a:ext cx="8311307" cy="3324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954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Экран работы с диаграммами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15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4D9B05-2421-D7FB-0866-D512893DD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48"/>
          <a:stretch/>
        </p:blipFill>
        <p:spPr bwMode="auto">
          <a:xfrm>
            <a:off x="409028" y="1417638"/>
            <a:ext cx="8325943" cy="2358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D2474D-9155-9007-AC06-9691ACAEF8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6"/>
          <a:stretch/>
        </p:blipFill>
        <p:spPr bwMode="auto">
          <a:xfrm>
            <a:off x="423663" y="1417638"/>
            <a:ext cx="8311307" cy="3324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28FB3E-76B0-16AB-C383-FB6283C369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265"/>
          <a:stretch/>
        </p:blipFill>
        <p:spPr bwMode="auto">
          <a:xfrm>
            <a:off x="423661" y="1417638"/>
            <a:ext cx="8296675" cy="3344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7271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Экран работы с тепловой картой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16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A3243A-C961-CC4C-F508-74FA7F5778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03"/>
          <a:stretch/>
        </p:blipFill>
        <p:spPr bwMode="auto">
          <a:xfrm>
            <a:off x="510293" y="1377400"/>
            <a:ext cx="8123413" cy="5019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505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Рассмотрены методы визуализации данных мониторинга микроклимата.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Выполнен анализ существующих систем для мониторинга микроклимата.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Спроектирован веб-сервис для визуализации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Разработан и протестирован веб-сервис для визуализации данных мониторинга микроклимата.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448272"/>
          </a:xfrm>
        </p:spPr>
        <p:txBody>
          <a:bodyPr>
            <a:normAutofit/>
          </a:bodyPr>
          <a:lstStyle/>
          <a:p>
            <a:r>
              <a:rPr lang="ru-RU" sz="2400" dirty="0"/>
              <a:t>Выпускная квалификационная работа бакалавра</a:t>
            </a:r>
            <a:br>
              <a:rPr lang="ru-RU" dirty="0"/>
            </a:br>
            <a:r>
              <a:rPr lang="ru-RU" sz="2800" dirty="0"/>
              <a:t>«Разработка веб-сервиса для обработки данных мониторинга микроклимата и экологии территории»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06358"/>
            <a:ext cx="6400800" cy="1268760"/>
          </a:xfrm>
        </p:spPr>
        <p:txBody>
          <a:bodyPr>
            <a:normAutofit/>
          </a:bodyPr>
          <a:lstStyle/>
          <a:p>
            <a:pPr lvl="0"/>
            <a:r>
              <a:rPr lang="ru-RU" sz="2400" dirty="0">
                <a:solidFill>
                  <a:schemeClr val="tx1"/>
                </a:solidFill>
              </a:rPr>
              <a:t>Волгоградский государственный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технический университет</a:t>
            </a:r>
          </a:p>
          <a:p>
            <a:pPr lvl="0"/>
            <a:r>
              <a:rPr lang="ru-RU" sz="2400" dirty="0">
                <a:solidFill>
                  <a:schemeClr val="tx1"/>
                </a:solidFill>
              </a:rPr>
              <a:t>Кафедра </a:t>
            </a:r>
            <a:r>
              <a:rPr lang="ru-RU" sz="2400" dirty="0" err="1">
                <a:solidFill>
                  <a:schemeClr val="tx1"/>
                </a:solidFill>
              </a:rPr>
              <a:t>САПРиПК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452"/>
            <a:ext cx="1073991" cy="9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796136" y="5301208"/>
            <a:ext cx="2872408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ru-RU" sz="2000" dirty="0"/>
              <a:t>Исполнитель:</a:t>
            </a:r>
          </a:p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/>
              <a:t>студент группы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ИВТ-463</a:t>
            </a:r>
            <a:endParaRPr lang="ru-RU"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>
              <a:spcBef>
                <a:spcPct val="20000"/>
              </a:spcBef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Островская Т.С.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371600" y="4293096"/>
            <a:ext cx="64008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 algn="ctr">
              <a:spcBef>
                <a:spcPct val="20000"/>
              </a:spcBef>
            </a:pPr>
            <a:r>
              <a:rPr lang="ru-RU" sz="4000" dirty="0"/>
              <a:t>Спасибо за внимание!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Актуальность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6064696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9CA94E8-281B-785A-7D4B-F41181880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3654"/>
            <a:ext cx="8229600" cy="397905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Цель и задачи работы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93763" lvl="0" indent="-893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b="1" dirty="0"/>
              <a:t>Цель:</a:t>
            </a:r>
            <a:r>
              <a:rPr lang="en-US" dirty="0"/>
              <a:t>	</a:t>
            </a:r>
            <a:r>
              <a:rPr lang="ru-RU" dirty="0"/>
              <a:t>разработать и внедрить веб-сервис для мониторинга и визуализации данных о микроклимате и экологии территории, обеспечивая пользователей возможность загрузки, хранения и анализа данных с аппаратного комплекса.</a:t>
            </a:r>
          </a:p>
          <a:p>
            <a:pPr marL="893763" indent="-893763">
              <a:buNone/>
            </a:pPr>
            <a:endParaRPr lang="ru-RU" dirty="0"/>
          </a:p>
          <a:p>
            <a:pPr>
              <a:buNone/>
            </a:pPr>
            <a:r>
              <a:rPr lang="ru-RU" b="1" dirty="0"/>
              <a:t>Задачи:</a:t>
            </a:r>
          </a:p>
          <a:p>
            <a:pPr marL="893763" lvl="0" indent="-49911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dirty="0"/>
              <a:t>Изучение подходов к мониторингу микроклимата и экологии территории.</a:t>
            </a:r>
          </a:p>
          <a:p>
            <a:pPr marL="893762" lvl="0" indent="-49911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dirty="0"/>
              <a:t>Анализ существующих систем аналогов.</a:t>
            </a:r>
          </a:p>
          <a:p>
            <a:pPr marL="893762" lvl="0" indent="-49911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dirty="0"/>
              <a:t>Проектирование сервиса мониторинга микроклимата.</a:t>
            </a:r>
          </a:p>
          <a:p>
            <a:pPr marL="893763" lvl="0" indent="-49911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dirty="0"/>
              <a:t>Разработка и тестирование веб-сервиса мониторинга микроклимата и экологии территории.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Существующий процесс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7500238-104D-EF9F-28BD-4BAEF3EB4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7638"/>
            <a:ext cx="8928992" cy="31531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Автоматизированный процесс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C59607-21A6-9790-26DA-185C15879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9757"/>
            <a:ext cx="8928992" cy="43184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/>
              <a:t>Анализ существующих решений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936374"/>
              </p:ext>
            </p:extLst>
          </p:nvPr>
        </p:nvGraphicFramePr>
        <p:xfrm>
          <a:off x="441685" y="1618742"/>
          <a:ext cx="8229599" cy="45365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2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6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Критерий\Система</a:t>
                      </a:r>
                      <a:endParaRPr lang="ru-RU" sz="10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ArcGIS Online</a:t>
                      </a:r>
                      <a:endParaRPr lang="ru-RU" b="1" dirty="0" err="1">
                        <a:effectLst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latin typeface="Times New Roman"/>
                          <a:cs typeface="Times New Roman"/>
                        </a:rPr>
                        <a:t>SmartCitizen</a:t>
                      </a:r>
                      <a:endParaRPr lang="ru-RU" sz="1000" b="1" dirty="0" err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300" b="1" i="0" u="none" strike="noStrike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ЭкоАтлас</a:t>
                      </a:r>
                      <a:endParaRPr lang="en-US" sz="1300" b="1" dirty="0" err="1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4657" marR="6465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3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Интерфейс пользователя</a:t>
                      </a:r>
                      <a:endParaRPr lang="ru-RU" b="1" dirty="0">
                        <a:effectLst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3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Аналитические возможности</a:t>
                      </a:r>
                      <a:endParaRPr lang="ru-RU" b="1" dirty="0">
                        <a:effectLst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581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300" b="1" i="0" u="none" strike="noStrik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Возможность интеграции</a:t>
                      </a:r>
                      <a:endParaRPr lang="ru-RU" b="1" dirty="0" err="1">
                        <a:effectLst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 err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b="1" dirty="0" err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 err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3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Количественные показатели данных</a:t>
                      </a:r>
                      <a:endParaRPr lang="ru-RU" b="1" dirty="0">
                        <a:effectLst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Качество визуализации данных</a:t>
                      </a: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extLst>
                  <a:ext uri="{0D108BD9-81ED-4DB2-BD59-A6C34878D82A}">
                    <a16:rowId xmlns:a16="http://schemas.microsoft.com/office/drawing/2014/main" val="146887013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Географическое покрытие</a:t>
                      </a: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 err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 err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 err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extLst>
                  <a:ext uri="{0D108BD9-81ED-4DB2-BD59-A6C34878D82A}">
                    <a16:rowId xmlns:a16="http://schemas.microsoft.com/office/drawing/2014/main" val="3965511667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Доступность </a:t>
                      </a:r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57" marR="64657" marT="0" marB="0" anchor="ctr"/>
                </a:tc>
                <a:extLst>
                  <a:ext uri="{0D108BD9-81ED-4DB2-BD59-A6C34878D82A}">
                    <a16:rowId xmlns:a16="http://schemas.microsoft.com/office/drawing/2014/main" val="34180068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Требования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ru-RU" dirty="0"/>
              <a:t>веб-сервис должен позволять осуществлять загрузку данных из аппаратного комплекса и их визуализацию на сетевом ресурсе;</a:t>
            </a:r>
          </a:p>
          <a:p>
            <a:pPr>
              <a:lnSpc>
                <a:spcPct val="170000"/>
              </a:lnSpc>
            </a:pPr>
            <a:r>
              <a:rPr lang="ru-RU" dirty="0"/>
              <a:t>должна быть реализована база для хранения всех загружаемых данных;</a:t>
            </a:r>
          </a:p>
          <a:p>
            <a:pPr>
              <a:lnSpc>
                <a:spcPct val="170000"/>
              </a:lnSpc>
            </a:pPr>
            <a:r>
              <a:rPr lang="ru-RU" dirty="0"/>
              <a:t>визуализация данных выполняется в виде графиков, позволяющих просмотр показателей микроклимата и экологии за настраиваемые промежутки времени;</a:t>
            </a:r>
          </a:p>
          <a:p>
            <a:pPr>
              <a:lnSpc>
                <a:spcPct val="170000"/>
              </a:lnSpc>
            </a:pPr>
            <a:r>
              <a:rPr lang="ru-RU" dirty="0"/>
              <a:t>при использовании параметров </a:t>
            </a:r>
            <a:r>
              <a:rPr lang="ru-RU" dirty="0" err="1"/>
              <a:t>геопозиционирования</a:t>
            </a:r>
            <a:r>
              <a:rPr lang="ru-RU" dirty="0"/>
              <a:t> собираемых показателей должна быть реализована возможность их отображения на карте в виде трека, цвето-габаритные характеристики которого отражают свойства визуализируемых данных (величину показателя в точке).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400" dirty="0"/>
              <a:t>Диаграмма вариантов использования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6064696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06BB2C-2815-4504-3CED-22D02BE56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44" y="1417638"/>
            <a:ext cx="6521511" cy="48266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600" dirty="0"/>
              <a:t>Архитектура разрабатываемого ПО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51436D-DBF3-5051-7A14-B6A40227B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2240"/>
            <a:ext cx="8229600" cy="15946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492</Words>
  <Application>Microsoft Office PowerPoint</Application>
  <PresentationFormat>Экран (4:3)</PresentationFormat>
  <Paragraphs>126</Paragraphs>
  <Slides>18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Тема Office</vt:lpstr>
      <vt:lpstr>Выпускная квалификационная работа бакалавра «Разработка веб-сервиса для обработки данных мониторинга микроклимата и экологии территории»</vt:lpstr>
      <vt:lpstr>Актуальность</vt:lpstr>
      <vt:lpstr>Цель и задачи работы</vt:lpstr>
      <vt:lpstr>Существующий процесс</vt:lpstr>
      <vt:lpstr>Автоматизированный процесс</vt:lpstr>
      <vt:lpstr>Анализ существующих решений</vt:lpstr>
      <vt:lpstr>Требования</vt:lpstr>
      <vt:lpstr>Диаграмма вариантов использования</vt:lpstr>
      <vt:lpstr>Архитектура разрабатываемого ПО</vt:lpstr>
      <vt:lpstr>Структура базы данных</vt:lpstr>
      <vt:lpstr>Средства реализации</vt:lpstr>
      <vt:lpstr>Главный экран веб-сервиса</vt:lpstr>
      <vt:lpstr>Форма загрузки данных</vt:lpstr>
      <vt:lpstr>Экран работы с графиками</vt:lpstr>
      <vt:lpstr>Экран работы с диаграммами</vt:lpstr>
      <vt:lpstr>Экран работы с тепловой картой</vt:lpstr>
      <vt:lpstr>Выводы</vt:lpstr>
      <vt:lpstr>Выпускная квалификационная работа бакалавра «Разработка веб-сервиса для обработки данных мониторинга микроклимата и экологии территории»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«Тема по приказу … Lorem ipsum dolor sit amet prima mentitum quaerendum usu et malis possim iuvaret ne me»</dc:title>
  <dc:creator>Danila Parygin</dc:creator>
  <cp:lastModifiedBy>Татьяна Островская</cp:lastModifiedBy>
  <cp:revision>20</cp:revision>
  <dcterms:created xsi:type="dcterms:W3CDTF">2019-02-22T09:31:32Z</dcterms:created>
  <dcterms:modified xsi:type="dcterms:W3CDTF">2024-05-28T09:41:03Z</dcterms:modified>
</cp:coreProperties>
</file>