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8" roundtripDataSignature="AMtx7mg+ticqzt3Qcoo8CokPszt8nrAh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customschemas.google.com/relationships/presentationmetadata" Target="meta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5298ab064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5298ab06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c5298ab064_0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581a24ce6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581a24ce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c581a24ce6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5298ab064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5298ab06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c5298ab064_0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5298ab064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5298ab06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c5298ab064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9def3fa1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2a9def3fa15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9def3fa1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2a9def3fa15_0_2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9def3fa15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2a9def3fa15_0_3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9def3fa1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2a9def3fa15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5298ab064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5298ab06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c5298ab064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5298ab06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c5298ab0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2c5298ab06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5298ab064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5298ab06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c5298ab064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581a24ce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581a24c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c581a24ce6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5298ab064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5298ab06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c5298ab064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5298ab064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5298ab06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c5298ab064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700808"/>
            <a:ext cx="7772400" cy="2448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3100"/>
              <a:t>Выпускная квалификационная работа бакалавра</a:t>
            </a:r>
            <a:br>
              <a:rPr lang="ru-RU"/>
            </a:br>
            <a:r>
              <a:rPr lang="ru-RU" sz="3600"/>
              <a:t>«Разработка веб-сервиса для обработки данных мониторинга микроклимата и экологии территории»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106358"/>
            <a:ext cx="6400800" cy="126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</a:rPr>
              <a:t>Волгоградский государственный</a:t>
            </a:r>
            <a:br>
              <a:rPr lang="ru-RU" sz="2400">
                <a:solidFill>
                  <a:schemeClr val="dk1"/>
                </a:solidFill>
              </a:rPr>
            </a:br>
            <a:r>
              <a:rPr lang="ru-RU" sz="2400">
                <a:solidFill>
                  <a:schemeClr val="dk1"/>
                </a:solidFill>
              </a:rPr>
              <a:t>технический университет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</a:rPr>
              <a:t>Кафедра САПРиПК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213452"/>
            <a:ext cx="1073991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5585699" y="4039675"/>
            <a:ext cx="3065400" cy="22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Исполнитель: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студент группы ИВТ-463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Островская Т.С.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Научный руководитель: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к.т.н., доц. Парыгин Д.С.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5298ab064_0_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Диаграмма to-be</a:t>
            </a:r>
            <a:endParaRPr/>
          </a:p>
        </p:txBody>
      </p:sp>
      <p:pic>
        <p:nvPicPr>
          <p:cNvPr descr="to-be.drawio.png" id="162" name="Google Shape;162;g2c5298ab064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38" y="2028562"/>
            <a:ext cx="8784526" cy="36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2c5298ab064_0_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581a24ce6_0_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Диаграмма прецедентов</a:t>
            </a:r>
            <a:endParaRPr/>
          </a:p>
        </p:txBody>
      </p:sp>
      <p:pic>
        <p:nvPicPr>
          <p:cNvPr id="170" name="Google Shape;170;g2c581a24ce6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00" y="1417638"/>
            <a:ext cx="6810375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2c581a24ce6_0_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5298ab064_0_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Диаграмма BPMN</a:t>
            </a:r>
            <a:endParaRPr/>
          </a:p>
        </p:txBody>
      </p:sp>
      <p:pic>
        <p:nvPicPr>
          <p:cNvPr id="178" name="Google Shape;178;g2c5298ab064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638" y="1417652"/>
            <a:ext cx="7074732" cy="53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c5298ab064_0_6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5298ab064_0_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База данных</a:t>
            </a:r>
            <a:endParaRPr/>
          </a:p>
        </p:txBody>
      </p:sp>
      <p:pic>
        <p:nvPicPr>
          <p:cNvPr id="186" name="Google Shape;186;g2c5298ab064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488" y="1300200"/>
            <a:ext cx="6077025" cy="542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c5298ab064_0_5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9def3fa15_0_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ru-RU"/>
            </a:br>
            <a:r>
              <a:rPr lang="ru-RU"/>
              <a:t>Экранные формы главной страницы и авторизации</a:t>
            </a:r>
            <a:br>
              <a:rPr lang="ru-RU"/>
            </a:br>
            <a:endParaRPr/>
          </a:p>
        </p:txBody>
      </p:sp>
      <p:pic>
        <p:nvPicPr>
          <p:cNvPr id="193" name="Google Shape;193;g2a9def3fa15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70046"/>
            <a:ext cx="5432400" cy="32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a9def3fa15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9800" y="3235675"/>
            <a:ext cx="5207000" cy="31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a9def3fa15_0_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9def3fa15_0_2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ru-RU"/>
            </a:br>
            <a:r>
              <a:rPr lang="ru-RU"/>
              <a:t>Страница загрузки данных и графики</a:t>
            </a:r>
            <a:br>
              <a:rPr lang="ru-RU"/>
            </a:br>
            <a:endParaRPr/>
          </a:p>
        </p:txBody>
      </p:sp>
      <p:pic>
        <p:nvPicPr>
          <p:cNvPr id="201" name="Google Shape;201;g2a9def3fa15_0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70046"/>
            <a:ext cx="5432400" cy="32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2a9def3fa15_0_2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570054"/>
            <a:ext cx="5438543" cy="326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a9def3fa15_0_2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94400" y="3235678"/>
            <a:ext cx="5177797" cy="312067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a9def3fa15_0_29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9def3fa15_0_30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ru-RU"/>
            </a:br>
            <a:r>
              <a:rPr lang="ru-RU"/>
              <a:t>Тепловые карты и статистические данные</a:t>
            </a:r>
            <a:br>
              <a:rPr lang="ru-RU"/>
            </a:br>
            <a:endParaRPr/>
          </a:p>
        </p:txBody>
      </p:sp>
      <p:pic>
        <p:nvPicPr>
          <p:cNvPr id="210" name="Google Shape;210;g2a9def3fa15_0_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70046"/>
            <a:ext cx="5432400" cy="32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2a9def3fa15_0_3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570054"/>
            <a:ext cx="5432399" cy="323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a9def3fa15_0_3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9800" y="3234878"/>
            <a:ext cx="5207000" cy="312146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a9def3fa15_0_30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9def3fa15_0_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ru-RU"/>
            </a:br>
            <a:r>
              <a:rPr lang="ru-RU"/>
              <a:t>Формирование отчета</a:t>
            </a:r>
            <a:br>
              <a:rPr lang="ru-RU"/>
            </a:br>
            <a:endParaRPr/>
          </a:p>
        </p:txBody>
      </p:sp>
      <p:pic>
        <p:nvPicPr>
          <p:cNvPr id="219" name="Google Shape;219;g2a9def3fa15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25" y="1524850"/>
            <a:ext cx="7753350" cy="46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2a9def3fa15_0_7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type="ctrTitle"/>
          </p:nvPr>
        </p:nvSpPr>
        <p:spPr>
          <a:xfrm>
            <a:off x="685800" y="1700808"/>
            <a:ext cx="7772400" cy="2448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2400"/>
              <a:t>Выпускная квалификационная работа бакалавра</a:t>
            </a:r>
            <a:br>
              <a:rPr lang="ru-RU"/>
            </a:br>
            <a:r>
              <a:rPr lang="ru-RU" sz="2800"/>
              <a:t>«</a:t>
            </a:r>
            <a:r>
              <a:rPr lang="ru-RU" sz="3600"/>
              <a:t>Разработка веб-сервиса для обработки данных мониторинга микроклимата и экологии территории</a:t>
            </a:r>
            <a:r>
              <a:rPr lang="ru-RU" sz="2800"/>
              <a:t>»</a:t>
            </a:r>
            <a:endParaRPr/>
          </a:p>
        </p:txBody>
      </p:sp>
      <p:sp>
        <p:nvSpPr>
          <p:cNvPr id="226" name="Google Shape;226;p19"/>
          <p:cNvSpPr txBox="1"/>
          <p:nvPr>
            <p:ph idx="1" type="subTitle"/>
          </p:nvPr>
        </p:nvSpPr>
        <p:spPr>
          <a:xfrm>
            <a:off x="1371600" y="106358"/>
            <a:ext cx="6400800" cy="126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</a:rPr>
              <a:t>Волгоградский государственный</a:t>
            </a:r>
            <a:br>
              <a:rPr lang="ru-RU" sz="2400">
                <a:solidFill>
                  <a:schemeClr val="dk1"/>
                </a:solidFill>
              </a:rPr>
            </a:br>
            <a:r>
              <a:rPr lang="ru-RU" sz="2400">
                <a:solidFill>
                  <a:schemeClr val="dk1"/>
                </a:solidFill>
              </a:rPr>
              <a:t>технический университет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</a:rPr>
              <a:t>Кафедра САПРиПК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27" name="Google Shape;2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213452"/>
            <a:ext cx="1073991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9"/>
          <p:cNvSpPr txBox="1"/>
          <p:nvPr/>
        </p:nvSpPr>
        <p:spPr>
          <a:xfrm>
            <a:off x="5796136" y="5301208"/>
            <a:ext cx="2872408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Исполнитель: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студент группы ИВТ-463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Островская Т.С.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9"/>
          <p:cNvSpPr txBox="1"/>
          <p:nvPr/>
        </p:nvSpPr>
        <p:spPr>
          <a:xfrm>
            <a:off x="1371600" y="4293096"/>
            <a:ext cx="6400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Цель и задачи работы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893763" lvl="0" marL="8937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/>
              <a:t>Цель:</a:t>
            </a:r>
            <a:r>
              <a:rPr lang="ru-RU"/>
              <a:t>	Разработать и внедрить веб-сервис для мониторинга и визуализации данных о микроклимате и экологии территории, обеспечивая пользователей возможность загрузки, хранения и анализа данных с аппаратного комплекса.</a:t>
            </a:r>
            <a:endParaRPr/>
          </a:p>
          <a:p>
            <a:pPr indent="-893763" lvl="0" marL="893763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/>
              <a:t>Задачи:</a:t>
            </a:r>
            <a:endParaRPr/>
          </a:p>
          <a:p>
            <a:pPr indent="-499110" lvl="0" marL="893763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/>
              <a:t>Изучение подходов к мониторингу микроклимата и экологии территории.</a:t>
            </a:r>
            <a:endParaRPr/>
          </a:p>
          <a:p>
            <a:pPr indent="-499110" lvl="0" marL="893762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/>
              <a:t>Анализ существующих систем аналогов.</a:t>
            </a:r>
            <a:endParaRPr>
              <a:solidFill>
                <a:srgbClr val="FF0000"/>
              </a:solidFill>
            </a:endParaRPr>
          </a:p>
          <a:p>
            <a:pPr indent="-499110" lvl="0" marL="893763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/>
              <a:t>Проектирование сервиса мониторинга микроклимата.</a:t>
            </a:r>
            <a:endParaRPr/>
          </a:p>
          <a:p>
            <a:pPr indent="-499110" lvl="0" marL="893763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/>
              <a:t>Разработка и тестирование веб-сервиса мониторинга микроклимата и экологии территории.</a:t>
            </a:r>
            <a:endParaRPr/>
          </a:p>
          <a:p>
            <a:pPr indent="-18542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99" name="Google Shape;99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5298ab064_0_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Графическая аннотация</a:t>
            </a:r>
            <a:endParaRPr/>
          </a:p>
        </p:txBody>
      </p:sp>
      <p:pic>
        <p:nvPicPr>
          <p:cNvPr id="106" name="Google Shape;106;g2c5298ab064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1937375"/>
            <a:ext cx="7867650" cy="3105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c5298ab064_0_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Требования</a:t>
            </a:r>
            <a:endParaRPr/>
          </a:p>
        </p:txBody>
      </p:sp>
      <p:sp>
        <p:nvSpPr>
          <p:cNvPr id="114" name="Google Shape;114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55600" lvl="0" marL="457200" rtl="0" algn="l">
              <a:spcBef>
                <a:spcPts val="496"/>
              </a:spcBef>
              <a:spcAft>
                <a:spcPts val="0"/>
              </a:spcAft>
              <a:buSzPct val="100000"/>
              <a:buChar char="•"/>
            </a:pPr>
            <a:r>
              <a:rPr lang="ru-RU"/>
              <a:t>Веб-сервис должен позволять осуществлять загрузку данных из аппаратного комплекса и их визуализацию на сетевом ресурсе.</a:t>
            </a:r>
            <a:endParaRPr/>
          </a:p>
          <a:p>
            <a:pPr indent="-355600" lvl="0" marL="457200" rtl="0" algn="l">
              <a:spcBef>
                <a:spcPts val="496"/>
              </a:spcBef>
              <a:spcAft>
                <a:spcPts val="0"/>
              </a:spcAft>
              <a:buSzPct val="100000"/>
              <a:buChar char="•"/>
            </a:pPr>
            <a:r>
              <a:rPr lang="ru-RU"/>
              <a:t>Должна быть возможность выполнять загрузку данных с флэш-накопителя, агрегирующего данные датчиков мониторинга микроклимата и экологии воздуха, или посредством прямого подключения соответствующего оборудования через единый канал.</a:t>
            </a:r>
            <a:endParaRPr/>
          </a:p>
          <a:p>
            <a:pPr indent="-355600" lvl="0" marL="457200" rtl="0" algn="l">
              <a:spcBef>
                <a:spcPts val="496"/>
              </a:spcBef>
              <a:spcAft>
                <a:spcPts val="0"/>
              </a:spcAft>
              <a:buSzPct val="100000"/>
              <a:buChar char="•"/>
            </a:pPr>
            <a:r>
              <a:rPr lang="ru-RU"/>
              <a:t>Должна быть реализована база для хранения всех загружаемых данных.</a:t>
            </a:r>
            <a:endParaRPr/>
          </a:p>
          <a:p>
            <a:pPr indent="-355600" lvl="0" marL="457200" rtl="0" algn="l">
              <a:spcBef>
                <a:spcPts val="496"/>
              </a:spcBef>
              <a:spcAft>
                <a:spcPts val="0"/>
              </a:spcAft>
              <a:buSzPct val="100000"/>
              <a:buChar char="•"/>
            </a:pPr>
            <a:r>
              <a:rPr lang="ru-RU">
                <a:highlight>
                  <a:schemeClr val="lt2"/>
                </a:highlight>
              </a:rPr>
              <a:t>Веб-сервис не должен накладывать ограничений на количество приборов, с которых осуществляется загрузка, частоту загрузок и общий объем хранимых записей.</a:t>
            </a:r>
            <a:endParaRPr>
              <a:highlight>
                <a:schemeClr val="lt2"/>
              </a:highlight>
            </a:endParaRPr>
          </a:p>
          <a:p>
            <a:pPr indent="-355600" lvl="0" marL="457200" rtl="0" algn="l">
              <a:spcBef>
                <a:spcPts val="496"/>
              </a:spcBef>
              <a:spcAft>
                <a:spcPts val="0"/>
              </a:spcAft>
              <a:buSzPct val="100000"/>
              <a:buChar char="•"/>
            </a:pPr>
            <a:r>
              <a:rPr lang="ru-RU"/>
              <a:t>Загруженные в сервис данные должны подготавливаться для визуализации.</a:t>
            </a:r>
            <a:endParaRPr/>
          </a:p>
          <a:p>
            <a:pPr indent="-355600" lvl="0" marL="457200" rtl="0" algn="l">
              <a:spcBef>
                <a:spcPts val="496"/>
              </a:spcBef>
              <a:spcAft>
                <a:spcPts val="0"/>
              </a:spcAft>
              <a:buSzPct val="100000"/>
              <a:buChar char="•"/>
            </a:pPr>
            <a:r>
              <a:rPr lang="ru-RU"/>
              <a:t>Веб-сервис должен иметь личные кабинеты пользователей, а также возможность индивидуального или совместного использования загружаемых данных.</a:t>
            </a:r>
            <a:endParaRPr/>
          </a:p>
        </p:txBody>
      </p:sp>
      <p:sp>
        <p:nvSpPr>
          <p:cNvPr id="115" name="Google Shape;115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5298ab064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Требования</a:t>
            </a:r>
            <a:endParaRPr/>
          </a:p>
        </p:txBody>
      </p:sp>
      <p:sp>
        <p:nvSpPr>
          <p:cNvPr id="122" name="Google Shape;122;g2c5298ab064_0_0"/>
          <p:cNvSpPr txBox="1"/>
          <p:nvPr>
            <p:ph idx="1" type="body"/>
          </p:nvPr>
        </p:nvSpPr>
        <p:spPr>
          <a:xfrm>
            <a:off x="457200" y="1417650"/>
            <a:ext cx="8229600" cy="51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55600" lvl="0" marL="457200" rtl="0" algn="l">
              <a:spcBef>
                <a:spcPts val="496"/>
              </a:spcBef>
              <a:spcAft>
                <a:spcPts val="0"/>
              </a:spcAft>
              <a:buSzPct val="100000"/>
              <a:buChar char="•"/>
            </a:pPr>
            <a:r>
              <a:rPr lang="ru-RU"/>
              <a:t>Визуализация данных выполняется в виде графиков, позволяющих просмотр как отдельных собираемых показателей микроклимата и экологии за настраиваемые промежутки времени, так и совместный просмотр настраиваемой группы показателей.</a:t>
            </a:r>
            <a:endParaRPr/>
          </a:p>
          <a:p>
            <a:pPr indent="-355600" lvl="0" marL="457200" rtl="0" algn="l">
              <a:spcBef>
                <a:spcPts val="496"/>
              </a:spcBef>
              <a:spcAft>
                <a:spcPts val="0"/>
              </a:spcAft>
              <a:buSzPct val="100000"/>
              <a:buChar char="•"/>
            </a:pPr>
            <a:r>
              <a:rPr lang="ru-RU"/>
              <a:t>При использовании параметров геопозиционирования собираемых показателей должна быть реализована возможность их отображения на карте в виде трека, цвето-габаритные характеристики которого отражают различные свойства визуализируемых данных (величину показателя в точке, часто смены на отрезке или др.).</a:t>
            </a:r>
            <a:endParaRPr/>
          </a:p>
          <a:p>
            <a:pPr indent="-355600" lvl="0" marL="457200" rtl="0" algn="l">
              <a:spcBef>
                <a:spcPts val="496"/>
              </a:spcBef>
              <a:spcAft>
                <a:spcPts val="0"/>
              </a:spcAft>
              <a:buSzPct val="100000"/>
              <a:buChar char="•"/>
            </a:pPr>
            <a:r>
              <a:rPr lang="ru-RU"/>
              <a:t>Для отображаемых на графиках показателей должна быть реализована возможность построения линий трендов и/или других прогнозных инструментов.</a:t>
            </a:r>
            <a:endParaRPr/>
          </a:p>
          <a:p>
            <a:pPr indent="-355600" lvl="0" marL="457200" rtl="0" algn="l">
              <a:spcBef>
                <a:spcPts val="496"/>
              </a:spcBef>
              <a:spcAft>
                <a:spcPts val="0"/>
              </a:spcAft>
              <a:buSzPct val="100000"/>
              <a:buChar char="•"/>
            </a:pPr>
            <a:r>
              <a:rPr lang="ru-RU"/>
              <a:t>Для групп треков, отображаемых на карте, должны быть реализована функция построения единого поля значений показателей микроклимата и экологии территории в виде тепловой карты, реализуемой с помощью инструментов кластеризации или иных способов, реализующих экстраполяцию данных для пространств, не охваченных мониторингом.</a:t>
            </a:r>
            <a:endParaRPr/>
          </a:p>
        </p:txBody>
      </p:sp>
      <p:sp>
        <p:nvSpPr>
          <p:cNvPr id="123" name="Google Shape;123;g2c5298ab064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5298ab064_0_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Содержание для ПЗ</a:t>
            </a:r>
            <a:endParaRPr/>
          </a:p>
        </p:txBody>
      </p:sp>
      <p:sp>
        <p:nvSpPr>
          <p:cNvPr id="130" name="Google Shape;130;g2c5298ab064_0_23"/>
          <p:cNvSpPr txBox="1"/>
          <p:nvPr>
            <p:ph idx="1" type="body"/>
          </p:nvPr>
        </p:nvSpPr>
        <p:spPr>
          <a:xfrm>
            <a:off x="457200" y="1195425"/>
            <a:ext cx="8229600" cy="493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ru-RU" sz="1250"/>
              <a:t>Список используемых сокращений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ru-RU" sz="1250"/>
              <a:t>Введение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ru-RU" sz="1250"/>
              <a:t>1. Анализ предметной области и существующих решений</a:t>
            </a:r>
            <a:endParaRPr sz="1250"/>
          </a:p>
          <a:p>
            <a:pPr indent="4445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ru-RU" sz="1250"/>
              <a:t>1.1. Анализ предметной области веб-сервиса для обработки данных мониторинга микроклимата территории</a:t>
            </a:r>
            <a:endParaRPr sz="1250"/>
          </a:p>
          <a:p>
            <a:pPr indent="4445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ru-RU" sz="1250"/>
              <a:t>1.2. Анализ существующих решений для обработки данных мониторинга микроклимата</a:t>
            </a:r>
            <a:endParaRPr sz="1250"/>
          </a:p>
          <a:p>
            <a:pPr indent="444500" lvl="0" marL="4445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ru-RU" sz="1250"/>
              <a:t>1.2.1. ЭкоМонитор</a:t>
            </a:r>
            <a:endParaRPr sz="1250"/>
          </a:p>
          <a:p>
            <a:pPr indent="444500" lvl="0" marL="4445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ru-RU" sz="1250"/>
              <a:t>1.2.2. AirVisual</a:t>
            </a:r>
            <a:endParaRPr sz="1250"/>
          </a:p>
          <a:p>
            <a:pPr indent="444500" lvl="0" marL="4445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ru-RU" sz="1250"/>
              <a:t>1.2.3. SmartCitizen</a:t>
            </a:r>
            <a:endParaRPr sz="1250"/>
          </a:p>
          <a:p>
            <a:pPr indent="444500" lvl="0" marL="4445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ru-RU" sz="1250"/>
              <a:t>1.2.4. Результаты сравнения существующих решений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ru-RU" sz="1250"/>
              <a:t>2. Проектирование веб-сервиса</a:t>
            </a:r>
            <a:endParaRPr sz="1250"/>
          </a:p>
          <a:p>
            <a:pPr indent="4445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ru-RU" sz="1250"/>
              <a:t>2.1. Описание существующего процесса</a:t>
            </a:r>
            <a:endParaRPr sz="1250"/>
          </a:p>
          <a:p>
            <a:pPr indent="4445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ru-RU" sz="1250"/>
              <a:t>2.2. Описание автоматизированного процесса</a:t>
            </a:r>
            <a:endParaRPr sz="1250"/>
          </a:p>
          <a:p>
            <a:pPr indent="4445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ru-RU" sz="1250"/>
              <a:t>2.3. Формулировка требований</a:t>
            </a:r>
            <a:endParaRPr sz="1250"/>
          </a:p>
          <a:p>
            <a:pPr indent="4445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ru-RU" sz="1250"/>
              <a:t>2.4. Анализ вариантов использования</a:t>
            </a:r>
            <a:endParaRPr sz="1250"/>
          </a:p>
          <a:p>
            <a:pPr indent="44450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ru-RU" sz="1250"/>
              <a:t>2.5. Архитектура веб-сервиса</a:t>
            </a:r>
            <a:endParaRPr sz="1250"/>
          </a:p>
        </p:txBody>
      </p:sp>
      <p:sp>
        <p:nvSpPr>
          <p:cNvPr id="131" name="Google Shape;131;g2c5298ab064_0_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581a24ce6_0_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Содержание для ПЗ</a:t>
            </a:r>
            <a:endParaRPr/>
          </a:p>
        </p:txBody>
      </p:sp>
      <p:sp>
        <p:nvSpPr>
          <p:cNvPr id="138" name="Google Shape;138;g2c581a24ce6_0_1"/>
          <p:cNvSpPr txBox="1"/>
          <p:nvPr>
            <p:ph idx="1" type="body"/>
          </p:nvPr>
        </p:nvSpPr>
        <p:spPr>
          <a:xfrm>
            <a:off x="457200" y="1090575"/>
            <a:ext cx="8229600" cy="556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5107"/>
              <a:t>3. Реализация веб-сервиса</a:t>
            </a:r>
            <a:endParaRPr sz="5107"/>
          </a:p>
          <a:p>
            <a:pPr indent="4445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5107"/>
              <a:t>3.1. Выбор средств разработки</a:t>
            </a:r>
            <a:endParaRPr sz="5107"/>
          </a:p>
          <a:p>
            <a:pPr indent="4445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5107"/>
              <a:t>3.2. Разработка MVI архитектуры</a:t>
            </a:r>
            <a:endParaRPr sz="5107"/>
          </a:p>
          <a:p>
            <a:pPr indent="4445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5107"/>
              <a:t>3.3. Разработка клиентской части</a:t>
            </a:r>
            <a:endParaRPr sz="5107"/>
          </a:p>
          <a:p>
            <a:pPr indent="444500" lvl="0" marL="444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5107"/>
              <a:t>3.3.1. Разработка авторизации/регистрации и экрана-заставки</a:t>
            </a:r>
            <a:endParaRPr sz="5107"/>
          </a:p>
          <a:p>
            <a:pPr indent="444500" lvl="0" marL="444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5107"/>
              <a:t>3.3.2. Разработка загрузки данных</a:t>
            </a:r>
            <a:endParaRPr sz="5107"/>
          </a:p>
          <a:p>
            <a:pPr indent="444500" lvl="0" marL="444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5107"/>
              <a:t>3.3.3. Разработка экрана с  графиками</a:t>
            </a:r>
            <a:endParaRPr sz="5107"/>
          </a:p>
          <a:p>
            <a:pPr indent="444500" lvl="0" marL="444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5107"/>
              <a:t>3.3.4. Разработка экрана с тепловой картой</a:t>
            </a:r>
            <a:endParaRPr sz="5107"/>
          </a:p>
          <a:p>
            <a:pPr indent="444500" lvl="0" marL="444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5107"/>
              <a:t>3.3.5. Разработка экрана со статистическими данными</a:t>
            </a:r>
            <a:endParaRPr sz="5107"/>
          </a:p>
          <a:p>
            <a:pPr indent="444500" lvl="0" marL="444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5107"/>
              <a:t>3.3.6. Разработка экрана с формированием отчета</a:t>
            </a:r>
            <a:endParaRPr sz="5107"/>
          </a:p>
          <a:p>
            <a:pPr indent="444500" lvl="0" marL="444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5107"/>
              <a:t>3.3.7. Общение клиентской части веб-сервиса  с сервером</a:t>
            </a:r>
            <a:endParaRPr sz="510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5107"/>
              <a:t>4. Тестирование веб-сервиса</a:t>
            </a:r>
            <a:endParaRPr sz="5107"/>
          </a:p>
          <a:p>
            <a:pPr indent="4445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5107"/>
              <a:t>4.1. Описание функционала разработанного веб-сервиса</a:t>
            </a:r>
            <a:endParaRPr sz="5107"/>
          </a:p>
          <a:p>
            <a:pPr indent="4445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5107"/>
              <a:t>4.2. Входные и выходные данные</a:t>
            </a:r>
            <a:endParaRPr sz="5107"/>
          </a:p>
          <a:p>
            <a:pPr indent="4445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5107"/>
              <a:t>4.3. Функциональное тестирование</a:t>
            </a:r>
            <a:endParaRPr sz="510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5107"/>
              <a:t>Заключение</a:t>
            </a:r>
            <a:endParaRPr sz="510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5107"/>
              <a:t>Список использованных источников </a:t>
            </a:r>
            <a:endParaRPr sz="51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c581a24ce6_0_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5298ab064_0_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Функциональные требования</a:t>
            </a:r>
            <a:endParaRPr/>
          </a:p>
        </p:txBody>
      </p:sp>
      <p:sp>
        <p:nvSpPr>
          <p:cNvPr id="146" name="Google Shape;146;g2c5298ab064_0_30"/>
          <p:cNvSpPr txBox="1"/>
          <p:nvPr>
            <p:ph idx="1" type="body"/>
          </p:nvPr>
        </p:nvSpPr>
        <p:spPr>
          <a:xfrm>
            <a:off x="457200" y="1279325"/>
            <a:ext cx="8229600" cy="534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ru-RU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Загрузка данных на сервер: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ru-RU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Очистка и фильтрация собранных данных;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ru-RU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Анализ аномалий и паттернов микроклимата;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ru-RU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Создание графиков и диаграмм микроклимата;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ru-RU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Генерация тепловых карт;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ru-RU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Формирование отчетов о состоянии микроклимата;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ru-RU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Составление статистики и анализ результатов;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ru-RU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Оповещение об аномалиях или критических изменениях;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Roboto"/>
              <a:buChar char="●"/>
            </a:pPr>
            <a:r>
              <a:rPr lang="ru-RU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Взаимодействие с другими системами управления.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c5298ab064_0_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5298ab064_0_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Диаграмма as-is</a:t>
            </a:r>
            <a:endParaRPr/>
          </a:p>
        </p:txBody>
      </p:sp>
      <p:pic>
        <p:nvPicPr>
          <p:cNvPr descr="as-is.drawio.png" id="154" name="Google Shape;154;g2c5298ab064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25" y="2200175"/>
            <a:ext cx="8936926" cy="24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c5298ab064_0_4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2019-02-22T09:31:32Z</dcterms:created>
  <dc:creator>Danila Parygin</dc:creator>
</cp:coreProperties>
</file>