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75" r:id="rId10"/>
    <p:sldId id="277" r:id="rId11"/>
    <p:sldId id="280" r:id="rId12"/>
    <p:sldId id="278" r:id="rId13"/>
    <p:sldId id="279" r:id="rId14"/>
    <p:sldId id="264" r:id="rId15"/>
    <p:sldId id="266" r:id="rId16"/>
    <p:sldId id="267" r:id="rId17"/>
    <p:sldId id="268" r:id="rId18"/>
    <p:sldId id="269" r:id="rId19"/>
    <p:sldId id="272" r:id="rId20"/>
    <p:sldId id="273" r:id="rId21"/>
    <p:sldId id="274" r:id="rId22"/>
    <p:sldId id="271" r:id="rId23"/>
    <p:sldId id="25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6415A-6C3A-4577-9457-0CB38DCD01A0}" type="datetimeFigureOut">
              <a:rPr lang="ru-RU" smtClean="0"/>
              <a:pPr/>
              <a:t>30.05.2024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BFA3D-5F69-40DE-8C35-92738A9B6A3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92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современном мире вопросы жилищного строительства и благоустройства территорий становятся все более актуальными и важными для обеспечения комфортного проживания граждан. Согласно статистике Росстата, за 2023 год в России было введено жилья общей площадью 110,44 миллиона квадратных метров, что является рекордным показателем и превышает результаты предыдущего года на 7,4% [1]. Этот значительный рост отражает стремление к улучшению жилищных условий и расширению доступного жилья для населения. Одним из ключевых факторов, влияющих на качество застройки, является оценка микроклимата территории.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803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736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301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FA3D-5F69-40DE-8C35-92738A9B6A32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692E-1950-4113-9C0C-0EC073B87FA0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B6819-74B3-4A06-B801-F2598759B652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6B17-23E3-44FE-BE3B-697682870CC6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C3C-3F11-4BF4-BC5D-F7B42F0D889E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9CE9-D90E-4535-9B67-4763FB5E87DB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409AB-40AF-4D36-9A83-43415E69474C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B6C0-FFC6-42E2-B431-EAD10005DC96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8E482-CDA1-4125-9360-B4B564BD4D91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820B-7F92-4EF9-80F6-186C3CFA23B0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DB84-8C08-4980-8732-11D0873A1EA6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A507-FF59-40C3-B2A1-25E414CDD2D2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CAE60-101F-4998-9C62-C244BDA28961}" type="datetime1">
              <a:rPr lang="ru-RU" smtClean="0"/>
              <a:pPr/>
              <a:t>30.05.2024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809D5-FB6B-406A-8E38-A52600843BE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jpeg"/><Relationship Id="rId5" Type="http://schemas.openxmlformats.org/officeDocument/2006/relationships/image" Target="../media/image17.png"/><Relationship Id="rId15" Type="http://schemas.openxmlformats.org/officeDocument/2006/relationships/image" Target="../media/image27.jpe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448272"/>
          </a:xfrm>
        </p:spPr>
        <p:txBody>
          <a:bodyPr>
            <a:normAutofit fontScale="90000"/>
          </a:bodyPr>
          <a:lstStyle/>
          <a:p>
            <a:r>
              <a:rPr lang="ru-RU" sz="3100" dirty="0"/>
              <a:t>Выпускная квалификационная работа бакалавра</a:t>
            </a:r>
            <a:r>
              <a:rPr lang="ru-RU" dirty="0"/>
              <a:t/>
            </a:r>
            <a:br>
              <a:rPr lang="ru-RU" dirty="0"/>
            </a:br>
            <a:r>
              <a:rPr lang="ru-RU" sz="3600" dirty="0"/>
              <a:t>«Разработка веб-сервиса для обработки данных мониторинга микроклимата и экологии территории»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06358"/>
            <a:ext cx="6400800" cy="1268760"/>
          </a:xfrm>
        </p:spPr>
        <p:txBody>
          <a:bodyPr>
            <a:normAutofit/>
          </a:bodyPr>
          <a:lstStyle/>
          <a:p>
            <a:pPr lvl="0"/>
            <a:r>
              <a:rPr lang="ru-RU" sz="2400" dirty="0">
                <a:solidFill>
                  <a:schemeClr val="tx1"/>
                </a:solidFill>
              </a:rPr>
              <a:t>Волгоградский государственный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технический университет</a:t>
            </a:r>
          </a:p>
          <a:p>
            <a:pPr lvl="0"/>
            <a:r>
              <a:rPr lang="ru-RU" sz="2400" dirty="0">
                <a:solidFill>
                  <a:schemeClr val="tx1"/>
                </a:solidFill>
              </a:rPr>
              <a:t>Кафедра </a:t>
            </a:r>
            <a:r>
              <a:rPr lang="ru-RU" sz="2400" dirty="0" err="1">
                <a:solidFill>
                  <a:schemeClr val="tx1"/>
                </a:solidFill>
              </a:rPr>
              <a:t>САПРиПК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13452"/>
            <a:ext cx="1073991" cy="9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5796136" y="4221088"/>
            <a:ext cx="2872408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</a:pPr>
            <a:r>
              <a:rPr lang="ru-RU" sz="2000" dirty="0"/>
              <a:t>Исполнитель:</a:t>
            </a:r>
          </a:p>
          <a:p>
            <a:pPr marL="0" marR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/>
              <a:t>студент группы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ИВТ-463</a:t>
            </a:r>
            <a:endParaRPr lang="ru-RU" sz="2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r">
              <a:spcBef>
                <a:spcPct val="20000"/>
              </a:spcBef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Островская Т.С.</a:t>
            </a:r>
          </a:p>
          <a:p>
            <a:pPr lvl="0" algn="r">
              <a:spcBef>
                <a:spcPct val="20000"/>
              </a:spcBef>
            </a:pPr>
            <a:endParaRPr lang="ru-RU" sz="1200" dirty="0"/>
          </a:p>
          <a:p>
            <a:pPr lvl="0" algn="r">
              <a:spcBef>
                <a:spcPct val="20000"/>
              </a:spcBef>
            </a:pPr>
            <a:r>
              <a:rPr lang="ru-RU" sz="2000" dirty="0"/>
              <a:t>Научный руководитель:</a:t>
            </a:r>
          </a:p>
          <a:p>
            <a:pPr lvl="0" algn="r">
              <a:spcBef>
                <a:spcPct val="20000"/>
              </a:spcBef>
            </a:pPr>
            <a:r>
              <a:rPr lang="ru-RU" sz="2000" dirty="0"/>
              <a:t>к.т.н., доц. </a:t>
            </a:r>
            <a:r>
              <a:rPr lang="ru-RU" sz="2000" dirty="0" err="1"/>
              <a:t>Парыгин</a:t>
            </a:r>
            <a:r>
              <a:rPr lang="ru-RU" sz="2000" dirty="0"/>
              <a:t> Д.С.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Алгоритмы подготовки данных для диаграммы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836712"/>
            <a:ext cx="1512168" cy="587564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10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16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Алгоритмы подготовки данных для тепловой карты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11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484784"/>
            <a:ext cx="2277978" cy="4997952"/>
          </a:xfrm>
        </p:spPr>
      </p:pic>
    </p:spTree>
    <p:extLst>
      <p:ext uri="{BB962C8B-B14F-4D97-AF65-F5344CB8AC3E}">
        <p14:creationId xmlns:p14="http://schemas.microsoft.com/office/powerpoint/2010/main" val="2613785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Алгоритмы расчета показателей статистического анализа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1541689" cy="424847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12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832" y="1844824"/>
            <a:ext cx="3340584" cy="414056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578496"/>
            <a:ext cx="1728192" cy="452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6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Алгоритмы выявления аномальных значений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268760"/>
            <a:ext cx="2277978" cy="499795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13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021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3600" dirty="0"/>
              <a:t>Архитектура разрабатываемого ПО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14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2251436D-DBF3-5051-7A14-B6A40227B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22240"/>
            <a:ext cx="8229600" cy="15946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Структура базы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15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64B5472-940F-7534-96C0-D288EDA27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17638"/>
            <a:ext cx="2880320" cy="44742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69A6585-AAA5-D8FC-DE1C-20852D2E0E75}"/>
              </a:ext>
            </a:extLst>
          </p:cNvPr>
          <p:cNvSpPr txBox="1"/>
          <p:nvPr/>
        </p:nvSpPr>
        <p:spPr>
          <a:xfrm>
            <a:off x="3851920" y="1417638"/>
            <a:ext cx="4608512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</a:t>
            </a:r>
            <a:r>
              <a:rPr lang="ru-RU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d: Уникальный идентификатор записи. 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</a:t>
            </a:r>
            <a:r>
              <a:rPr lang="ru-RU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ate</a:t>
            </a:r>
            <a:r>
              <a:rPr lang="ru-RU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Дата и время, когда были собраны данные. 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ru-RU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temperature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r>
              <a:rPr lang="ru-RU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Значение температуры в градусах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h</a:t>
            </a:r>
            <a:r>
              <a:rPr lang="ru-RU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umidity</a:t>
            </a:r>
            <a:r>
              <a:rPr lang="ru-RU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Значение влажности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p</a:t>
            </a:r>
            <a:r>
              <a:rPr lang="ru-RU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ollution</a:t>
            </a:r>
            <a:r>
              <a:rPr lang="ru-RU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Уровень загрязнения воздуха 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l</a:t>
            </a:r>
            <a:r>
              <a:rPr lang="ru-RU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atitude</a:t>
            </a:r>
            <a:r>
              <a:rPr lang="ru-RU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Широта места, где были собраны данные. 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l</a:t>
            </a:r>
            <a:r>
              <a:rPr lang="ru-RU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ongitude</a:t>
            </a:r>
            <a:r>
              <a:rPr lang="ru-RU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Долгота места, где были собраны данные. 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494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400" dirty="0"/>
              <a:t>Язык программирования:	</a:t>
            </a:r>
            <a:r>
              <a:rPr lang="en-US" sz="2400" dirty="0"/>
              <a:t>Python 3.6</a:t>
            </a:r>
          </a:p>
          <a:p>
            <a:pPr>
              <a:buNone/>
            </a:pPr>
            <a:r>
              <a:rPr lang="ru-RU" sz="2400" dirty="0"/>
              <a:t>Фреймворки:                            </a:t>
            </a:r>
            <a:r>
              <a:rPr lang="en-US" sz="2400" dirty="0"/>
              <a:t>Vue3</a:t>
            </a:r>
            <a:r>
              <a:rPr lang="ru-RU" sz="2400" dirty="0"/>
              <a:t>, </a:t>
            </a:r>
            <a:r>
              <a:rPr lang="en-US" sz="2400" dirty="0"/>
              <a:t>Quasar</a:t>
            </a:r>
          </a:p>
          <a:p>
            <a:pPr>
              <a:buNone/>
            </a:pPr>
            <a:r>
              <a:rPr lang="ru-RU" sz="2400" dirty="0"/>
              <a:t>Дополнительные модули:	</a:t>
            </a:r>
            <a:r>
              <a:rPr lang="en-US" sz="2400" dirty="0" err="1"/>
              <a:t>FastAPI</a:t>
            </a:r>
            <a:r>
              <a:rPr lang="en-US" sz="2400" dirty="0"/>
              <a:t>, d3.js, </a:t>
            </a:r>
            <a:r>
              <a:rPr lang="en-US" sz="2400" dirty="0" smtClean="0"/>
              <a:t>charts.js</a:t>
            </a:r>
            <a:r>
              <a:rPr lang="ru-RU" sz="2400" dirty="0" smtClean="0"/>
              <a:t>, 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				</a:t>
            </a:r>
            <a:r>
              <a:rPr lang="en-US" sz="2400" dirty="0" err="1" smtClean="0"/>
              <a:t>NumPy</a:t>
            </a:r>
            <a:r>
              <a:rPr lang="en-US" sz="2400" dirty="0" smtClean="0"/>
              <a:t>, pandas, </a:t>
            </a:r>
            <a:r>
              <a:rPr lang="ru-RU" sz="2400" dirty="0" err="1" smtClean="0"/>
              <a:t>SQLAlchemy</a:t>
            </a: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ru-RU" sz="2400" dirty="0" smtClean="0"/>
              <a:t>СУБД</a:t>
            </a:r>
            <a:r>
              <a:rPr lang="ru-RU" sz="2400" dirty="0"/>
              <a:t>:				</a:t>
            </a:r>
            <a:r>
              <a:rPr lang="en-US" sz="2400" dirty="0"/>
              <a:t>PostgreSQL 15</a:t>
            </a:r>
          </a:p>
          <a:p>
            <a:pPr>
              <a:buNone/>
            </a:pPr>
            <a:r>
              <a:rPr lang="ru-RU" sz="2400" dirty="0"/>
              <a:t>Дополнительные модули:	</a:t>
            </a:r>
            <a:r>
              <a:rPr lang="en-US" sz="2400" dirty="0" err="1"/>
              <a:t>pgAdmin</a:t>
            </a:r>
            <a:r>
              <a:rPr lang="en-US" sz="2400" dirty="0"/>
              <a:t> </a:t>
            </a:r>
            <a:r>
              <a:rPr lang="en-US" sz="2400" dirty="0" smtClean="0"/>
              <a:t>4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ru-RU" sz="2400" dirty="0"/>
              <a:t>Инструмент разработки:	</a:t>
            </a:r>
            <a:r>
              <a:rPr lang="en-US" sz="2400" dirty="0"/>
              <a:t>PyCharm Community 2017.3, 				Microsoft Visual Studio Code</a:t>
            </a:r>
          </a:p>
          <a:p>
            <a:pPr>
              <a:buNone/>
            </a:pPr>
            <a:r>
              <a:rPr lang="ru-RU" sz="2400" dirty="0"/>
              <a:t>Тестирование:		</a:t>
            </a:r>
            <a:r>
              <a:rPr lang="en-US" sz="2400" dirty="0"/>
              <a:t>Postman 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Средства реализации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16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Почему стоит выбрать Python, как первый язык программирования?">
            <a:extLst>
              <a:ext uri="{FF2B5EF4-FFF2-40B4-BE49-F238E27FC236}">
                <a16:creationId xmlns:a16="http://schemas.microsoft.com/office/drawing/2014/main" xmlns="" id="{54699793-B1C8-AD4A-19A8-407155678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740" y="1240458"/>
            <a:ext cx="725390" cy="71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ue.js">
            <a:extLst>
              <a:ext uri="{FF2B5EF4-FFF2-40B4-BE49-F238E27FC236}">
                <a16:creationId xmlns:a16="http://schemas.microsoft.com/office/drawing/2014/main" xmlns="" id="{88A295B1-4693-EDE2-F395-1D6AF52EA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805" y="1236831"/>
            <a:ext cx="725390" cy="72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on | Quasar Framework">
            <a:extLst>
              <a:ext uri="{FF2B5EF4-FFF2-40B4-BE49-F238E27FC236}">
                <a16:creationId xmlns:a16="http://schemas.microsoft.com/office/drawing/2014/main" xmlns="" id="{0399DC5C-63B9-D127-BE6A-079A9660C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043" y="1219470"/>
            <a:ext cx="725390" cy="72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Почему Вы должны попробовать FastAPI? / Хабр">
            <a:extLst>
              <a:ext uri="{FF2B5EF4-FFF2-40B4-BE49-F238E27FC236}">
                <a16:creationId xmlns:a16="http://schemas.microsoft.com/office/drawing/2014/main" xmlns="" id="{C9667FBC-E193-5BBA-C512-C7C43D341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396" y="1835631"/>
            <a:ext cx="2007070" cy="72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3 JS icon PNG and SVG Vector Free Download">
            <a:extLst>
              <a:ext uri="{FF2B5EF4-FFF2-40B4-BE49-F238E27FC236}">
                <a16:creationId xmlns:a16="http://schemas.microsoft.com/office/drawing/2014/main" xmlns="" id="{4BF774B5-C243-A635-8640-E865A3587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097" y="1619937"/>
            <a:ext cx="725391" cy="68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hart.js Logo PNG Vector (SVG) Free Download">
            <a:extLst>
              <a:ext uri="{FF2B5EF4-FFF2-40B4-BE49-F238E27FC236}">
                <a16:creationId xmlns:a16="http://schemas.microsoft.com/office/drawing/2014/main" xmlns="" id="{8D466EA4-B989-56C5-ACBE-4E69E6C7E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096" y="2454477"/>
            <a:ext cx="725391" cy="86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xmlns="" id="{63A8CF0E-33BA-4812-8E5D-90441A2C0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540" y="3657031"/>
            <a:ext cx="725391" cy="7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xmlns="" id="{2F3E25FA-B2B7-597B-56A1-CB4749818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336" y="4455558"/>
            <a:ext cx="73183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Visual Studio Code Logo PNG vector in SVG, PDF, AI, CDR format">
            <a:extLst>
              <a:ext uri="{FF2B5EF4-FFF2-40B4-BE49-F238E27FC236}">
                <a16:creationId xmlns:a16="http://schemas.microsoft.com/office/drawing/2014/main" xmlns="" id="{F6CE745A-6560-066C-8E0B-CDB377DC0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0" r="11367"/>
          <a:stretch/>
        </p:blipFill>
        <p:spPr bwMode="auto">
          <a:xfrm>
            <a:off x="7996719" y="5276782"/>
            <a:ext cx="743070" cy="7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Postman — каталог программного обеспечения Postman, купить ...">
            <a:extLst>
              <a:ext uri="{FF2B5EF4-FFF2-40B4-BE49-F238E27FC236}">
                <a16:creationId xmlns:a16="http://schemas.microsoft.com/office/drawing/2014/main" xmlns="" id="{A18FBDFB-C338-0550-36B4-B68CCC471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3" r="17094" b="29675"/>
          <a:stretch/>
        </p:blipFill>
        <p:spPr bwMode="auto">
          <a:xfrm>
            <a:off x="7130005" y="5589240"/>
            <a:ext cx="813725" cy="7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479" y="3377690"/>
            <a:ext cx="606480" cy="6533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094" y="3332310"/>
            <a:ext cx="523394" cy="69875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444" y="4031068"/>
            <a:ext cx="1151620" cy="46064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/>
              <a:t>Главный экран веб-сервиса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17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EB3FE317-BF40-03F6-5D73-399F6CC4D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798"/>
          <a:stretch/>
        </p:blipFill>
        <p:spPr bwMode="auto">
          <a:xfrm>
            <a:off x="382040" y="1417638"/>
            <a:ext cx="8379920" cy="27649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/>
              <a:t>Форма загрузки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18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94D9B05-2421-D7FB-0866-D512893DD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448"/>
          <a:stretch/>
        </p:blipFill>
        <p:spPr bwMode="auto">
          <a:xfrm>
            <a:off x="409028" y="1417638"/>
            <a:ext cx="8325943" cy="2358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/>
              <a:t>Экран работы с графиками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19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94D9B05-2421-D7FB-0866-D512893DD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448"/>
          <a:stretch/>
        </p:blipFill>
        <p:spPr bwMode="auto">
          <a:xfrm>
            <a:off x="409028" y="1417638"/>
            <a:ext cx="8325943" cy="2358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32D2474D-9155-9007-AC06-9691ACAEF8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36"/>
          <a:stretch/>
        </p:blipFill>
        <p:spPr bwMode="auto">
          <a:xfrm>
            <a:off x="423663" y="1417638"/>
            <a:ext cx="8311307" cy="3324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9954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Актуальность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2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457200" y="6064696"/>
            <a:ext cx="8229600" cy="460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xmlns="" id="{E9CA94E8-281B-785A-7D4B-F41181880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3654"/>
            <a:ext cx="8229600" cy="3979054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/>
              <a:t>Экран работы с диаграммами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20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94D9B05-2421-D7FB-0866-D512893DD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448"/>
          <a:stretch/>
        </p:blipFill>
        <p:spPr bwMode="auto">
          <a:xfrm>
            <a:off x="409028" y="1417638"/>
            <a:ext cx="8325943" cy="23583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32D2474D-9155-9007-AC06-9691ACAEF8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36"/>
          <a:stretch/>
        </p:blipFill>
        <p:spPr bwMode="auto">
          <a:xfrm>
            <a:off x="423663" y="1417638"/>
            <a:ext cx="8311307" cy="3324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DA28FB3E-76B0-16AB-C383-FB6283C369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2265"/>
          <a:stretch/>
        </p:blipFill>
        <p:spPr bwMode="auto">
          <a:xfrm>
            <a:off x="423661" y="1417638"/>
            <a:ext cx="8296675" cy="33443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72710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/>
              <a:t>Экран работы с тепловой картой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21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39A3243A-C961-CC4C-F508-74FA7F5778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503"/>
          <a:stretch/>
        </p:blipFill>
        <p:spPr bwMode="auto">
          <a:xfrm>
            <a:off x="510293" y="1377400"/>
            <a:ext cx="8123413" cy="50191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5056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Выводы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Рассмотрены методы визуализации данных мониторинга микроклимата.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Выполнен анализ существующих систем для мониторинга микроклимата.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Спроектирован веб-сервис для визуализации данных.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Разработан и протестирован веб-сервис для визуализации данных мониторинга микроклимата.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22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448272"/>
          </a:xfrm>
        </p:spPr>
        <p:txBody>
          <a:bodyPr>
            <a:normAutofit/>
          </a:bodyPr>
          <a:lstStyle/>
          <a:p>
            <a:r>
              <a:rPr lang="ru-RU" sz="2400" dirty="0"/>
              <a:t>Выпускная квалификационная работа бакалавра</a:t>
            </a:r>
            <a:r>
              <a:rPr lang="ru-RU" dirty="0"/>
              <a:t/>
            </a:r>
            <a:br>
              <a:rPr lang="ru-RU" dirty="0"/>
            </a:br>
            <a:r>
              <a:rPr lang="ru-RU" sz="2800" dirty="0"/>
              <a:t>«Разработка веб-сервиса для обработки данных мониторинга микроклимата и экологии территории»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06358"/>
            <a:ext cx="6400800" cy="1268760"/>
          </a:xfrm>
        </p:spPr>
        <p:txBody>
          <a:bodyPr>
            <a:normAutofit/>
          </a:bodyPr>
          <a:lstStyle/>
          <a:p>
            <a:pPr lvl="0"/>
            <a:r>
              <a:rPr lang="ru-RU" sz="2400" dirty="0">
                <a:solidFill>
                  <a:schemeClr val="tx1"/>
                </a:solidFill>
              </a:rPr>
              <a:t>Волгоградский государственный</a:t>
            </a:r>
            <a:br>
              <a:rPr lang="ru-RU" sz="240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chemeClr val="tx1"/>
                </a:solidFill>
              </a:rPr>
              <a:t>технический университет</a:t>
            </a:r>
          </a:p>
          <a:p>
            <a:pPr lvl="0"/>
            <a:r>
              <a:rPr lang="ru-RU" sz="2400" dirty="0">
                <a:solidFill>
                  <a:schemeClr val="tx1"/>
                </a:solidFill>
              </a:rPr>
              <a:t>Кафедра </a:t>
            </a:r>
            <a:r>
              <a:rPr lang="ru-RU" sz="2400" dirty="0" err="1">
                <a:solidFill>
                  <a:schemeClr val="tx1"/>
                </a:solidFill>
              </a:rPr>
              <a:t>САПРиПК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13452"/>
            <a:ext cx="1073991" cy="9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5796136" y="5301208"/>
            <a:ext cx="2872408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r">
              <a:spcBef>
                <a:spcPct val="20000"/>
              </a:spcBef>
            </a:pPr>
            <a:r>
              <a:rPr lang="ru-RU" sz="2000" dirty="0"/>
              <a:t>Исполнитель:</a:t>
            </a:r>
          </a:p>
          <a:p>
            <a:pPr marL="0" marR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dirty="0"/>
              <a:t>студент группы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ИВТ-463</a:t>
            </a:r>
            <a:endParaRPr lang="ru-RU" sz="2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>
              <a:spcBef>
                <a:spcPct val="20000"/>
              </a:spcBef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Островская Т.С.</a:t>
            </a: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1371600" y="4293096"/>
            <a:ext cx="64008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 algn="ctr">
              <a:spcBef>
                <a:spcPct val="20000"/>
              </a:spcBef>
            </a:pPr>
            <a:r>
              <a:rPr lang="ru-RU" sz="4000" dirty="0"/>
              <a:t>Спасибо за внимание!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Цель и задачи работы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93763" lvl="0" indent="-893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b="1" dirty="0"/>
              <a:t>Цель:</a:t>
            </a:r>
            <a:r>
              <a:rPr lang="en-US" dirty="0"/>
              <a:t>	</a:t>
            </a:r>
            <a:r>
              <a:rPr lang="ru-RU" dirty="0"/>
              <a:t>разработать и внедрить веб-сервис для мониторинга и визуализации данных о микроклимате и экологии территории, обеспечивая пользователей возможность загрузки, хранения и анализа данных с аппаратного комплекса.</a:t>
            </a:r>
          </a:p>
          <a:p>
            <a:pPr marL="893763" indent="-893763">
              <a:buNone/>
            </a:pPr>
            <a:endParaRPr lang="ru-RU" dirty="0"/>
          </a:p>
          <a:p>
            <a:pPr>
              <a:buNone/>
            </a:pPr>
            <a:r>
              <a:rPr lang="ru-RU" b="1" dirty="0"/>
              <a:t>Задачи:</a:t>
            </a:r>
          </a:p>
          <a:p>
            <a:pPr marL="893763" lvl="0" indent="-49911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dirty="0"/>
              <a:t>Изучение подходов к мониторингу микроклимата и экологии территории.</a:t>
            </a:r>
          </a:p>
          <a:p>
            <a:pPr marL="893762" lvl="0" indent="-49911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dirty="0"/>
              <a:t>Анализ существующих систем аналогов.</a:t>
            </a:r>
          </a:p>
          <a:p>
            <a:pPr marL="893762" lvl="0" indent="-49911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dirty="0"/>
              <a:t>Проектирование сервиса мониторинга микроклимата.</a:t>
            </a:r>
          </a:p>
          <a:p>
            <a:pPr marL="893763" lvl="0" indent="-49911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dirty="0"/>
              <a:t>Разработка и тестирование веб-сервиса мониторинга микроклимата и экологии территории.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3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Существующий процесс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4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A7500238-104D-EF9F-28BD-4BAEF3EB4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7638"/>
            <a:ext cx="8928992" cy="31531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4000" dirty="0"/>
              <a:t>Автоматизированный процесс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5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C6C59607-21A6-9790-26DA-185C15879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9757"/>
            <a:ext cx="8928992" cy="43184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800" dirty="0"/>
              <a:t>Анализ существующих решений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6</a:t>
            </a:fld>
            <a:endParaRPr lang="ru-RU" sz="2400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259214"/>
              </p:ext>
            </p:extLst>
          </p:nvPr>
        </p:nvGraphicFramePr>
        <p:xfrm>
          <a:off x="441685" y="1618742"/>
          <a:ext cx="8229599" cy="428486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203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78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43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69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Критерий\решение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ArcGIS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Online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</a:t>
                      </a:r>
                      <a:r>
                        <a:rPr lang="ru-RU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mart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</a:t>
                      </a:r>
                      <a:r>
                        <a:rPr lang="ru-RU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itizen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ЭкоАтлас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indent="-1905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Возможность загрузки своих данных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–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indent="-1905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Возможность генерации тепловой карты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9581">
                <a:tc>
                  <a:txBody>
                    <a:bodyPr/>
                    <a:lstStyle/>
                    <a:p>
                      <a:pPr indent="-1905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Выявление аномалий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–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indent="-1905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Возможность интеграции с другими сервисами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indent="-1905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Возможность построения прогнозов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–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–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6887013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indent="-1905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Просмотр статистики и аналитики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905" algn="ctr"/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9655116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Требования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ru-RU" dirty="0"/>
              <a:t>веб-сервис должен позволять осуществлять загрузку данных из аппаратного комплекса и их визуализацию на сетевом ресурсе;</a:t>
            </a:r>
          </a:p>
          <a:p>
            <a:pPr>
              <a:lnSpc>
                <a:spcPct val="170000"/>
              </a:lnSpc>
            </a:pPr>
            <a:r>
              <a:rPr lang="ru-RU" dirty="0"/>
              <a:t>должна быть реализована база для хранения всех загружаемых данных;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ru-RU" dirty="0">
                <a:effectLst/>
                <a:ea typeface="Noto Sans Symbols"/>
                <a:cs typeface="Noto Sans Symbols"/>
              </a:rPr>
              <a:t>загруженные в сервис данные должны подготавливаться для визуализации;</a:t>
            </a:r>
            <a:endParaRPr lang="ru-RU" dirty="0"/>
          </a:p>
          <a:p>
            <a:pPr>
              <a:lnSpc>
                <a:spcPct val="170000"/>
              </a:lnSpc>
            </a:pPr>
            <a:r>
              <a:rPr lang="ru-RU" dirty="0"/>
              <a:t>визуализация данных выполняется в виде графиков, позволяющих просмотр показателей микроклимата и экологии за настраиваемые промежутки времени;</a:t>
            </a:r>
          </a:p>
          <a:p>
            <a:pPr>
              <a:lnSpc>
                <a:spcPct val="170000"/>
              </a:lnSpc>
            </a:pPr>
            <a:r>
              <a:rPr lang="ru-RU" dirty="0"/>
              <a:t>при использовании параметров </a:t>
            </a:r>
            <a:r>
              <a:rPr lang="ru-RU" dirty="0" err="1"/>
              <a:t>геопозиционирования</a:t>
            </a:r>
            <a:r>
              <a:rPr lang="ru-RU" dirty="0"/>
              <a:t> собираемых показателей должна быть реализована возможность их отображения на карте в виде трека, цвето-габаритные характеристики которого отражают свойства визуализируемых данных (величину показателя в точке).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7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400" dirty="0"/>
              <a:t>Диаграмма вариантов использования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8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457200" y="6064696"/>
            <a:ext cx="8229600" cy="460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A36E1968-1C57-040F-986A-10C2B4044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267083"/>
            <a:ext cx="7138367" cy="52831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Алгоритм подготовки данных для графика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78080" y="6356350"/>
            <a:ext cx="586408" cy="365125"/>
          </a:xfrm>
        </p:spPr>
        <p:txBody>
          <a:bodyPr/>
          <a:lstStyle/>
          <a:p>
            <a:fld id="{9C7809D5-FB6B-406A-8E38-A52600843BEE}" type="slidenum">
              <a:rPr lang="ru-RU" sz="2400" smtClean="0">
                <a:solidFill>
                  <a:schemeClr val="tx1"/>
                </a:solidFill>
              </a:rPr>
              <a:pPr/>
              <a:t>9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268760"/>
            <a:ext cx="3528392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37964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435</Words>
  <Application>Microsoft Office PowerPoint</Application>
  <PresentationFormat>Экран (4:3)</PresentationFormat>
  <Paragraphs>141</Paragraphs>
  <Slides>23</Slides>
  <Notes>21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Выпускная квалификационная работа бакалавра «Разработка веб-сервиса для обработки данных мониторинга микроклимата и экологии территории»</vt:lpstr>
      <vt:lpstr>Актуальность</vt:lpstr>
      <vt:lpstr>Цель и задачи работы</vt:lpstr>
      <vt:lpstr>Существующий процесс</vt:lpstr>
      <vt:lpstr>Автоматизированный процесс</vt:lpstr>
      <vt:lpstr>Анализ существующих решений</vt:lpstr>
      <vt:lpstr>Требования</vt:lpstr>
      <vt:lpstr>Диаграмма вариантов использования</vt:lpstr>
      <vt:lpstr>Алгоритм подготовки данных для графика</vt:lpstr>
      <vt:lpstr>Алгоритмы подготовки данных для диаграммы</vt:lpstr>
      <vt:lpstr>Алгоритмы подготовки данных для тепловой карты</vt:lpstr>
      <vt:lpstr>Алгоритмы расчета показателей статистического анализа</vt:lpstr>
      <vt:lpstr>Алгоритмы выявления аномальных значений</vt:lpstr>
      <vt:lpstr>Архитектура разрабатываемого ПО</vt:lpstr>
      <vt:lpstr>Структура базы данных</vt:lpstr>
      <vt:lpstr>Средства реализации</vt:lpstr>
      <vt:lpstr>Главный экран веб-сервиса</vt:lpstr>
      <vt:lpstr>Форма загрузки данных</vt:lpstr>
      <vt:lpstr>Экран работы с графиками</vt:lpstr>
      <vt:lpstr>Экран работы с диаграммами</vt:lpstr>
      <vt:lpstr>Экран работы с тепловой картой</vt:lpstr>
      <vt:lpstr>Выводы</vt:lpstr>
      <vt:lpstr>Выпускная квалификационная работа бакалавра «Разработка веб-сервиса для обработки данных мониторинга микроклимата и экологии территории»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бакалавра «Тема по приказу … Lorem ipsum dolor sit amet prima mentitum quaerendum usu et malis possim iuvaret ne me»</dc:title>
  <dc:creator>Danila Parygin</dc:creator>
  <cp:lastModifiedBy>ostaaaaat</cp:lastModifiedBy>
  <cp:revision>30</cp:revision>
  <dcterms:created xsi:type="dcterms:W3CDTF">2019-02-22T09:31:32Z</dcterms:created>
  <dcterms:modified xsi:type="dcterms:W3CDTF">2024-05-30T19:05:48Z</dcterms:modified>
</cp:coreProperties>
</file>