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73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5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415A-6C3A-4577-9457-0CB38DCD01A0}" type="datetimeFigureOut">
              <a:rPr lang="ru-RU" smtClean="0"/>
              <a:pPr/>
              <a:t>13.02.2021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A3D-5F69-40DE-8C35-92738A9B6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692E-1950-4113-9C0C-0EC073B87FA0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6819-74B3-4A06-B801-F2598759B652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6B17-23E3-44FE-BE3B-697682870CC6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C3C-3F11-4BF4-BC5D-F7B42F0D889E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CE9-D90E-4535-9B67-4763FB5E87DB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9AB-40AF-4D36-9A83-43415E69474C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B6C0-FFC6-42E2-B431-EAD10005DC96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E482-CDA1-4125-9360-B4B564BD4D91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20B-7F92-4EF9-80F6-186C3CFA23B0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DB84-8C08-4980-8732-11D0873A1EA6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A507-FF59-40C3-B2A1-25E414CDD2D2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AE60-101F-4998-9C62-C244BDA28961}" type="datetime1">
              <a:rPr lang="ru-RU" smtClean="0"/>
              <a:pPr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Выпускная квалификационная работа бакалавра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/>
              <a:t>«</a:t>
            </a:r>
            <a:r>
              <a:rPr lang="ru-RU" sz="3600" dirty="0" smtClean="0">
                <a:solidFill>
                  <a:srgbClr val="FF0000"/>
                </a:solidFill>
              </a:rPr>
              <a:t>Тема по приказу … </a:t>
            </a:r>
            <a:r>
              <a:rPr lang="fr-FR" sz="3600" dirty="0" err="1" smtClean="0">
                <a:solidFill>
                  <a:srgbClr val="FF0000"/>
                </a:solidFill>
              </a:rPr>
              <a:t>Lorem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ipsum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dolor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sit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amet</a:t>
            </a:r>
            <a:r>
              <a:rPr lang="fr-FR" sz="3600" dirty="0" smtClean="0">
                <a:solidFill>
                  <a:srgbClr val="FF0000"/>
                </a:solidFill>
              </a:rPr>
              <a:t> prima </a:t>
            </a:r>
            <a:r>
              <a:rPr lang="fr-FR" sz="3600" dirty="0" err="1" smtClean="0">
                <a:solidFill>
                  <a:srgbClr val="FF0000"/>
                </a:solidFill>
              </a:rPr>
              <a:t>mentitum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quaerendum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usu</a:t>
            </a:r>
            <a:r>
              <a:rPr lang="fr-FR" sz="3600" dirty="0" smtClean="0">
                <a:solidFill>
                  <a:srgbClr val="FF0000"/>
                </a:solidFill>
              </a:rPr>
              <a:t> et malis </a:t>
            </a:r>
            <a:r>
              <a:rPr lang="fr-FR" sz="3600" dirty="0" err="1" smtClean="0">
                <a:solidFill>
                  <a:srgbClr val="FF0000"/>
                </a:solidFill>
              </a:rPr>
              <a:t>possim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iuvaret</a:t>
            </a:r>
            <a:r>
              <a:rPr lang="fr-FR" sz="3600" dirty="0" smtClean="0">
                <a:solidFill>
                  <a:srgbClr val="FF0000"/>
                </a:solidFill>
              </a:rPr>
              <a:t> ne me</a:t>
            </a:r>
            <a:r>
              <a:rPr lang="ru-RU" sz="3600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</a:rPr>
              <a:t>Кафедра </a:t>
            </a:r>
            <a:r>
              <a:rPr lang="ru-RU" sz="2400" dirty="0" err="1" smtClean="0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4221088"/>
            <a:ext cx="2872408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студент группы </a:t>
            </a:r>
            <a:r>
              <a:rPr lang="ru-RU" sz="2000" dirty="0" smtClean="0">
                <a:solidFill>
                  <a:srgbClr val="FF0000"/>
                </a:solidFill>
              </a:rPr>
              <a:t>АБВ-123</a:t>
            </a:r>
            <a:endParaRPr lang="ru-RU" sz="2000" dirty="0">
              <a:solidFill>
                <a:srgbClr val="FF0000"/>
              </a:solidFill>
            </a:endParaRPr>
          </a:p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rgbClr val="FF0000"/>
                </a:solidFill>
              </a:rPr>
              <a:t>Фамилия И.О.</a:t>
            </a:r>
            <a:endParaRPr lang="ru-RU" sz="2000" dirty="0">
              <a:solidFill>
                <a:srgbClr val="FF0000"/>
              </a:solidFill>
            </a:endParaRPr>
          </a:p>
          <a:p>
            <a:pPr lvl="0" algn="r">
              <a:spcBef>
                <a:spcPct val="20000"/>
              </a:spcBef>
            </a:pPr>
            <a:endParaRPr lang="ru-RU" sz="1200" dirty="0"/>
          </a:p>
          <a:p>
            <a:pPr lvl="0" algn="r">
              <a:spcBef>
                <a:spcPct val="20000"/>
              </a:spcBef>
            </a:pPr>
            <a:r>
              <a:rPr lang="ru-RU" sz="2000" dirty="0"/>
              <a:t>Научный руководитель: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>
                <a:solidFill>
                  <a:srgbClr val="FF0000"/>
                </a:solidFill>
              </a:rPr>
              <a:t>к.т.н., доц. </a:t>
            </a:r>
            <a:r>
              <a:rPr lang="ru-RU" sz="2000" dirty="0" err="1">
                <a:solidFill>
                  <a:srgbClr val="FF0000"/>
                </a:solidFill>
              </a:rPr>
              <a:t>Парыгин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Д.С</a:t>
            </a:r>
            <a:r>
              <a:rPr lang="ru-RU" sz="20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 Shot 2017-06-18 at 9.16.59 PM.png" descr="Screen Shot 2017-06-18 at 9.16.59 PM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951007" y="1484784"/>
            <a:ext cx="7241986" cy="45237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это опциональный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слайд, используется, если в вашем проекте предусмотрена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реализаци</a:t>
            </a:r>
            <a:r>
              <a:rPr lang="ru-RU" dirty="0" smtClean="0">
                <a:solidFill>
                  <a:srgbClr val="FF0000"/>
                </a:solidFill>
              </a:rPr>
              <a:t>я базы данных (это рисунок из п.3.2 ПЗ)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/>
              <a:t>Алгоритм расчёта …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Autofit/>
          </a:bodyPr>
          <a:lstStyle/>
          <a:p>
            <a:r>
              <a:rPr lang="ru-RU" sz="2000" dirty="0" smtClean="0"/>
              <a:t>Импульсно-кодовая модуляция (ИКМ) используется для оцифровки аналоговых сигналов.</a:t>
            </a:r>
          </a:p>
          <a:p>
            <a:endParaRPr lang="ru-RU" sz="2000" dirty="0" smtClean="0"/>
          </a:p>
          <a:p>
            <a:r>
              <a:rPr lang="ru-RU" sz="2000" dirty="0" smtClean="0"/>
              <a:t>После использования ИКМ для выборки, получаем звуковой буфер.</a:t>
            </a:r>
          </a:p>
          <a:p>
            <a:endParaRPr lang="ru-RU" sz="2000" dirty="0" smtClean="0"/>
          </a:p>
          <a:p>
            <a:r>
              <a:rPr lang="ru-RU" sz="2000" dirty="0" smtClean="0"/>
              <a:t>В приложении используется тип данных </a:t>
            </a:r>
            <a:r>
              <a:rPr lang="ru-RU" sz="2000" dirty="0" err="1" smtClean="0"/>
              <a:t>Float</a:t>
            </a:r>
            <a:r>
              <a:rPr lang="ru-RU" sz="2000" dirty="0" smtClean="0"/>
              <a:t> для записи значения буфера. Звуковой буфер представляет собой массив, содержащий числа в диапазоне [-1.0, 1.0].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Screen Shot 2017-06-18 at 5.53.32 PM.png" descr="Screen Shot 2017-06-18 at 5.53.32 PM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0744" r="10744"/>
          <a:stretch>
            <a:fillRect/>
          </a:stretch>
        </p:blipFill>
        <p:spPr>
          <a:xfrm>
            <a:off x="5150832" y="1961554"/>
            <a:ext cx="3525624" cy="3123630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ru-RU" dirty="0" smtClean="0">
                <a:solidFill>
                  <a:srgbClr val="FF0000"/>
                </a:solidFill>
              </a:rPr>
              <a:t>это опциональный слайд (их может 1 и больше), который составляется, если проводилась разработка специальных алгоритмов, методов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/>
              <a:t>Разработка компонента …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Проблемы при сравнении данных:</a:t>
            </a:r>
          </a:p>
          <a:p>
            <a:r>
              <a:rPr lang="ru-RU" b="1" dirty="0" smtClean="0"/>
              <a:t>Аббревиатуры</a:t>
            </a:r>
            <a:r>
              <a:rPr lang="ru-RU" dirty="0" smtClean="0"/>
              <a:t>: «Волгоградский государственный технический университет» и «Волгоградский государственный технический университет (</a:t>
            </a:r>
            <a:r>
              <a:rPr lang="ru-RU" dirty="0" err="1" smtClean="0"/>
              <a:t>ВолгГТУ</a:t>
            </a:r>
            <a:r>
              <a:rPr lang="ru-RU" dirty="0" smtClean="0"/>
              <a:t>)»</a:t>
            </a:r>
          </a:p>
          <a:p>
            <a:r>
              <a:rPr lang="ru-RU" b="1" dirty="0" smtClean="0"/>
              <a:t>Вариации</a:t>
            </a:r>
            <a:r>
              <a:rPr lang="ru-RU" dirty="0" smtClean="0"/>
              <a:t>: «МНТК "Микрохирургия глаза" им. акад. С.Н. Федорова"» и «МНТК "Микрохирургия глаза"»</a:t>
            </a:r>
          </a:p>
          <a:p>
            <a:r>
              <a:rPr lang="ru-RU" b="1" dirty="0" smtClean="0"/>
              <a:t>Пунктуация</a:t>
            </a:r>
            <a:r>
              <a:rPr lang="ru-RU" dirty="0" smtClean="0"/>
              <a:t>: «ООО "Спектр"» и «ООО Спектр»</a:t>
            </a:r>
          </a:p>
          <a:p>
            <a:r>
              <a:rPr lang="ru-RU" b="1" dirty="0" smtClean="0"/>
              <a:t>Орфография</a:t>
            </a:r>
            <a:r>
              <a:rPr lang="ru-RU" dirty="0" smtClean="0"/>
              <a:t>: «ООО </a:t>
            </a:r>
            <a:r>
              <a:rPr lang="ru-RU" dirty="0" err="1" smtClean="0"/>
              <a:t>Аватек</a:t>
            </a:r>
            <a:r>
              <a:rPr lang="ru-RU" dirty="0" smtClean="0"/>
              <a:t>» и « ООО </a:t>
            </a:r>
            <a:r>
              <a:rPr lang="ru-RU" dirty="0" err="1" smtClean="0"/>
              <a:t>Авантек</a:t>
            </a:r>
            <a:r>
              <a:rPr lang="ru-RU" dirty="0" smtClean="0"/>
              <a:t>»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Частичное решение:</a:t>
            </a:r>
          </a:p>
          <a:p>
            <a:r>
              <a:rPr lang="ru-RU" dirty="0" smtClean="0"/>
              <a:t>«ООО </a:t>
            </a:r>
            <a:r>
              <a:rPr lang="ru-RU" dirty="0" err="1" smtClean="0"/>
              <a:t>Аудит-Кард</a:t>
            </a:r>
            <a:r>
              <a:rPr lang="ru-RU" dirty="0" smtClean="0"/>
              <a:t>» = «</a:t>
            </a:r>
            <a:r>
              <a:rPr lang="ru-RU" dirty="0" err="1" smtClean="0"/>
              <a:t>оооаудиткард</a:t>
            </a:r>
            <a:r>
              <a:rPr lang="ru-RU" dirty="0" smtClean="0"/>
              <a:t>» = «ООО "</a:t>
            </a:r>
            <a:r>
              <a:rPr lang="ru-RU" dirty="0" err="1" smtClean="0"/>
              <a:t>Аудит-КАРД</a:t>
            </a:r>
            <a:r>
              <a:rPr lang="ru-RU" dirty="0" smtClean="0"/>
              <a:t>"»</a:t>
            </a:r>
          </a:p>
          <a:p>
            <a:r>
              <a:rPr lang="ru-RU" dirty="0" smtClean="0"/>
              <a:t>«+7 800 700-78-78» = «78007007878» = «8 (800) 700-78-78»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lang="ru-RU" sz="1600" dirty="0" smtClean="0">
                <a:solidFill>
                  <a:srgbClr val="FF0000"/>
                </a:solidFill>
              </a:rPr>
              <a:t>это опциональный слайд (их может 1 и больше), который составляется, если проводилась разработка отдельных компонентов, модулей, дополнительных приложений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Язык программирования:	</a:t>
            </a:r>
            <a:r>
              <a:rPr lang="en-US" sz="2400" dirty="0" smtClean="0"/>
              <a:t>Python 3.6, SQL:2008</a:t>
            </a:r>
          </a:p>
          <a:p>
            <a:pPr>
              <a:buNone/>
            </a:pPr>
            <a:r>
              <a:rPr lang="ru-RU" sz="2400" dirty="0" smtClean="0"/>
              <a:t>Дополнительные модули:	</a:t>
            </a:r>
            <a:r>
              <a:rPr lang="en-US" sz="2400" dirty="0" err="1" smtClean="0"/>
              <a:t>postgis</a:t>
            </a:r>
            <a:r>
              <a:rPr lang="en-US" sz="2400" dirty="0" smtClean="0"/>
              <a:t>, psycopg2, requests</a:t>
            </a:r>
          </a:p>
          <a:p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СУБД:				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10.1</a:t>
            </a:r>
          </a:p>
          <a:p>
            <a:pPr>
              <a:buNone/>
            </a:pPr>
            <a:r>
              <a:rPr lang="ru-RU" sz="2400" dirty="0" smtClean="0"/>
              <a:t>Дополнительные модули:	</a:t>
            </a:r>
            <a:r>
              <a:rPr lang="en-US" sz="2400" dirty="0" err="1" smtClean="0"/>
              <a:t>PostGIS</a:t>
            </a:r>
            <a:r>
              <a:rPr lang="en-US" sz="2400" dirty="0" smtClean="0"/>
              <a:t> 2.4</a:t>
            </a:r>
          </a:p>
          <a:p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Инструмент разработки:	</a:t>
            </a:r>
            <a:r>
              <a:rPr lang="en-US" sz="2400" dirty="0" err="1" smtClean="0"/>
              <a:t>PyCharm</a:t>
            </a:r>
            <a:r>
              <a:rPr lang="en-US" sz="2400" dirty="0" smtClean="0"/>
              <a:t> Community 2017.3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/>
              <a:t>Главный экран приложения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731967"/>
            <a:ext cx="8280000" cy="407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lang="ru-RU" sz="1200" dirty="0" smtClean="0">
                <a:solidFill>
                  <a:srgbClr val="FF0000"/>
                </a:solidFill>
              </a:rPr>
              <a:t>этот и следующие два слайда добавляются, если у вас предусмотрена разработка интерфейса, однако вместо них могут приводится </a:t>
            </a:r>
            <a:r>
              <a:rPr lang="ru-RU" sz="1200" dirty="0" err="1" smtClean="0">
                <a:solidFill>
                  <a:srgbClr val="FF0000"/>
                </a:solidFill>
              </a:rPr>
              <a:t>скриншоты</a:t>
            </a:r>
            <a:r>
              <a:rPr lang="ru-RU" sz="1200" dirty="0" smtClean="0">
                <a:solidFill>
                  <a:srgbClr val="FF0000"/>
                </a:solidFill>
              </a:rPr>
              <a:t> консольного выводы, тесты разработанного ПО или иные результаты работы разработанного программного решения в визуальной форме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/>
              <a:t>Форма анализа данных …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000" y="1801733"/>
            <a:ext cx="8280000" cy="40755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1" y="1365594"/>
            <a:ext cx="2532043" cy="52106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/>
              <a:t>Экран выполнения …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648" y="5623823"/>
            <a:ext cx="19316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Перейти в режим </a:t>
            </a:r>
            <a:r>
              <a:rPr lang="ru-RU" dirty="0" err="1" smtClean="0"/>
              <a:t>предпросмотра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6648" y="1703756"/>
            <a:ext cx="19316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Выбранная фотография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92448" y="5723655"/>
            <a:ext cx="19316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Зафиксировать выбор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460383" y="2523382"/>
            <a:ext cx="19316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Выбрать фотографию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44" y="1355776"/>
            <a:ext cx="2547078" cy="5241576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9" idx="1"/>
          </p:cNvCxnSpPr>
          <p:nvPr/>
        </p:nvCxnSpPr>
        <p:spPr>
          <a:xfrm flipH="1">
            <a:off x="5066585" y="2846548"/>
            <a:ext cx="393798" cy="16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1"/>
          </p:cNvCxnSpPr>
          <p:nvPr/>
        </p:nvCxnSpPr>
        <p:spPr>
          <a:xfrm flipH="1">
            <a:off x="4255055" y="2846548"/>
            <a:ext cx="1205328" cy="10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1"/>
          </p:cNvCxnSpPr>
          <p:nvPr/>
        </p:nvCxnSpPr>
        <p:spPr>
          <a:xfrm flipH="1">
            <a:off x="3397805" y="2846548"/>
            <a:ext cx="2062578" cy="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3"/>
          </p:cNvCxnSpPr>
          <p:nvPr/>
        </p:nvCxnSpPr>
        <p:spPr>
          <a:xfrm flipV="1">
            <a:off x="7392053" y="1775764"/>
            <a:ext cx="696576" cy="107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</p:cNvCxnSpPr>
          <p:nvPr/>
        </p:nvCxnSpPr>
        <p:spPr>
          <a:xfrm flipH="1" flipV="1">
            <a:off x="4757975" y="6046820"/>
            <a:ext cx="6344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</p:cNvCxnSpPr>
          <p:nvPr/>
        </p:nvCxnSpPr>
        <p:spPr>
          <a:xfrm flipV="1">
            <a:off x="7324118" y="6024236"/>
            <a:ext cx="188447" cy="2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</p:cNvCxnSpPr>
          <p:nvPr/>
        </p:nvCxnSpPr>
        <p:spPr>
          <a:xfrm>
            <a:off x="2518318" y="2026922"/>
            <a:ext cx="776617" cy="8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3"/>
          </p:cNvCxnSpPr>
          <p:nvPr/>
        </p:nvCxnSpPr>
        <p:spPr>
          <a:xfrm>
            <a:off x="2518318" y="2026922"/>
            <a:ext cx="1656727" cy="8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3"/>
          </p:cNvCxnSpPr>
          <p:nvPr/>
        </p:nvCxnSpPr>
        <p:spPr>
          <a:xfrm>
            <a:off x="2518318" y="2026922"/>
            <a:ext cx="2511485" cy="4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3"/>
          </p:cNvCxnSpPr>
          <p:nvPr/>
        </p:nvCxnSpPr>
        <p:spPr>
          <a:xfrm>
            <a:off x="2518318" y="5946989"/>
            <a:ext cx="662317" cy="14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Рассмотрены  подходы к организации бронирования столиков в ресторанах.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Выполнен анализ существующих систем для бронирования мест в ресторанах.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Спроектирован сервис резервирования мест.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Разработан и протестирован </a:t>
            </a:r>
            <a:r>
              <a:rPr lang="ru-RU" sz="2800" dirty="0" err="1" smtClean="0"/>
              <a:t>веб-сайт</a:t>
            </a:r>
            <a:r>
              <a:rPr lang="ru-RU" sz="2800" dirty="0" smtClean="0"/>
              <a:t> предварительного резервирования мест в кафе.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здесь могут быть представлены оригинальные</a:t>
            </a:r>
            <a:r>
              <a:rPr kumimoji="0" lang="ru-RU" sz="1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вывод по итогом реализации и тестирования, перспективы развития проекта, или можно просто </a:t>
            </a:r>
            <a:r>
              <a:rPr lang="ru-RU" sz="1200" dirty="0" smtClean="0">
                <a:solidFill>
                  <a:srgbClr val="FF0000"/>
                </a:solidFill>
              </a:rPr>
              <a:t>написать исходные задача в прошедшей форме (проанализировано, спроектировано, реализовано, протестировано и т.п.)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Апробация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В Роспатент направлено заявление на получение свидетельства о государственной регистрации программы для ЭВМ «</a:t>
            </a:r>
            <a:r>
              <a:rPr lang="ru-RU" dirty="0" smtClean="0">
                <a:solidFill>
                  <a:srgbClr val="FF0000"/>
                </a:solidFill>
              </a:rPr>
              <a:t>Инфраструктура наземного пассажирского транспорта города Волжский</a:t>
            </a:r>
            <a:r>
              <a:rPr lang="ru-RU" dirty="0" smtClean="0"/>
              <a:t>».</a:t>
            </a:r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или</a:t>
            </a:r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Получено свидетельство о государственной регистрации программы для ЭВМ №</a:t>
            </a:r>
            <a:r>
              <a:rPr lang="ru-RU" dirty="0" smtClean="0">
                <a:solidFill>
                  <a:srgbClr val="FF0000"/>
                </a:solidFill>
              </a:rPr>
              <a:t>2018662441</a:t>
            </a:r>
            <a:r>
              <a:rPr lang="ru-RU" dirty="0" smtClean="0"/>
              <a:t> «</a:t>
            </a:r>
            <a:r>
              <a:rPr lang="ru-RU" dirty="0" smtClean="0">
                <a:solidFill>
                  <a:srgbClr val="FF0000"/>
                </a:solidFill>
              </a:rPr>
              <a:t>Программный модуль для сравнения данных об объектах инфраструктуры города из открытых источников</a:t>
            </a:r>
            <a:r>
              <a:rPr lang="ru-RU" dirty="0" smtClean="0"/>
              <a:t>».</a:t>
            </a:r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u="sng" dirty="0" smtClean="0"/>
              <a:t>В процессе выполнения проектных работ подготовлены публикации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1. </a:t>
            </a:r>
            <a:r>
              <a:rPr lang="ru-RU" dirty="0" err="1" smtClean="0"/>
              <a:t>Ложеницина</a:t>
            </a:r>
            <a:r>
              <a:rPr lang="ru-RU" dirty="0" smtClean="0"/>
              <a:t>, А. В. Трехмерное моделирование городской застройки / А. В. </a:t>
            </a:r>
            <a:r>
              <a:rPr lang="ru-RU" dirty="0" err="1" smtClean="0"/>
              <a:t>Ложеницина</a:t>
            </a:r>
            <a:r>
              <a:rPr lang="ru-RU" dirty="0" smtClean="0"/>
              <a:t>, Д. С. </a:t>
            </a:r>
            <a:r>
              <a:rPr lang="ru-RU" dirty="0" err="1" smtClean="0"/>
              <a:t>Парыгин</a:t>
            </a:r>
            <a:r>
              <a:rPr lang="ru-RU" dirty="0" smtClean="0"/>
              <a:t> // Информационные технологии в науке, управлении, социальной сфере и медицине : сб. </a:t>
            </a:r>
            <a:r>
              <a:rPr lang="ru-RU" dirty="0" err="1" smtClean="0"/>
              <a:t>науч</a:t>
            </a:r>
            <a:r>
              <a:rPr lang="ru-RU" dirty="0" smtClean="0"/>
              <a:t>. тр. </a:t>
            </a:r>
            <a:r>
              <a:rPr lang="en-US" dirty="0" smtClean="0"/>
              <a:t>V </a:t>
            </a:r>
            <a:r>
              <a:rPr lang="ru-RU" dirty="0" err="1" smtClean="0"/>
              <a:t>междунар</a:t>
            </a:r>
            <a:r>
              <a:rPr lang="ru-RU" dirty="0" smtClean="0"/>
              <a:t>. </a:t>
            </a:r>
            <a:r>
              <a:rPr lang="ru-RU" dirty="0" err="1" smtClean="0"/>
              <a:t>науч</a:t>
            </a:r>
            <a:r>
              <a:rPr lang="ru-RU" dirty="0" smtClean="0"/>
              <a:t>. </a:t>
            </a:r>
            <a:r>
              <a:rPr lang="ru-RU" dirty="0" err="1" smtClean="0"/>
              <a:t>конф</a:t>
            </a:r>
            <a:r>
              <a:rPr lang="ru-RU" dirty="0" smtClean="0"/>
              <a:t>., Томск, 17–21 дек. 2018 г. / Томский политехнический университет. – Томск : Изд-во Томского </a:t>
            </a:r>
            <a:r>
              <a:rPr lang="ru-RU" dirty="0" err="1" smtClean="0"/>
              <a:t>политехн</a:t>
            </a:r>
            <a:r>
              <a:rPr lang="ru-RU" dirty="0" smtClean="0"/>
              <a:t>. </a:t>
            </a:r>
            <a:r>
              <a:rPr lang="ru-RU" dirty="0" err="1" smtClean="0"/>
              <a:t>ун‒та</a:t>
            </a:r>
            <a:r>
              <a:rPr lang="ru-RU" dirty="0" smtClean="0"/>
              <a:t>, 2018. – Ч. 1. – С. 314–316.</a:t>
            </a:r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2</a:t>
            </a:r>
            <a:r>
              <a:rPr lang="ru-RU" dirty="0" smtClean="0"/>
              <a:t>. Статья к публикации в журнале «Известия Волгоградского государственного технического университета», принято в печать.</a:t>
            </a:r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Исследование выполнено в рамках научно-технического проекта лаборатории городских исследований </a:t>
            </a:r>
            <a:r>
              <a:rPr lang="ru-RU" dirty="0" err="1" smtClean="0"/>
              <a:t>UCLab</a:t>
            </a:r>
            <a:r>
              <a:rPr lang="ru-RU" dirty="0" smtClean="0"/>
              <a:t> и РФФИ № 18-37-20066_мол_а_вед.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это опциональный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слайд, если есть что показать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Выпускная квалификационная работа бакалавра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«</a:t>
            </a:r>
            <a:r>
              <a:rPr lang="ru-RU" sz="2800" dirty="0" smtClean="0">
                <a:solidFill>
                  <a:srgbClr val="FF0000"/>
                </a:solidFill>
              </a:rPr>
              <a:t>Тема по приказу … </a:t>
            </a:r>
            <a:r>
              <a:rPr lang="fr-FR" sz="2800" dirty="0" err="1" smtClean="0">
                <a:solidFill>
                  <a:srgbClr val="FF0000"/>
                </a:solidFill>
              </a:rPr>
              <a:t>Lorem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ipsum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dolor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sit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amet</a:t>
            </a:r>
            <a:r>
              <a:rPr lang="fr-FR" sz="2800" dirty="0" smtClean="0">
                <a:solidFill>
                  <a:srgbClr val="FF0000"/>
                </a:solidFill>
              </a:rPr>
              <a:t> prima </a:t>
            </a:r>
            <a:r>
              <a:rPr lang="fr-FR" sz="2800" dirty="0" err="1" smtClean="0">
                <a:solidFill>
                  <a:srgbClr val="FF0000"/>
                </a:solidFill>
              </a:rPr>
              <a:t>mentitum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quaerendum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usu</a:t>
            </a:r>
            <a:r>
              <a:rPr lang="fr-FR" sz="2800" dirty="0" smtClean="0">
                <a:solidFill>
                  <a:srgbClr val="FF0000"/>
                </a:solidFill>
              </a:rPr>
              <a:t> et malis </a:t>
            </a:r>
            <a:r>
              <a:rPr lang="fr-FR" sz="2800" dirty="0" err="1" smtClean="0">
                <a:solidFill>
                  <a:srgbClr val="FF0000"/>
                </a:solidFill>
              </a:rPr>
              <a:t>possim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iuvaret</a:t>
            </a:r>
            <a:r>
              <a:rPr lang="fr-FR" sz="2800" dirty="0" smtClean="0">
                <a:solidFill>
                  <a:srgbClr val="FF0000"/>
                </a:solidFill>
              </a:rPr>
              <a:t> ne me</a:t>
            </a:r>
            <a:r>
              <a:rPr lang="ru-RU" sz="2800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</a:rPr>
              <a:t>Кафедра </a:t>
            </a:r>
            <a:r>
              <a:rPr lang="ru-RU" sz="2400" dirty="0" err="1" smtClean="0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5301208"/>
            <a:ext cx="287240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студент группы </a:t>
            </a:r>
            <a:r>
              <a:rPr lang="ru-RU" sz="2000" dirty="0" smtClean="0">
                <a:solidFill>
                  <a:srgbClr val="FF0000"/>
                </a:solidFill>
              </a:rPr>
              <a:t>АБВ-123</a:t>
            </a:r>
            <a:endParaRPr lang="ru-RU" sz="2000" dirty="0">
              <a:solidFill>
                <a:srgbClr val="FF0000"/>
              </a:solidFill>
            </a:endParaRPr>
          </a:p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rgbClr val="FF0000"/>
                </a:solidFill>
              </a:rPr>
              <a:t>Фамилия И.О.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71600" y="4293096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ru-RU" sz="4000" dirty="0"/>
              <a:t>Спасибо за внимание!</a:t>
            </a:r>
            <a:endParaRPr kumimoji="0" lang="ru-R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51"/>
          <a:stretch/>
        </p:blipFill>
        <p:spPr>
          <a:xfrm>
            <a:off x="432000" y="2274159"/>
            <a:ext cx="8280000" cy="3363644"/>
          </a:xfr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здесь может быть картинка, схема, график или иные материалы, на фоне которых </a:t>
            </a:r>
            <a:r>
              <a:rPr lang="ru-RU" sz="1400" dirty="0" smtClean="0">
                <a:solidFill>
                  <a:srgbClr val="FF0000"/>
                </a:solidFill>
              </a:rPr>
              <a:t>можно будет пояснить, что реализация программного продукта в рамках вашей темы значима и актуальна для определенной группы пользователей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Цель и задачи</a:t>
            </a:r>
            <a:r>
              <a:rPr lang="ru-RU" dirty="0"/>
              <a:t>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93763" indent="-893763">
              <a:buNone/>
            </a:pPr>
            <a:r>
              <a:rPr lang="ru-RU" b="1" dirty="0" smtClean="0"/>
              <a:t>Цель:</a:t>
            </a:r>
            <a:r>
              <a:rPr lang="en-US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разработать сайт предварительного резервирования мест в кафе для сокращения затрат времени посетителей на бронирование</a:t>
            </a:r>
            <a:r>
              <a:rPr lang="en-US" dirty="0" smtClean="0"/>
              <a:t>.</a:t>
            </a:r>
          </a:p>
          <a:p>
            <a:pPr marL="893763" indent="-893763"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Задачи: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 smtClean="0"/>
              <a:t>Изучение подходов к </a:t>
            </a:r>
            <a:r>
              <a:rPr lang="ru-RU" dirty="0" smtClean="0">
                <a:solidFill>
                  <a:srgbClr val="FF0000"/>
                </a:solidFill>
              </a:rPr>
              <a:t>организации бронирования столиков в ресторанах</a:t>
            </a:r>
            <a:r>
              <a:rPr lang="ru-RU" dirty="0" smtClean="0"/>
              <a:t>.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 smtClean="0"/>
              <a:t>Анализ существующих систем для </a:t>
            </a:r>
            <a:r>
              <a:rPr lang="ru-RU" dirty="0" smtClean="0">
                <a:solidFill>
                  <a:srgbClr val="FF0000"/>
                </a:solidFill>
              </a:rPr>
              <a:t>бронирования мест в ресторанах</a:t>
            </a:r>
            <a:r>
              <a:rPr lang="ru-RU" dirty="0" smtClean="0"/>
              <a:t>.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 smtClean="0"/>
              <a:t>Проектирование </a:t>
            </a:r>
            <a:r>
              <a:rPr lang="ru-RU" dirty="0" smtClean="0">
                <a:solidFill>
                  <a:srgbClr val="FF0000"/>
                </a:solidFill>
              </a:rPr>
              <a:t>сервиса резервирования мест</a:t>
            </a:r>
            <a:r>
              <a:rPr lang="ru-RU" dirty="0" smtClean="0"/>
              <a:t>.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 smtClean="0"/>
              <a:t>Разработка и тестирование </a:t>
            </a:r>
            <a:r>
              <a:rPr lang="ru-RU" dirty="0" err="1" smtClean="0">
                <a:solidFill>
                  <a:srgbClr val="FF0000"/>
                </a:solidFill>
              </a:rPr>
              <a:t>веб-сайта</a:t>
            </a:r>
            <a:r>
              <a:rPr lang="ru-RU" dirty="0" smtClean="0">
                <a:solidFill>
                  <a:srgbClr val="FF0000"/>
                </a:solidFill>
              </a:rPr>
              <a:t> предварительного резервирования мест в кафе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Существующий процесс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Testinghall\Desktop\полигон_главна\Сессия+ диплом\диплом\as i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26" r="33541" b="7223"/>
          <a:stretch/>
        </p:blipFill>
        <p:spPr bwMode="auto">
          <a:xfrm>
            <a:off x="432000" y="1844824"/>
            <a:ext cx="8280000" cy="3969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6064696"/>
            <a:ext cx="8229600" cy="4606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ru-RU" dirty="0" smtClean="0">
                <a:solidFill>
                  <a:srgbClr val="FF0000"/>
                </a:solidFill>
              </a:rPr>
              <a:t>это опциональный слайд, который составляется, если был исходный процесс, автоматизация/модернизация которого проводилась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/>
              <a:t>Автоматизированный процесс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Testinghall\Desktop\полигон_главна\Сессия+ диплом\диплом\to d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777" r="29534" b="5222"/>
          <a:stretch/>
        </p:blipFill>
        <p:spPr bwMode="auto">
          <a:xfrm>
            <a:off x="432000" y="1772816"/>
            <a:ext cx="8280000" cy="41830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6064696"/>
            <a:ext cx="8229600" cy="4606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ru-RU" dirty="0" smtClean="0">
                <a:solidFill>
                  <a:srgbClr val="FF0000"/>
                </a:solidFill>
              </a:rPr>
              <a:t>это опциональный слайд, который составляется, если по результатам разработки должен быть сформирован автоматизированный/модернизированный процесс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/>
              <a:t>Анализ существующих решений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34720040"/>
              </p:ext>
            </p:extLst>
          </p:nvPr>
        </p:nvGraphicFramePr>
        <p:xfrm>
          <a:off x="632108" y="1775193"/>
          <a:ext cx="7920879" cy="41740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408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13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80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605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Критерий\Система</a:t>
                      </a:r>
                      <a:endParaRPr lang="ru-RU" sz="10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Local</a:t>
                      </a:r>
                      <a:endParaRPr lang="ru-RU" b="1" dirty="0" err="1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Way</a:t>
                      </a:r>
                      <a:endParaRPr lang="ru-RU" sz="1000" b="1" dirty="0" err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Gettable</a:t>
                      </a:r>
                      <a:endParaRPr lang="en-US" sz="1300" b="1" dirty="0" err="1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973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Система отзывов с верификацией пользователя</a:t>
                      </a:r>
                      <a:endParaRPr lang="ru-RU" b="1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Да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Автоматизированное бронирование</a:t>
                      </a:r>
                      <a:endParaRPr lang="ru-RU" b="1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Да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baseline="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Валидация</a:t>
                      </a:r>
                      <a:r>
                        <a:rPr lang="en-US" sz="1300" b="1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300" b="1" i="0" u="none" strike="noStrike" baseline="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места</a:t>
                      </a:r>
                      <a:r>
                        <a:rPr lang="en-US" sz="1300" b="1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и </a:t>
                      </a:r>
                      <a:r>
                        <a:rPr lang="en-US" sz="1300" b="1" i="0" u="none" strike="noStrike" baseline="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времени</a:t>
                      </a:r>
                      <a:r>
                        <a:rPr lang="en-US" sz="1300" b="1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300" b="1" i="0" u="none" strike="noStrike" baseline="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бронирования</a:t>
                      </a:r>
                      <a:endParaRPr lang="ru-RU" b="1" dirty="0" err="1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 err="1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 err="1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 err="1">
                        <a:effectLst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Меню блюд для ознакомления</a:t>
                      </a:r>
                      <a:endParaRPr lang="ru-RU" b="1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Нет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Да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Да</a:t>
                      </a:r>
                      <a:endParaRPr lang="ru-RU" sz="2400" dirty="0">
                        <a:effectLst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lang="ru-RU" sz="1700" dirty="0" smtClean="0">
                <a:solidFill>
                  <a:srgbClr val="FF0000"/>
                </a:solidFill>
              </a:rPr>
              <a:t>в ячейках могут быть +/–, да/нет, баллы или прочие способы сравнения существующих решений по выбранным критериям (это таблица из п.1.2.4 ПЗ)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sz="17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обмен запросами с сервисом в формате JSON;</a:t>
            </a:r>
          </a:p>
          <a:p>
            <a:r>
              <a:rPr lang="ru-RU" dirty="0" smtClean="0"/>
              <a:t>поиск аналогов объекта по базе данных и фильтрация по заранее определенным параметрам;</a:t>
            </a:r>
          </a:p>
          <a:p>
            <a:r>
              <a:rPr lang="ru-RU" dirty="0" smtClean="0"/>
              <a:t>расчет диапазона цен (минимальной, максимальной, средней и медианной), а также выбросов значений цены;</a:t>
            </a:r>
          </a:p>
          <a:p>
            <a:r>
              <a:rPr lang="ru-RU" dirty="0" smtClean="0"/>
              <a:t>вывод объектов на карту </a:t>
            </a:r>
            <a:r>
              <a:rPr lang="ru-RU" dirty="0" err="1" smtClean="0"/>
              <a:t>OpenStreetMap</a:t>
            </a:r>
            <a:r>
              <a:rPr lang="ru-RU" dirty="0" smtClean="0"/>
              <a:t>, в соответствии с их географической привязкой;</a:t>
            </a:r>
          </a:p>
          <a:p>
            <a:r>
              <a:rPr lang="ru-RU" dirty="0" smtClean="0"/>
              <a:t>отображение уровня значения характеристик путем изменения градации цвета метки;</a:t>
            </a:r>
          </a:p>
          <a:p>
            <a:r>
              <a:rPr lang="ru-RU" dirty="0" smtClean="0"/>
              <a:t>расчет стоимости объекта по заданным характеристикам с учетом географического положения.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перечень </a:t>
            </a:r>
            <a:r>
              <a:rPr lang="ru-RU" sz="1400" dirty="0" smtClean="0">
                <a:solidFill>
                  <a:srgbClr val="FF0000"/>
                </a:solidFill>
              </a:rPr>
              <a:t>требований к разрабатываемой программе, выданных руководителем или сформированных самостоятельно в результате анализа предметной области (это перечень из п.2.4 ПЗ)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 smtClean="0"/>
              <a:t>Диаграмма вариантов использования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80" b="6744"/>
          <a:stretch>
            <a:fillRect/>
          </a:stretch>
        </p:blipFill>
        <p:spPr bwMode="auto">
          <a:xfrm>
            <a:off x="432000" y="1556792"/>
            <a:ext cx="8280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[use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</a:t>
            </a:r>
            <a:r>
              <a:rPr lang="ru-RU" dirty="0" smtClean="0">
                <a:solidFill>
                  <a:srgbClr val="FF0000"/>
                </a:solidFill>
              </a:rPr>
              <a:t>/диаграмма прецедентов (это рисунок из п.2.5 ПЗ)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 smtClean="0"/>
              <a:t>Архитектура разрабатываемого ПО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420296"/>
            <a:ext cx="8280000" cy="2086529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общая архитектура разрабатываемой программы</a:t>
            </a:r>
            <a:r>
              <a:rPr lang="ru-RU" dirty="0" smtClean="0">
                <a:solidFill>
                  <a:srgbClr val="FF0000"/>
                </a:solidFill>
              </a:rPr>
              <a:t> (это рисунок из п.2.6 ПЗ)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863</Words>
  <Application>Microsoft Office PowerPoint</Application>
  <PresentationFormat>Экран (4:3)</PresentationFormat>
  <Paragraphs>151</Paragraphs>
  <Slides>19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Выпускная квалификационная работа бакалавра «Тема по приказу … Lorem ipsum dolor sit amet prima mentitum quaerendum usu et malis possim iuvaret ne me»</vt:lpstr>
      <vt:lpstr>Актуальность</vt:lpstr>
      <vt:lpstr>Цель и задачи работы</vt:lpstr>
      <vt:lpstr>Существующий процесс</vt:lpstr>
      <vt:lpstr>Автоматизированный процесс</vt:lpstr>
      <vt:lpstr>Анализ существующих решений</vt:lpstr>
      <vt:lpstr>Требования</vt:lpstr>
      <vt:lpstr>Диаграмма вариантов использования</vt:lpstr>
      <vt:lpstr>Архитектура разрабатываемого ПО</vt:lpstr>
      <vt:lpstr>Структура базы данных</vt:lpstr>
      <vt:lpstr>Алгоритм расчёта …</vt:lpstr>
      <vt:lpstr>Разработка компонента …</vt:lpstr>
      <vt:lpstr>Средства реализации</vt:lpstr>
      <vt:lpstr>Главный экран приложения</vt:lpstr>
      <vt:lpstr>Форма анализа данных …</vt:lpstr>
      <vt:lpstr>Экран выполнения …</vt:lpstr>
      <vt:lpstr>Выводы</vt:lpstr>
      <vt:lpstr>Апробация</vt:lpstr>
      <vt:lpstr>Выпускная квалификационная работа бакалавра «Тема по приказу … Lorem ipsum dolor sit amet prima mentitum quaerendum usu et malis possim iuvaret ne me»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«Тема по приказу … Lorem ipsum dolor sit amet prima mentitum quaerendum usu et malis possim iuvaret ne me»</dc:title>
  <dc:creator>Danila Parygin</dc:creator>
  <cp:lastModifiedBy>Danila Parygin</cp:lastModifiedBy>
  <cp:revision>8</cp:revision>
  <dcterms:created xsi:type="dcterms:W3CDTF">2019-02-22T09:31:32Z</dcterms:created>
  <dcterms:modified xsi:type="dcterms:W3CDTF">2021-02-13T08:30:03Z</dcterms:modified>
</cp:coreProperties>
</file>