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ed Gholami" initials="SG" lastIdx="2" clrIdx="0">
    <p:extLst>
      <p:ext uri="{19B8F6BF-5375-455C-9EA6-DF929625EA0E}">
        <p15:presenceInfo xmlns:p15="http://schemas.microsoft.com/office/powerpoint/2012/main" userId="1808f6bca31c4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5:41:03.141" idx="1">
    <p:pos x="6658" y="2118"/>
    <p:text>مفسر مترجم</p:text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5:49:15.658" idx="2">
    <p:pos x="6658" y="1118"/>
    <p:text>کامنت</p:text>
    <p:extLst>
      <p:ext uri="{C676402C-5697-4E1C-873F-D02D1690AC5C}">
        <p15:threadingInfo xmlns:p15="http://schemas.microsoft.com/office/powerpoint/2012/main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D135-6288-EFCA-0EA5-9815AF1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18429-9068-0553-E8D9-9A650FDD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68B8-F15A-17F1-4078-31CE29E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9723-8409-D787-853E-85C9C228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196E-E18C-3279-0D41-E74F7845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1A25-9E9C-634E-6431-B00702A4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4B6F-96D3-274A-C41E-80D8F979E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2E91-82AE-51F9-275F-35968CDB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A051-6AD5-1B84-C623-8BFA2C25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8778-EB40-BD2B-48AA-29B8E57B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E1933-46AD-77B1-7294-F94E5369B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1CA7C-3534-5D7D-1D67-081E31760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CC74-540B-2735-93BC-27BF5A28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6328-85EF-F28A-660E-7338E8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AF66-8352-D45A-42AB-DB6B8C74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5C1C-4549-BACC-6F02-A8D90F57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69D5-04A3-37C6-978D-79C5DBB0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4FC5-ECAE-5C48-61A1-6E427068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7E9A-F64D-7F63-32F7-092831FA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20EA-B9F6-9942-D402-52215939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08B1-F3CE-704F-58DA-79C7CCDB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FD09A-971F-FCE2-6CC7-1D7D2083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DB89-1C04-CCCB-1A92-5EA8D294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D06D-1F88-6674-3F95-9809E50E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7786-EA44-1989-987F-CCE705D8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1051-1ACB-20EC-1123-DCDD4F76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EFB-2603-C44B-09EF-B9F5CB5DE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590F9-472C-7D5B-89E1-FFFE84CC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EEA0B-824A-7D56-1674-25EF1AF3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10517-401B-17D6-8251-DD72DFC6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9AEA5-EBA7-6172-FAAD-B543EEC6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1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B44-A654-C674-7702-E53E5177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9A1F-75F2-A685-5018-E0849945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01FB-BCB5-74AD-1E73-ECF55A28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555D4-8512-5BD6-3307-DD4C9743B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00695-B845-5860-4142-3CCD038AF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33637-022F-8964-7753-CBB9075B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DA3ED-3999-1E20-303B-22423754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5A31C-B0AA-26E2-B3B8-27F93404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B69D-447A-696A-3C21-B069B2FC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E5B9C-C9D9-935A-53FD-7CE197D6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106EB-9314-385E-C80F-7CBEF98B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44F6-71B6-D326-7878-4CB5402D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96CC9-DCE1-2CE7-9D25-DD0AFA95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53B87-C674-8B29-A8DC-48A39DBC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EA7F6-73A2-3BE2-FA6D-4FC86B09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39FE-0B3F-9E32-94BE-31DAD953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3CF1-0E24-4E13-5541-CF9021D5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66B04-B139-5BF9-1630-4608D77EB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17EE-D762-104F-16D4-E5B6548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BB01A-41C4-091E-D4A8-1EAC5E5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1B9D-1F06-B93D-ADCA-410CCA9F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1D4B-F039-82B2-9004-59AA63A3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2A3D0-4285-DB99-74AD-0675E8261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ACC9-2FCD-1265-36E0-155C7A62A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D008F-7BC9-312E-D5A1-3BC9D25B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E874-295A-09A7-E839-601C77C4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A283-693E-A528-5C1A-0FF762C6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6110F-00D5-4456-37C2-F96C34D9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68BA8-D7D2-623C-F16D-5E44AEEB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B80B-D24A-0B5A-14F7-84DAA7889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9692-B89D-4858-9D41-8CF658306DA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6F96-DAA5-52BB-83BE-C2CBD8F53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F71F-88BC-048C-DFAD-0ED14BA78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9C79-AF45-4C76-BB34-B6B4A33D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516"/>
            <a:ext cx="9144000" cy="822978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>
                <a:cs typeface="B Titr" panose="00000700000000000000" pitchFamily="2" charset="-78"/>
              </a:rPr>
              <a:t>چگونگی حل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377"/>
            <a:ext cx="9144000" cy="557586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latin typeface="Gandom" panose="020B0603030804020204" pitchFamily="34" charset="-78"/>
                <a:cs typeface="Gandom" panose="020B0603030804020204" pitchFamily="34" charset="-78"/>
              </a:rPr>
              <a:t>عموما برای حل مسائل </a:t>
            </a:r>
            <a:r>
              <a:rPr lang="fa-IR" sz="2800" b="1" u="sng" dirty="0">
                <a:latin typeface="Gandom" panose="020B0603030804020204" pitchFamily="34" charset="-78"/>
                <a:cs typeface="Gandom" panose="020B0603030804020204" pitchFamily="34" charset="-78"/>
              </a:rPr>
              <a:t>نمی توان راه حل عمومی ارائه داد.</a:t>
            </a:r>
            <a:endParaRPr lang="en-US" sz="2800" b="1" u="sng" dirty="0"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7AC5C5-B2E0-5D12-C364-A4B82A492171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212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800" dirty="0">
                <a:latin typeface="Gandom" panose="020B0603030804020204" pitchFamily="34" charset="-78"/>
                <a:cs typeface="Gandom" panose="020B0603030804020204" pitchFamily="34" charset="-78"/>
              </a:rPr>
              <a:t>برای حل یک مسئله از شیوه ها و رهیافتهای خاصی باید استفاده کرد که بستگی به </a:t>
            </a:r>
            <a:r>
              <a:rPr lang="fa-IR" sz="2800" b="1" u="sng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ابتکار</a:t>
            </a:r>
            <a:r>
              <a:rPr lang="fa-IR" sz="2800" dirty="0">
                <a:latin typeface="Gandom" panose="020B0603030804020204" pitchFamily="34" charset="-78"/>
                <a:cs typeface="Gandom" panose="020B0603030804020204" pitchFamily="34" charset="-78"/>
              </a:rPr>
              <a:t>، </a:t>
            </a:r>
            <a:r>
              <a:rPr lang="fa-IR" sz="2800" b="1" u="sng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خلاقیت</a:t>
            </a:r>
            <a:r>
              <a:rPr lang="fa-IR" sz="2800" dirty="0">
                <a:latin typeface="Gandom" panose="020B0603030804020204" pitchFamily="34" charset="-78"/>
                <a:cs typeface="Gandom" panose="020B0603030804020204" pitchFamily="34" charset="-78"/>
              </a:rPr>
              <a:t>، و </a:t>
            </a:r>
            <a:r>
              <a:rPr lang="fa-IR" sz="2800" b="1" u="sng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تجربه</a:t>
            </a:r>
            <a:r>
              <a:rPr lang="fa-IR" sz="2800" dirty="0">
                <a:latin typeface="Gandom" panose="020B0603030804020204" pitchFamily="34" charset="-78"/>
                <a:cs typeface="Gandom" panose="020B0603030804020204" pitchFamily="34" charset="-78"/>
              </a:rPr>
              <a:t> هر شخص دارد.</a:t>
            </a:r>
            <a:endParaRPr lang="en-US" sz="2800" dirty="0"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054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الگوریتم از دید ماشین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3106"/>
            <a:ext cx="9144000" cy="3391788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13AA-A338-3881-3833-75053123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3574000"/>
            <a:ext cx="5087060" cy="248637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745F077-EFB4-9377-6475-8DB2F77DDCEF}"/>
              </a:ext>
            </a:extLst>
          </p:cNvPr>
          <p:cNvSpPr txBox="1">
            <a:spLocks/>
          </p:cNvSpPr>
          <p:nvPr/>
        </p:nvSpPr>
        <p:spPr>
          <a:xfrm>
            <a:off x="1524000" y="1733106"/>
            <a:ext cx="9144000" cy="4327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اگر الگوریتم رو به عنوان یک ماشین فرض کنیم، الگوریتم، یک ماشین ساده است که قابلیت های زیر را دارد:</a:t>
            </a:r>
          </a:p>
          <a:p>
            <a:pPr marL="457200" indent="-457200" algn="r" rtl="1">
              <a:lnSpc>
                <a:spcPct val="170000"/>
              </a:lnSpc>
              <a:buAutoNum type="arabicPeriod"/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دریافت یک یا چند داده به عنوان ورودی</a:t>
            </a:r>
          </a:p>
          <a:p>
            <a:pPr marL="457200" indent="-457200" algn="r" rtl="1">
              <a:lnSpc>
                <a:spcPct val="170000"/>
              </a:lnSpc>
              <a:buAutoNum type="arabicPeriod"/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ارسال یک یا چند مقدار به عنوان خروجی</a:t>
            </a:r>
          </a:p>
          <a:p>
            <a:pPr marL="457200" indent="-457200" algn="r" rtl="1">
              <a:lnSpc>
                <a:spcPct val="170000"/>
              </a:lnSpc>
              <a:buAutoNum type="arabicPeriod"/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انجام عملیات مقایسه بین دو داده </a:t>
            </a:r>
          </a:p>
          <a:p>
            <a:pPr marL="457200" indent="-457200" algn="r" rtl="1">
              <a:lnSpc>
                <a:spcPct val="170000"/>
              </a:lnSpc>
              <a:buAutoNum type="arabicPeriod"/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ذخیره داده‌ها و اطلاعاتی در قسمتی از ماشین </a:t>
            </a:r>
          </a:p>
          <a:p>
            <a:pPr marL="457200" indent="-457200" algn="r" rtl="1">
              <a:lnSpc>
                <a:spcPct val="170000"/>
              </a:lnSpc>
              <a:buAutoNum type="arabicPeriod"/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انجام عملیات ریاضی خاص (از قبل جمع و ضرب و ...)</a:t>
            </a:r>
          </a:p>
          <a:p>
            <a:pPr algn="r" rtl="1">
              <a:lnSpc>
                <a:spcPct val="170000"/>
              </a:lnSpc>
            </a:pP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322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تفکر الگوریتمی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108047"/>
            <a:ext cx="9144000" cy="1242965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برای حل مسئله باید مدل خاصی ریاضی ایجاد کنید و آن را در قالب یک فرمول ریاضی بیان کنید </a:t>
            </a: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30B9FB-7E9E-0326-42F9-C4D23AA84F81}"/>
              </a:ext>
            </a:extLst>
          </p:cNvPr>
          <p:cNvSpPr txBox="1">
            <a:spLocks/>
          </p:cNvSpPr>
          <p:nvPr/>
        </p:nvSpPr>
        <p:spPr>
          <a:xfrm>
            <a:off x="1676400" y="1885506"/>
            <a:ext cx="9144000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در مورد هر مسئله ای شیوه منطقی در حل آن، الگوریتمیک فکر کردن درباره آن مسئله است.</a:t>
            </a:r>
          </a:p>
          <a:p>
            <a:pPr algn="r" rtl="1">
              <a:lnSpc>
                <a:spcPct val="170000"/>
              </a:lnSpc>
            </a:pP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0F3A80-180F-B335-2B33-ACE3A47FB428}"/>
              </a:ext>
            </a:extLst>
          </p:cNvPr>
          <p:cNvSpPr txBox="1">
            <a:spLocks/>
          </p:cNvSpPr>
          <p:nvPr/>
        </p:nvSpPr>
        <p:spPr>
          <a:xfrm>
            <a:off x="1676400" y="4542400"/>
            <a:ext cx="9144000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به صورت کلی برای حل یک مسئله باید برای آن یک مدل ریاضی خاص ایجاد و در قالب فرمول ریاضی بیان کرد.</a:t>
            </a: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75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مفاهیم پایه ریاضی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30B9FB-7E9E-0326-42F9-C4D23AA84F81}"/>
              </a:ext>
            </a:extLst>
          </p:cNvPr>
          <p:cNvSpPr txBox="1">
            <a:spLocks/>
          </p:cNvSpPr>
          <p:nvPr/>
        </p:nvSpPr>
        <p:spPr>
          <a:xfrm>
            <a:off x="6768356" y="1885506"/>
            <a:ext cx="4052044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sz="3200" dirty="0">
                <a:solidFill>
                  <a:schemeClr val="accent1"/>
                </a:solidFill>
                <a:latin typeface="Gandom" panose="020B0603030804020204" pitchFamily="34" charset="-78"/>
                <a:cs typeface="B Titr" panose="00000700000000000000" pitchFamily="2" charset="-78"/>
              </a:rPr>
              <a:t>مجموعه اعداد طبیعی </a:t>
            </a:r>
          </a:p>
          <a:p>
            <a:pPr algn="r" rtl="1">
              <a:lnSpc>
                <a:spcPct val="170000"/>
              </a:lnSpc>
            </a:pP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3B33E6-3723-07CF-0A77-B3A39E347DBB}"/>
              </a:ext>
            </a:extLst>
          </p:cNvPr>
          <p:cNvSpPr txBox="1">
            <a:spLocks/>
          </p:cNvSpPr>
          <p:nvPr/>
        </p:nvSpPr>
        <p:spPr>
          <a:xfrm>
            <a:off x="1524000" y="1885506"/>
            <a:ext cx="3899647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>
              <a:lnSpc>
                <a:spcPct val="170000"/>
              </a:lnSpc>
            </a:pPr>
            <a:r>
              <a:rPr lang="en-US" sz="3200" dirty="0">
                <a:latin typeface="Gandom" panose="020B0603030804020204" pitchFamily="34" charset="-78"/>
                <a:cs typeface="Gandom" panose="020B0603030804020204" pitchFamily="34" charset="-78"/>
              </a:rPr>
              <a:t>N = {1, 2, 3, …}</a:t>
            </a:r>
            <a:endParaRPr lang="fa-IR" sz="3200" dirty="0">
              <a:latin typeface="Gandom" panose="020B0603030804020204" pitchFamily="34" charset="-78"/>
              <a:cs typeface="Gandom" panose="020B0603030804020204" pitchFamily="34" charset="-78"/>
            </a:endParaRPr>
          </a:p>
          <a:p>
            <a:pPr algn="r" rtl="1">
              <a:lnSpc>
                <a:spcPct val="170000"/>
              </a:lnSpc>
            </a:pP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A8A56AA-B6B5-979F-2265-3411D7F7A255}"/>
              </a:ext>
            </a:extLst>
          </p:cNvPr>
          <p:cNvSpPr txBox="1">
            <a:spLocks/>
          </p:cNvSpPr>
          <p:nvPr/>
        </p:nvSpPr>
        <p:spPr>
          <a:xfrm>
            <a:off x="6768356" y="2988165"/>
            <a:ext cx="4052044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sz="3200" dirty="0">
                <a:solidFill>
                  <a:schemeClr val="accent1"/>
                </a:solidFill>
                <a:latin typeface="Gandom" panose="020B0603030804020204" pitchFamily="34" charset="-78"/>
                <a:cs typeface="B Titr" panose="00000700000000000000" pitchFamily="2" charset="-78"/>
              </a:rPr>
              <a:t>مجموعه اعداد صحیح  </a:t>
            </a:r>
          </a:p>
          <a:p>
            <a:pPr algn="r" rtl="1">
              <a:lnSpc>
                <a:spcPct val="170000"/>
              </a:lnSpc>
            </a:pP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E09BEB5-2814-C78D-D5E8-EA168FD7F679}"/>
              </a:ext>
            </a:extLst>
          </p:cNvPr>
          <p:cNvSpPr txBox="1">
            <a:spLocks/>
          </p:cNvSpPr>
          <p:nvPr/>
        </p:nvSpPr>
        <p:spPr>
          <a:xfrm>
            <a:off x="1524000" y="2988164"/>
            <a:ext cx="5800165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>
              <a:lnSpc>
                <a:spcPct val="170000"/>
              </a:lnSpc>
            </a:pPr>
            <a:r>
              <a:rPr lang="en-US" sz="3200" dirty="0">
                <a:latin typeface="Gandom" panose="020B0603030804020204" pitchFamily="34" charset="-78"/>
                <a:cs typeface="Gandom" panose="020B0603030804020204" pitchFamily="34" charset="-78"/>
              </a:rPr>
              <a:t>I = {…, -3, -2, -1, 0, 1, 2, 3, …}</a:t>
            </a:r>
            <a:endParaRPr lang="fa-IR" sz="3200" dirty="0">
              <a:latin typeface="Gandom" panose="020B0603030804020204" pitchFamily="34" charset="-78"/>
              <a:cs typeface="Gandom" panose="020B0603030804020204" pitchFamily="34" charset="-78"/>
            </a:endParaRPr>
          </a:p>
          <a:p>
            <a:pPr algn="r" rtl="1">
              <a:lnSpc>
                <a:spcPct val="170000"/>
              </a:lnSpc>
            </a:pP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E8F5E6-7DA9-F9E3-3BD4-5C93D8F23E4E}"/>
              </a:ext>
            </a:extLst>
          </p:cNvPr>
          <p:cNvSpPr txBox="1">
            <a:spLocks/>
          </p:cNvSpPr>
          <p:nvPr/>
        </p:nvSpPr>
        <p:spPr>
          <a:xfrm>
            <a:off x="6705603" y="4257812"/>
            <a:ext cx="4052044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sz="3200" dirty="0">
                <a:solidFill>
                  <a:schemeClr val="accent1"/>
                </a:solidFill>
                <a:latin typeface="Gandom" panose="020B0603030804020204" pitchFamily="34" charset="-78"/>
                <a:cs typeface="B Titr" panose="00000700000000000000" pitchFamily="2" charset="-78"/>
              </a:rPr>
              <a:t>مجموعه اعداد گویا  </a:t>
            </a:r>
          </a:p>
          <a:p>
            <a:pPr algn="r" rtl="1">
              <a:lnSpc>
                <a:spcPct val="170000"/>
              </a:lnSpc>
            </a:pP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D6A82A-256C-E0BD-3BAD-EB594113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50662"/>
            <a:ext cx="3372928" cy="6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  <p:bldP spid="9" grpId="0" build="p"/>
      <p:bldP spid="10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تابع </a:t>
            </a:r>
            <a:r>
              <a:rPr lang="en-US" dirty="0">
                <a:latin typeface="Gandom" panose="020B0603030804020204" pitchFamily="34" charset="-78"/>
                <a:cs typeface="B Titr" panose="00000700000000000000" pitchFamily="2" charset="-78"/>
              </a:rPr>
              <a:t>(Function)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AA90-A0CB-2728-06B3-9F7326F71C04}"/>
              </a:ext>
            </a:extLst>
          </p:cNvPr>
          <p:cNvSpPr txBox="1">
            <a:spLocks/>
          </p:cNvSpPr>
          <p:nvPr/>
        </p:nvSpPr>
        <p:spPr>
          <a:xfrm>
            <a:off x="1676400" y="1885506"/>
            <a:ext cx="9144000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dirty="0">
                <a:latin typeface="Parastoo" panose="020B0603030804020204" pitchFamily="34" charset="-78"/>
                <a:cs typeface="Parastoo" panose="020B0603030804020204" pitchFamily="34" charset="-78"/>
              </a:rPr>
              <a:t>تابع یک مفهوم ریاضی است که رابطه بین دو مجموعه را نمایش می‌دهد. </a:t>
            </a:r>
            <a:endParaRPr lang="en-US" sz="2000" dirty="0">
              <a:solidFill>
                <a:schemeClr val="accent2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F76021-C4AD-0AF1-8721-BD3320BA889C}"/>
              </a:ext>
            </a:extLst>
          </p:cNvPr>
          <p:cNvSpPr txBox="1">
            <a:spLocks/>
          </p:cNvSpPr>
          <p:nvPr/>
        </p:nvSpPr>
        <p:spPr>
          <a:xfrm>
            <a:off x="1792941" y="3128471"/>
            <a:ext cx="8561294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3200" dirty="0">
                <a:solidFill>
                  <a:schemeClr val="accent2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{(1, 2), (2, 4), (3, 6), (4, 8), (5, 10)}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10A9EB-B3CC-84FD-DFAF-4E9A82B69BBD}"/>
              </a:ext>
            </a:extLst>
          </p:cNvPr>
          <p:cNvSpPr txBox="1">
            <a:spLocks/>
          </p:cNvSpPr>
          <p:nvPr/>
        </p:nvSpPr>
        <p:spPr>
          <a:xfrm>
            <a:off x="1815353" y="4371436"/>
            <a:ext cx="8561294" cy="124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3200" dirty="0">
                <a:solidFill>
                  <a:schemeClr val="accent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f(x) = 2x</a:t>
            </a:r>
          </a:p>
        </p:txBody>
      </p:sp>
    </p:spTree>
    <p:extLst>
      <p:ext uri="{BB962C8B-B14F-4D97-AF65-F5344CB8AC3E}">
        <p14:creationId xmlns:p14="http://schemas.microsoft.com/office/powerpoint/2010/main" val="208011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141"/>
            <a:ext cx="9144000" cy="822978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>
                <a:cs typeface="B Titr" panose="00000700000000000000" pitchFamily="2" charset="-78"/>
              </a:rPr>
              <a:t>انتخاب روش مناسب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0165"/>
            <a:ext cx="9144000" cy="3956565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برای انتخاب روش مناسب جهت حل مسئله می توان عوامل زیر را در نظر گرفت</a:t>
            </a:r>
            <a:r>
              <a:rPr lang="en-US" sz="2600" dirty="0">
                <a:latin typeface="Gandom" panose="020B0603030804020204" pitchFamily="34" charset="-78"/>
                <a:cs typeface="Gandom" panose="020B0603030804020204" pitchFamily="34" charset="-78"/>
              </a:rPr>
              <a:t>:</a:t>
            </a: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شناخت دقیق مسئله</a:t>
            </a: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طرح نقشه حل مسئله</a:t>
            </a: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آنالیز (تحلیل) کردن مسئله</a:t>
            </a:r>
            <a:endParaRPr lang="en-US" sz="2600" dirty="0">
              <a:latin typeface="Gandom" panose="020B0603030804020204" pitchFamily="34" charset="-78"/>
              <a:cs typeface="Gandom" panose="020B0603030804020204" pitchFamily="34" charset="-78"/>
            </a:endParaRPr>
          </a:p>
          <a:p>
            <a:pPr algn="r" rtl="1">
              <a:lnSpc>
                <a:spcPct val="170000"/>
              </a:lnSpc>
            </a:pPr>
            <a:endParaRPr lang="en-US" sz="2600" b="1" u="sng" dirty="0"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3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141"/>
            <a:ext cx="9144000" cy="822978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>
                <a:cs typeface="B Titr" panose="00000700000000000000" pitchFamily="2" charset="-78"/>
              </a:rPr>
              <a:t>۱. شناخت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0165"/>
            <a:ext cx="9144000" cy="3956565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600" b="1" dirty="0">
                <a:latin typeface="Gandom" panose="020B0603030804020204" pitchFamily="34" charset="-78"/>
                <a:cs typeface="Gandom" panose="020B0603030804020204" pitchFamily="34" charset="-78"/>
              </a:rPr>
              <a:t>عواملی که باید بررسی شوند:</a:t>
            </a:r>
            <a:endParaRPr lang="en-US" sz="2600" b="1" dirty="0">
              <a:latin typeface="Gandom" panose="020B0603030804020204" pitchFamily="34" charset="-78"/>
              <a:cs typeface="Gandom" panose="020B0603030804020204" pitchFamily="34" charset="-78"/>
            </a:endParaRP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b="1" dirty="0">
                <a:latin typeface="Gandom" panose="020B0603030804020204" pitchFamily="34" charset="-78"/>
                <a:cs typeface="Gandom" panose="020B0603030804020204" pitchFamily="34" charset="-78"/>
              </a:rPr>
              <a:t>داده ها</a:t>
            </a: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: </a:t>
            </a:r>
            <a:r>
              <a:rPr lang="fa-IR" sz="26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ورودی و سایر اطلاعات</a:t>
            </a: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b="1" dirty="0">
                <a:latin typeface="Gandom" panose="020B0603030804020204" pitchFamily="34" charset="-78"/>
                <a:cs typeface="Gandom" panose="020B0603030804020204" pitchFamily="34" charset="-78"/>
              </a:rPr>
              <a:t>مجهولات</a:t>
            </a: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: </a:t>
            </a:r>
            <a:r>
              <a:rPr lang="fa-IR" sz="26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مقادیری که در جستجوی آن هستیم</a:t>
            </a: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b="1" dirty="0">
                <a:latin typeface="Gandom" panose="020B0603030804020204" pitchFamily="34" charset="-78"/>
                <a:cs typeface="Gandom" panose="020B0603030804020204" pitchFamily="34" charset="-78"/>
              </a:rPr>
              <a:t>ارتباط بین داده و مجهولات</a:t>
            </a: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: </a:t>
            </a:r>
            <a:r>
              <a:rPr lang="fa-IR" sz="26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رابطه منطقی که توسط آن می توان از داده به مجهولات رسید.</a:t>
            </a:r>
            <a:endParaRPr lang="en-US" sz="26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  <a:p>
            <a:pPr algn="r" rtl="1">
              <a:lnSpc>
                <a:spcPct val="170000"/>
              </a:lnSpc>
            </a:pPr>
            <a:endParaRPr lang="en-US" sz="2600" b="1" u="sng" dirty="0"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70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مثال (۱)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0165"/>
            <a:ext cx="9144000" cy="4055176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فرض کنید می خواهیم میانگین دو عدد ۱۰ و ۲۰ را بدست آوریم:</a:t>
            </a:r>
          </a:p>
          <a:p>
            <a:pPr algn="r" rtl="1">
              <a:lnSpc>
                <a:spcPct val="170000"/>
              </a:lnSpc>
            </a:pPr>
            <a:r>
              <a:rPr lang="fa-IR" sz="2600" b="1" dirty="0">
                <a:latin typeface="Gandom" panose="020B0603030804020204" pitchFamily="34" charset="-78"/>
                <a:cs typeface="Gandom" panose="020B0603030804020204" pitchFamily="34" charset="-78"/>
              </a:rPr>
              <a:t>داده ها</a:t>
            </a: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:‌ </a:t>
            </a:r>
            <a:r>
              <a:rPr lang="fa-IR" sz="26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۱۰ و ۲۰</a:t>
            </a:r>
          </a:p>
          <a:p>
            <a:pPr algn="r" rtl="1">
              <a:lnSpc>
                <a:spcPct val="170000"/>
              </a:lnSpc>
            </a:pPr>
            <a:r>
              <a:rPr lang="fa-IR" sz="2600" b="1" dirty="0">
                <a:latin typeface="Gandom" panose="020B0603030804020204" pitchFamily="34" charset="-78"/>
                <a:cs typeface="Gandom" panose="020B0603030804020204" pitchFamily="34" charset="-78"/>
              </a:rPr>
              <a:t>مجهول</a:t>
            </a: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: </a:t>
            </a:r>
            <a:r>
              <a:rPr lang="fa-IR" sz="26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میانگین ۱۰ و ۲۰</a:t>
            </a:r>
          </a:p>
          <a:p>
            <a:pPr algn="r" rtl="1">
              <a:lnSpc>
                <a:spcPct val="170000"/>
              </a:lnSpc>
            </a:pPr>
            <a:r>
              <a:rPr lang="fa-IR" sz="2600" b="1" dirty="0">
                <a:latin typeface="Gandom" panose="020B0603030804020204" pitchFamily="34" charset="-78"/>
                <a:cs typeface="Gandom" panose="020B0603030804020204" pitchFamily="34" charset="-78"/>
              </a:rPr>
              <a:t>ارتباط بین داده‌ها و مجهول</a:t>
            </a: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: </a:t>
            </a:r>
            <a:r>
              <a:rPr lang="fa-IR" sz="2600" b="1" u="sng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فرمول</a:t>
            </a:r>
            <a:r>
              <a:rPr lang="fa-IR" sz="26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 میانگین دو عدد یعنی جمع آنها تقسیم بر ۲</a:t>
            </a:r>
            <a:endParaRPr lang="en-US" sz="26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32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طرح نقشه حل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2895"/>
            <a:ext cx="9144000" cy="3403881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600" dirty="0">
                <a:latin typeface="Gandom" panose="020B0603030804020204" pitchFamily="34" charset="-78"/>
                <a:cs typeface="Gandom" panose="020B0603030804020204" pitchFamily="34" charset="-78"/>
              </a:rPr>
              <a:t>انسان برای حل مسئله به دو صورت:</a:t>
            </a: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منطقی (الگوریتمی)</a:t>
            </a:r>
          </a:p>
          <a:p>
            <a:pPr marL="514350" indent="-514350" algn="r" rtl="1">
              <a:lnSpc>
                <a:spcPct val="170000"/>
              </a:lnSpc>
              <a:buAutoNum type="arabicPeriod"/>
            </a:pPr>
            <a:r>
              <a:rPr lang="fa-IR" sz="2600" dirty="0">
                <a:solidFill>
                  <a:schemeClr val="bg1">
                    <a:lumMod val="65000"/>
                  </a:schemeClr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غیر منطقی (غیر الگوریتمی): از تفکر جانبی استفاده می شود که روش ساده را انتخاب می کند.</a:t>
            </a:r>
            <a:endParaRPr lang="en-US" sz="2600" dirty="0">
              <a:solidFill>
                <a:schemeClr val="bg1">
                  <a:lumMod val="65000"/>
                </a:schemeClr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89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مثال (۲)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3106"/>
            <a:ext cx="9144000" cy="3391788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۲۰ شطرنج باز در مسابقه یک حذفی(بازنده از دو مسابقه حذف می شود) شرکت دارند. معین کنید در این دوره از مسابقات چند بازی انجام گرفته است؟</a:t>
            </a:r>
          </a:p>
          <a:p>
            <a:pPr algn="r" rtl="1">
              <a:lnSpc>
                <a:spcPct val="170000"/>
              </a:lnSpc>
            </a:pPr>
            <a:r>
              <a:rPr lang="fa-IR" sz="2000" b="1" dirty="0">
                <a:latin typeface="Gandom" panose="020B0603030804020204" pitchFamily="34" charset="-78"/>
                <a:cs typeface="Gandom" panose="020B0603030804020204" pitchFamily="34" charset="-78"/>
              </a:rPr>
              <a:t>داده ها</a:t>
            </a: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:‌ </a:t>
            </a:r>
            <a:r>
              <a:rPr lang="fa-IR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۲۰ شطرنج باز و یک حذفی بودن مسابقات</a:t>
            </a:r>
          </a:p>
          <a:p>
            <a:pPr algn="r" rtl="1">
              <a:lnSpc>
                <a:spcPct val="170000"/>
              </a:lnSpc>
            </a:pPr>
            <a:r>
              <a:rPr lang="fa-IR" sz="2000" b="1" dirty="0">
                <a:latin typeface="Gandom" panose="020B0603030804020204" pitchFamily="34" charset="-78"/>
                <a:cs typeface="Gandom" panose="020B0603030804020204" pitchFamily="34" charset="-78"/>
              </a:rPr>
              <a:t>مجهول</a:t>
            </a: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: </a:t>
            </a:r>
            <a:r>
              <a:rPr lang="fa-IR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تعداد بازی های انجام شده</a:t>
            </a:r>
          </a:p>
          <a:p>
            <a:pPr algn="r" rtl="1">
              <a:lnSpc>
                <a:spcPct val="170000"/>
              </a:lnSpc>
            </a:pPr>
            <a:r>
              <a:rPr lang="fa-IR" sz="2000" b="1" dirty="0">
                <a:latin typeface="Gandom" panose="020B0603030804020204" pitchFamily="34" charset="-78"/>
                <a:cs typeface="Gandom" panose="020B0603030804020204" pitchFamily="34" charset="-78"/>
              </a:rPr>
              <a:t>ارتباط بین داده‌ها و مجهول</a:t>
            </a: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: </a:t>
            </a:r>
            <a:r>
              <a:rPr lang="fa-IR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پیدا کردن راه حل</a:t>
            </a: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35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282"/>
            <a:ext cx="9144000" cy="767836"/>
          </a:xfrm>
        </p:spPr>
        <p:txBody>
          <a:bodyPr>
            <a:normAutofit/>
          </a:bodyPr>
          <a:lstStyle/>
          <a:p>
            <a:pPr algn="r"/>
            <a:r>
              <a:rPr lang="fa-I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B Titr" panose="00000700000000000000" pitchFamily="2" charset="-78"/>
              </a:rPr>
              <a:t>حل به روش منطقی (شطرنج)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8118"/>
            <a:ext cx="9144000" cy="4300141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Player : 20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Hand1</a:t>
            </a: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 : 20 / 2 = 10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Hand2</a:t>
            </a: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: 10 / 2 = 5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Hand3</a:t>
            </a: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: 5 / 2 = |2.5| = 2  ::rem 1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Hand4</a:t>
            </a: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: 2 / 2 = 1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Hand5</a:t>
            </a: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: rem 1 with 1 = winner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Games</a:t>
            </a:r>
            <a:r>
              <a:rPr lang="en-US" sz="2000" dirty="0">
                <a:solidFill>
                  <a:schemeClr val="accent2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: 10 + 5 + 2 + 1 + 1</a:t>
            </a:r>
          </a:p>
        </p:txBody>
      </p:sp>
    </p:spTree>
    <p:extLst>
      <p:ext uri="{BB962C8B-B14F-4D97-AF65-F5344CB8AC3E}">
        <p14:creationId xmlns:p14="http://schemas.microsoft.com/office/powerpoint/2010/main" val="33093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تحلیل راه حل مسئله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3106"/>
            <a:ext cx="9144000" cy="3391788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بررسی، تجزیه راه حل و در نهایت تعمیم دادن آن است.</a:t>
            </a: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41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C98-A766-A553-AAEF-7D0B0CDE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1242965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Gandom" panose="020B0603030804020204" pitchFamily="34" charset="-78"/>
                <a:cs typeface="B Titr" panose="00000700000000000000" pitchFamily="2" charset="-78"/>
              </a:rPr>
              <a:t>تعریف الگوریتم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E97D-4125-B609-B6CE-699F9405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3106"/>
            <a:ext cx="9144000" cy="1807953"/>
          </a:xfrm>
        </p:spPr>
        <p:txBody>
          <a:bodyPr>
            <a:noAutofit/>
          </a:bodyPr>
          <a:lstStyle/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به مجموعه ای از دستورالعمل‌ها که مراحل مختلف کاری(حل مسئله) را به زبان دقیق و با </a:t>
            </a:r>
            <a:r>
              <a:rPr lang="fa-IR" sz="2000" b="1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جزئیات کافی </a:t>
            </a: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بیان کرده و در آن </a:t>
            </a:r>
            <a:r>
              <a:rPr lang="fa-IR" sz="2000" b="1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ترتیب</a:t>
            </a:r>
            <a:r>
              <a:rPr lang="fa-IR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 </a:t>
            </a:r>
            <a:r>
              <a:rPr lang="fa-IR" sz="2000" b="1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مراحل</a:t>
            </a:r>
            <a:r>
              <a:rPr lang="fa-IR" sz="2000" dirty="0">
                <a:solidFill>
                  <a:schemeClr val="accent1"/>
                </a:solidFill>
                <a:latin typeface="Gandom" panose="020B0603030804020204" pitchFamily="34" charset="-78"/>
                <a:cs typeface="Gandom" panose="020B0603030804020204" pitchFamily="34" charset="-78"/>
              </a:rPr>
              <a:t> </a:t>
            </a: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و خاتمه پذیر بودن عملیات کاملا مشخص باشد الگوریتم می گویند.</a:t>
            </a: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BF884C2-4044-1E45-063F-4157128CEDF6}"/>
              </a:ext>
            </a:extLst>
          </p:cNvPr>
          <p:cNvSpPr txBox="1">
            <a:spLocks/>
          </p:cNvSpPr>
          <p:nvPr/>
        </p:nvSpPr>
        <p:spPr>
          <a:xfrm>
            <a:off x="1524000" y="3319858"/>
            <a:ext cx="9144000" cy="1807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70000"/>
              </a:lnSpc>
            </a:pP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انسان یا ماشین می تواند الگوریتم را اجرا کند که به آن </a:t>
            </a:r>
            <a:r>
              <a:rPr lang="fa-IR" sz="2000" u="sng" dirty="0">
                <a:latin typeface="Gandom" panose="020B0603030804020204" pitchFamily="34" charset="-78"/>
                <a:cs typeface="Gandom" panose="020B0603030804020204" pitchFamily="34" charset="-78"/>
              </a:rPr>
              <a:t>مجری</a:t>
            </a:r>
            <a:r>
              <a:rPr lang="fa-IR" sz="2000" dirty="0">
                <a:latin typeface="Gandom" panose="020B0603030804020204" pitchFamily="34" charset="-78"/>
                <a:cs typeface="Gandom" panose="020B0603030804020204" pitchFamily="34" charset="-78"/>
              </a:rPr>
              <a:t> الگوریتم می گویند</a:t>
            </a:r>
            <a:endParaRPr lang="en-US" sz="2000" dirty="0">
              <a:solidFill>
                <a:schemeClr val="accent2"/>
              </a:solidFill>
              <a:latin typeface="Gandom" panose="020B0603030804020204" pitchFamily="34" charset="-78"/>
              <a:cs typeface="Gando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1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629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Titr</vt:lpstr>
      <vt:lpstr>Calibri</vt:lpstr>
      <vt:lpstr>Calibri Light</vt:lpstr>
      <vt:lpstr>Gandom</vt:lpstr>
      <vt:lpstr>Parastoo</vt:lpstr>
      <vt:lpstr>Office Theme</vt:lpstr>
      <vt:lpstr>چگونگی حل مسئله</vt:lpstr>
      <vt:lpstr>انتخاب روش مناسب</vt:lpstr>
      <vt:lpstr>۱. شناخت مسئله</vt:lpstr>
      <vt:lpstr>مثال (۱)</vt:lpstr>
      <vt:lpstr>طرح نقشه حل مسئله</vt:lpstr>
      <vt:lpstr>مثال (۲)</vt:lpstr>
      <vt:lpstr>حل به روش منطقی (شطرنج)</vt:lpstr>
      <vt:lpstr>تحلیل راه حل مسئله </vt:lpstr>
      <vt:lpstr>تعریف الگوریتم</vt:lpstr>
      <vt:lpstr>الگوریتم از دید ماشین</vt:lpstr>
      <vt:lpstr>تفکر الگوریتمی</vt:lpstr>
      <vt:lpstr>مفاهیم پایه ریاضی</vt:lpstr>
      <vt:lpstr>تابع (Function)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Saeed Gholami</dc:creator>
  <cp:lastModifiedBy>Saeed Gholami</cp:lastModifiedBy>
  <cp:revision>5</cp:revision>
  <dcterms:created xsi:type="dcterms:W3CDTF">2024-06-09T02:21:36Z</dcterms:created>
  <dcterms:modified xsi:type="dcterms:W3CDTF">2024-06-17T04:28:53Z</dcterms:modified>
</cp:coreProperties>
</file>