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0" r:id="rId2"/>
    <p:sldId id="256" r:id="rId3"/>
    <p:sldId id="259" r:id="rId4"/>
    <p:sldId id="257" r:id="rId5"/>
    <p:sldId id="258" r:id="rId6"/>
    <p:sldId id="261" r:id="rId7"/>
  </p:sldIdLst>
  <p:sldSz cx="10287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454"/>
    <a:srgbClr val="19A7CE"/>
    <a:srgbClr val="EDEDED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298" y="684"/>
      </p:cViewPr>
      <p:guideLst>
        <p:guide orient="horz" pos="57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B51DE-545F-4E03-81CC-BB41BB899B2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995E1-F93C-4698-905B-5D65BEEE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995E1-F93C-4698-905B-5D65BEEE8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995E1-F93C-4698-905B-5D65BEEE8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6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995E1-F93C-4698-905B-5D65BEEE8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6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995E1-F93C-4698-905B-5D65BEEE8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9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995E1-F93C-4698-905B-5D65BEEE8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6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995E1-F93C-4698-905B-5D65BEEE8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992968"/>
            <a:ext cx="8743950" cy="6366933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9605435"/>
            <a:ext cx="7715250" cy="4415365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D8-555E-4EE9-BA1A-EFB4E7FBDE8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C1F-0A48-4799-B4DB-BD0D7CAD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1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D8-555E-4EE9-BA1A-EFB4E7FBDE8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C1F-0A48-4799-B4DB-BD0D7CAD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973667"/>
            <a:ext cx="2218134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973667"/>
            <a:ext cx="6525816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D8-555E-4EE9-BA1A-EFB4E7FBDE8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C1F-0A48-4799-B4DB-BD0D7CAD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D8-555E-4EE9-BA1A-EFB4E7FBDE8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C1F-0A48-4799-B4DB-BD0D7CAD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8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4559305"/>
            <a:ext cx="8872538" cy="7607299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12238572"/>
            <a:ext cx="8872538" cy="4000499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D8-555E-4EE9-BA1A-EFB4E7FBDE8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C1F-0A48-4799-B4DB-BD0D7CAD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4868333"/>
            <a:ext cx="4371975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4868333"/>
            <a:ext cx="4371975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D8-555E-4EE9-BA1A-EFB4E7FBDE8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C1F-0A48-4799-B4DB-BD0D7CAD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1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973671"/>
            <a:ext cx="8872538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4483101"/>
            <a:ext cx="4351883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6680200"/>
            <a:ext cx="435188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4483101"/>
            <a:ext cx="4373315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6680200"/>
            <a:ext cx="437331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D8-555E-4EE9-BA1A-EFB4E7FBDE8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C1F-0A48-4799-B4DB-BD0D7CAD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2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D8-555E-4EE9-BA1A-EFB4E7FBDE8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C1F-0A48-4799-B4DB-BD0D7CAD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1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D8-555E-4EE9-BA1A-EFB4E7FBDE8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C1F-0A48-4799-B4DB-BD0D7CAD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2633138"/>
            <a:ext cx="5207794" cy="12996333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D8-555E-4EE9-BA1A-EFB4E7FBDE8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C1F-0A48-4799-B4DB-BD0D7CAD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2633138"/>
            <a:ext cx="5207794" cy="12996333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D8-555E-4EE9-BA1A-EFB4E7FBDE8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C1F-0A48-4799-B4DB-BD0D7CAD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973671"/>
            <a:ext cx="8872538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4868333"/>
            <a:ext cx="887253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6950271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DC7D8-555E-4EE9-BA1A-EFB4E7FBDE8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16950271"/>
            <a:ext cx="3471863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6950271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9C1F-0A48-4799-B4DB-BD0D7CAD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8E971FE-3B98-3637-7626-CF339BEE840C}"/>
              </a:ext>
            </a:extLst>
          </p:cNvPr>
          <p:cNvSpPr txBox="1"/>
          <p:nvPr/>
        </p:nvSpPr>
        <p:spPr>
          <a:xfrm>
            <a:off x="2252546" y="5326926"/>
            <a:ext cx="6334876" cy="805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fa-IR" sz="9000" dirty="0">
                <a:solidFill>
                  <a:srgbClr val="EDEDED"/>
                </a:solidFill>
                <a:latin typeface="Sahel Black" panose="020B0603030804020204" pitchFamily="34" charset="-78"/>
                <a:cs typeface="Sahel Black" panose="020B0603030804020204" pitchFamily="34" charset="-78"/>
              </a:rPr>
              <a:t>آرگومان‌های مختلف</a:t>
            </a:r>
            <a:endParaRPr lang="en-US" sz="9000" dirty="0">
              <a:solidFill>
                <a:srgbClr val="EDEDED"/>
              </a:solidFill>
              <a:latin typeface="Sahel Black" panose="020B0603030804020204" pitchFamily="34" charset="-78"/>
              <a:cs typeface="Sahel Black" panose="020B0603030804020204" pitchFamily="34" charset="-78"/>
            </a:endParaRPr>
          </a:p>
          <a:p>
            <a:pPr algn="ctr" rtl="1">
              <a:lnSpc>
                <a:spcPct val="200000"/>
              </a:lnSpc>
            </a:pPr>
            <a:r>
              <a:rPr lang="fa-IR" sz="9000" dirty="0">
                <a:solidFill>
                  <a:srgbClr val="EDEDED"/>
                </a:solidFill>
                <a:latin typeface="Sahel Black" panose="020B0603030804020204" pitchFamily="34" charset="-78"/>
                <a:cs typeface="Sahel Black" panose="020B0603030804020204" pitchFamily="34" charset="-78"/>
              </a:rPr>
              <a:t>تابع </a:t>
            </a:r>
            <a:r>
              <a:rPr lang="en-US" sz="9000" b="1" dirty="0">
                <a:solidFill>
                  <a:srgbClr val="19A7CE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print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C1E7D-E4BA-F07C-F982-8E0161A184FF}"/>
              </a:ext>
            </a:extLst>
          </p:cNvPr>
          <p:cNvSpPr txBox="1"/>
          <p:nvPr/>
        </p:nvSpPr>
        <p:spPr>
          <a:xfrm>
            <a:off x="3204506" y="17029538"/>
            <a:ext cx="3877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@ostadsgo|</a:t>
            </a:r>
            <a:r>
              <a:rPr lang="en-US" sz="3000" dirty="0">
                <a:solidFill>
                  <a:srgbClr val="19A7CE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279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F6B7D3-570E-12DD-D073-075692C9236C}"/>
              </a:ext>
            </a:extLst>
          </p:cNvPr>
          <p:cNvSpPr txBox="1"/>
          <p:nvPr/>
        </p:nvSpPr>
        <p:spPr>
          <a:xfrm>
            <a:off x="939799" y="1928141"/>
            <a:ext cx="7957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19A7CE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print</a:t>
            </a:r>
            <a:r>
              <a:rPr lang="en-US" sz="48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(“hello world!”)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32483-9BBC-38E1-90B4-63FA9EDB98F5}"/>
              </a:ext>
            </a:extLst>
          </p:cNvPr>
          <p:cNvSpPr txBox="1"/>
          <p:nvPr/>
        </p:nvSpPr>
        <p:spPr>
          <a:xfrm>
            <a:off x="939800" y="10264421"/>
            <a:ext cx="8404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hello world!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B7422-2E95-0C38-C8EB-B68414431EDB}"/>
              </a:ext>
            </a:extLst>
          </p:cNvPr>
          <p:cNvSpPr txBox="1"/>
          <p:nvPr/>
        </p:nvSpPr>
        <p:spPr>
          <a:xfrm>
            <a:off x="939799" y="11215107"/>
            <a:ext cx="8404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hello Python!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AA912-E6D6-66D1-7F7C-C03B3E629F97}"/>
              </a:ext>
            </a:extLst>
          </p:cNvPr>
          <p:cNvSpPr txBox="1"/>
          <p:nvPr/>
        </p:nvSpPr>
        <p:spPr>
          <a:xfrm>
            <a:off x="939798" y="3082026"/>
            <a:ext cx="8404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19A7CE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print</a:t>
            </a:r>
            <a:r>
              <a:rPr lang="en-US" sz="48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(“hello Python!”)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971FE-3B98-3637-7626-CF339BEE840C}"/>
              </a:ext>
            </a:extLst>
          </p:cNvPr>
          <p:cNvSpPr txBox="1"/>
          <p:nvPr/>
        </p:nvSpPr>
        <p:spPr>
          <a:xfrm>
            <a:off x="578424" y="4840520"/>
            <a:ext cx="912767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4000" dirty="0">
                <a:solidFill>
                  <a:srgbClr val="19A7CE"/>
                </a:solidFill>
                <a:latin typeface="IRANSansDN" panose="020B0506030804020204" pitchFamily="34" charset="-78"/>
                <a:cs typeface="IRANSansDN" panose="020B0506030804020204" pitchFamily="34" charset="-78"/>
              </a:rPr>
              <a:t>تابع </a:t>
            </a:r>
            <a:r>
              <a:rPr lang="en-US" sz="4000" b="1" dirty="0">
                <a:solidFill>
                  <a:srgbClr val="F05454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print</a:t>
            </a:r>
            <a:r>
              <a:rPr lang="fa-IR" sz="4000" dirty="0">
                <a:solidFill>
                  <a:srgbClr val="19A7CE"/>
                </a:solidFill>
                <a:latin typeface="IRANSansDN" panose="020B0506030804020204" pitchFamily="34" charset="-78"/>
                <a:cs typeface="IRANSansDN" panose="020B0506030804020204" pitchFamily="34" charset="-78"/>
              </a:rPr>
              <a:t> بعد از نمایش مقدار یا مقادیر یک خط جدید ایجاد می کند!</a:t>
            </a:r>
          </a:p>
          <a:p>
            <a:pPr algn="r" rtl="1">
              <a:lnSpc>
                <a:spcPct val="150000"/>
              </a:lnSpc>
            </a:pPr>
            <a:r>
              <a:rPr lang="fa-IR" sz="4000" dirty="0">
                <a:solidFill>
                  <a:srgbClr val="19A7CE"/>
                </a:solidFill>
                <a:latin typeface="IRANSansDN" panose="020B0506030804020204" pitchFamily="34" charset="-78"/>
                <a:cs typeface="IRANSansDN" panose="020B0506030804020204" pitchFamily="34" charset="-78"/>
              </a:rPr>
              <a:t>به همین خاطر پرینت دوم در خط جدید چاپ می شود.</a:t>
            </a:r>
            <a:endParaRPr lang="en-US" sz="4000" dirty="0">
              <a:solidFill>
                <a:srgbClr val="19A7CE"/>
              </a:solidFill>
              <a:latin typeface="IRANSansDN" panose="020B0506030804020204" pitchFamily="34" charset="-78"/>
              <a:cs typeface="IRANSansDN" panose="020B0506030804020204" pitchFamily="34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91A9A-E4DB-1E22-6E36-B751666B36A3}"/>
              </a:ext>
            </a:extLst>
          </p:cNvPr>
          <p:cNvSpPr txBox="1"/>
          <p:nvPr/>
        </p:nvSpPr>
        <p:spPr>
          <a:xfrm>
            <a:off x="3204506" y="17029538"/>
            <a:ext cx="3877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@ostadsgo|</a:t>
            </a:r>
            <a:r>
              <a:rPr lang="en-US" sz="3000" dirty="0">
                <a:solidFill>
                  <a:srgbClr val="19A7CE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019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9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9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F6B7D3-570E-12DD-D073-075692C9236C}"/>
              </a:ext>
            </a:extLst>
          </p:cNvPr>
          <p:cNvSpPr txBox="1"/>
          <p:nvPr/>
        </p:nvSpPr>
        <p:spPr>
          <a:xfrm>
            <a:off x="939799" y="2316006"/>
            <a:ext cx="876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9A7CE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print</a:t>
            </a:r>
            <a:r>
              <a:rPr lang="en-US" sz="36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(“hello world!”, </a:t>
            </a:r>
            <a:r>
              <a:rPr lang="en-US" sz="3600" dirty="0">
                <a:solidFill>
                  <a:srgbClr val="F05454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end</a:t>
            </a:r>
            <a:r>
              <a:rPr lang="en-US" sz="36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=“”)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32483-9BBC-38E1-90B4-63FA9EDB98F5}"/>
              </a:ext>
            </a:extLst>
          </p:cNvPr>
          <p:cNvSpPr txBox="1"/>
          <p:nvPr/>
        </p:nvSpPr>
        <p:spPr>
          <a:xfrm>
            <a:off x="939800" y="10264421"/>
            <a:ext cx="8404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hello world!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B7422-2E95-0C38-C8EB-B68414431EDB}"/>
              </a:ext>
            </a:extLst>
          </p:cNvPr>
          <p:cNvSpPr txBox="1"/>
          <p:nvPr/>
        </p:nvSpPr>
        <p:spPr>
          <a:xfrm>
            <a:off x="4626428" y="10263928"/>
            <a:ext cx="4203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hello Python!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AA912-E6D6-66D1-7F7C-C03B3E629F97}"/>
              </a:ext>
            </a:extLst>
          </p:cNvPr>
          <p:cNvSpPr txBox="1"/>
          <p:nvPr/>
        </p:nvSpPr>
        <p:spPr>
          <a:xfrm>
            <a:off x="939799" y="3578263"/>
            <a:ext cx="840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9A7CE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print</a:t>
            </a:r>
            <a:r>
              <a:rPr lang="en-US" sz="36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(“hello Python!”)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971FE-3B98-3637-7626-CF339BEE840C}"/>
              </a:ext>
            </a:extLst>
          </p:cNvPr>
          <p:cNvSpPr txBox="1"/>
          <p:nvPr/>
        </p:nvSpPr>
        <p:spPr>
          <a:xfrm>
            <a:off x="578424" y="4840520"/>
            <a:ext cx="912767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4000" dirty="0">
                <a:solidFill>
                  <a:srgbClr val="19A7CE"/>
                </a:solidFill>
                <a:latin typeface="IRANSansDN" panose="020B0506030804020204" pitchFamily="34" charset="-78"/>
                <a:cs typeface="IRANSansDN" panose="020B0506030804020204" pitchFamily="34" charset="-78"/>
              </a:rPr>
              <a:t>اگر بخواهیم تابع </a:t>
            </a:r>
            <a:r>
              <a:rPr lang="en-US" sz="4000" dirty="0">
                <a:solidFill>
                  <a:srgbClr val="F05454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print</a:t>
            </a:r>
            <a:r>
              <a:rPr lang="fa-IR" sz="4000" dirty="0">
                <a:solidFill>
                  <a:srgbClr val="19A7CE"/>
                </a:solidFill>
                <a:latin typeface="IRANSansDN" panose="020B0506030804020204" pitchFamily="34" charset="-78"/>
                <a:cs typeface="IRANSansDN" panose="020B0506030804020204" pitchFamily="34" charset="-78"/>
              </a:rPr>
              <a:t> بعد از چاپ مقادیر خط جدید ایجاد نکند می توانیم از کی‌ورد آرگومان </a:t>
            </a:r>
            <a:r>
              <a:rPr lang="en-US" sz="4000" dirty="0">
                <a:solidFill>
                  <a:srgbClr val="F05454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end</a:t>
            </a:r>
            <a:r>
              <a:rPr lang="fa-IR" sz="4000" dirty="0">
                <a:solidFill>
                  <a:srgbClr val="19A7CE"/>
                </a:solidFill>
                <a:latin typeface="IRANSansDN" panose="020B0506030804020204" pitchFamily="34" charset="-78"/>
                <a:cs typeface="IRANSansDN" panose="020B0506030804020204" pitchFamily="34" charset="-78"/>
              </a:rPr>
              <a:t> استفاده کنیم.</a:t>
            </a:r>
            <a:endParaRPr lang="en-US" sz="4000" dirty="0">
              <a:solidFill>
                <a:srgbClr val="19A7CE"/>
              </a:solidFill>
              <a:latin typeface="IRANSansDN" panose="020B0506030804020204" pitchFamily="34" charset="-78"/>
              <a:cs typeface="IRANSansDN" panose="020B0506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1032E-33B1-5738-612F-9BC6165A9092}"/>
              </a:ext>
            </a:extLst>
          </p:cNvPr>
          <p:cNvSpPr txBox="1"/>
          <p:nvPr/>
        </p:nvSpPr>
        <p:spPr>
          <a:xfrm>
            <a:off x="3204506" y="17029538"/>
            <a:ext cx="3877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@ostadsgo|</a:t>
            </a:r>
            <a:r>
              <a:rPr lang="en-US" sz="3000" dirty="0">
                <a:solidFill>
                  <a:srgbClr val="19A7CE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2214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F6B7D3-570E-12DD-D073-075692C9236C}"/>
              </a:ext>
            </a:extLst>
          </p:cNvPr>
          <p:cNvSpPr txBox="1"/>
          <p:nvPr/>
        </p:nvSpPr>
        <p:spPr>
          <a:xfrm>
            <a:off x="582963" y="2395852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19A7CE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print</a:t>
            </a:r>
            <a:r>
              <a:rPr lang="en-US" sz="40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(“hello”, “hi”, “salam”)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32483-9BBC-38E1-90B4-63FA9EDB98F5}"/>
              </a:ext>
            </a:extLst>
          </p:cNvPr>
          <p:cNvSpPr txBox="1"/>
          <p:nvPr/>
        </p:nvSpPr>
        <p:spPr>
          <a:xfrm>
            <a:off x="939800" y="10264421"/>
            <a:ext cx="204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hello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63AF7A-59D4-D7D3-0EA9-27DCFD5567E3}"/>
              </a:ext>
            </a:extLst>
          </p:cNvPr>
          <p:cNvSpPr txBox="1"/>
          <p:nvPr/>
        </p:nvSpPr>
        <p:spPr>
          <a:xfrm>
            <a:off x="3055433" y="10264420"/>
            <a:ext cx="933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97F03-C57E-0DF9-0489-951724B48235}"/>
              </a:ext>
            </a:extLst>
          </p:cNvPr>
          <p:cNvSpPr txBox="1"/>
          <p:nvPr/>
        </p:nvSpPr>
        <p:spPr>
          <a:xfrm>
            <a:off x="4119136" y="10268092"/>
            <a:ext cx="204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salam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246643-E3CF-1BF5-1C91-A323ECA0B062}"/>
              </a:ext>
            </a:extLst>
          </p:cNvPr>
          <p:cNvCxnSpPr>
            <a:cxnSpLocks/>
          </p:cNvCxnSpPr>
          <p:nvPr/>
        </p:nvCxnSpPr>
        <p:spPr>
          <a:xfrm flipV="1">
            <a:off x="2721361" y="3177657"/>
            <a:ext cx="6311127" cy="48944"/>
          </a:xfrm>
          <a:prstGeom prst="line">
            <a:avLst/>
          </a:prstGeom>
          <a:ln w="50800">
            <a:solidFill>
              <a:srgbClr val="F0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86CCAD-E953-B206-A382-B2EFA130D46E}"/>
              </a:ext>
            </a:extLst>
          </p:cNvPr>
          <p:cNvSpPr txBox="1"/>
          <p:nvPr/>
        </p:nvSpPr>
        <p:spPr>
          <a:xfrm>
            <a:off x="435428" y="3691538"/>
            <a:ext cx="91276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4000" dirty="0">
                <a:solidFill>
                  <a:srgbClr val="19A7CE"/>
                </a:solidFill>
                <a:latin typeface="IRANSansDN" panose="020B0506030804020204" pitchFamily="34" charset="-78"/>
                <a:cs typeface="IRANSansDN" panose="020B0506030804020204" pitchFamily="34" charset="-78"/>
              </a:rPr>
              <a:t>می‌توانیم آرگومانهای</a:t>
            </a:r>
            <a:r>
              <a:rPr lang="en-US" sz="4000" dirty="0">
                <a:solidFill>
                  <a:srgbClr val="19A7CE"/>
                </a:solidFill>
                <a:latin typeface="IRANSansDN" panose="020B0506030804020204" pitchFamily="34" charset="-78"/>
                <a:cs typeface="IRANSansDN" panose="020B0506030804020204" pitchFamily="34" charset="-78"/>
              </a:rPr>
              <a:t> </a:t>
            </a:r>
            <a:r>
              <a:rPr lang="fa-IR" sz="4000" dirty="0">
                <a:solidFill>
                  <a:srgbClr val="19A7CE"/>
                </a:solidFill>
                <a:latin typeface="IRANSansDN" panose="020B0506030804020204" pitchFamily="34" charset="-78"/>
                <a:cs typeface="IRANSansDN" panose="020B0506030804020204" pitchFamily="34" charset="-78"/>
              </a:rPr>
              <a:t>(مقادیر) مختلف برای تابع </a:t>
            </a:r>
            <a:r>
              <a:rPr lang="en-US" sz="4000" dirty="0">
                <a:solidFill>
                  <a:srgbClr val="19A7CE"/>
                </a:solidFill>
                <a:latin typeface="IRANSansDN" panose="020B0506030804020204" pitchFamily="34" charset="-78"/>
                <a:cs typeface="IRANSansDN" panose="020B0506030804020204" pitchFamily="34" charset="-78"/>
              </a:rPr>
              <a:t> </a:t>
            </a:r>
            <a:r>
              <a:rPr lang="en-US" sz="4000" b="1" dirty="0">
                <a:solidFill>
                  <a:srgbClr val="F05454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print</a:t>
            </a:r>
            <a:r>
              <a:rPr lang="fa-IR" sz="4000" dirty="0">
                <a:solidFill>
                  <a:srgbClr val="19A7CE"/>
                </a:solidFill>
                <a:latin typeface="IRANSansDN" panose="020B0506030804020204" pitchFamily="34" charset="-78"/>
                <a:cs typeface="IRANSansDN" panose="020B0506030804020204" pitchFamily="34" charset="-78"/>
              </a:rPr>
              <a:t>فراهم کنیم.</a:t>
            </a:r>
            <a:endParaRPr lang="en-US" sz="4000" dirty="0">
              <a:solidFill>
                <a:srgbClr val="19A7CE"/>
              </a:solidFill>
              <a:latin typeface="IRANSansDN" panose="020B0506030804020204" pitchFamily="34" charset="-78"/>
              <a:cs typeface="IRANSansDN" panose="020B0506030804020204" pitchFamily="34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BADA7-E528-4A8F-C9F1-7F6EBEB21A73}"/>
              </a:ext>
            </a:extLst>
          </p:cNvPr>
          <p:cNvSpPr txBox="1"/>
          <p:nvPr/>
        </p:nvSpPr>
        <p:spPr>
          <a:xfrm>
            <a:off x="1964163" y="11563132"/>
            <a:ext cx="78600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4000" dirty="0">
                <a:solidFill>
                  <a:srgbClr val="19A7CE"/>
                </a:solidFill>
                <a:latin typeface="IRANSansDN" panose="020B0506030804020204" pitchFamily="34" charset="-78"/>
                <a:cs typeface="IRANSansDN" panose="020B0506030804020204" pitchFamily="34" charset="-78"/>
              </a:rPr>
              <a:t>مقادیر با یک فاصله جلوی هم ظاهر می شوند.</a:t>
            </a:r>
            <a:endParaRPr lang="en-US" sz="4000" dirty="0">
              <a:solidFill>
                <a:srgbClr val="19A7CE"/>
              </a:solidFill>
              <a:latin typeface="IRANSansDN" panose="020B0506030804020204" pitchFamily="34" charset="-78"/>
              <a:cs typeface="IRANSansDN" panose="020B0506030804020204" pitchFamily="34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7681A-9B5E-886A-4CBF-23F89856683B}"/>
              </a:ext>
            </a:extLst>
          </p:cNvPr>
          <p:cNvSpPr txBox="1"/>
          <p:nvPr/>
        </p:nvSpPr>
        <p:spPr>
          <a:xfrm>
            <a:off x="3204506" y="17029538"/>
            <a:ext cx="3877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@ostadsgo|</a:t>
            </a:r>
            <a:r>
              <a:rPr lang="en-US" sz="3000" dirty="0">
                <a:solidFill>
                  <a:srgbClr val="19A7CE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3917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" grpId="0"/>
      <p:bldP spid="3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F6B7D3-570E-12DD-D073-075692C9236C}"/>
              </a:ext>
            </a:extLst>
          </p:cNvPr>
          <p:cNvSpPr txBox="1"/>
          <p:nvPr/>
        </p:nvSpPr>
        <p:spPr>
          <a:xfrm>
            <a:off x="716775" y="1849635"/>
            <a:ext cx="9787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19A7CE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print</a:t>
            </a:r>
            <a:r>
              <a:rPr lang="en-US" sz="40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(“hello”, “hi”, </a:t>
            </a:r>
            <a:r>
              <a:rPr lang="en-US" sz="4000" dirty="0">
                <a:solidFill>
                  <a:srgbClr val="F05454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sep</a:t>
            </a:r>
            <a:r>
              <a:rPr lang="en-US" sz="40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=“-”)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32483-9BBC-38E1-90B4-63FA9EDB98F5}"/>
              </a:ext>
            </a:extLst>
          </p:cNvPr>
          <p:cNvSpPr txBox="1"/>
          <p:nvPr/>
        </p:nvSpPr>
        <p:spPr>
          <a:xfrm>
            <a:off x="939800" y="10264421"/>
            <a:ext cx="8404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hello-hi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2B7D1A-2B83-BB0A-FE48-E6A674C3BBE7}"/>
              </a:ext>
            </a:extLst>
          </p:cNvPr>
          <p:cNvCxnSpPr>
            <a:cxnSpLocks/>
          </p:cNvCxnSpPr>
          <p:nvPr/>
        </p:nvCxnSpPr>
        <p:spPr>
          <a:xfrm>
            <a:off x="7716644" y="2810107"/>
            <a:ext cx="0" cy="1544179"/>
          </a:xfrm>
          <a:prstGeom prst="straightConnector1">
            <a:avLst/>
          </a:prstGeom>
          <a:ln w="38100" cap="sq">
            <a:solidFill>
              <a:srgbClr val="F05454"/>
            </a:solidFill>
            <a:prstDash val="dash"/>
            <a:round/>
            <a:headEnd type="oval"/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301620-6B0A-D2A0-B11E-FB6FF13D0ACE}"/>
              </a:ext>
            </a:extLst>
          </p:cNvPr>
          <p:cNvSpPr txBox="1"/>
          <p:nvPr/>
        </p:nvSpPr>
        <p:spPr>
          <a:xfrm>
            <a:off x="716775" y="4606872"/>
            <a:ext cx="882386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4000" dirty="0">
                <a:solidFill>
                  <a:srgbClr val="19A7CE"/>
                </a:solidFill>
                <a:latin typeface="IRANSansDN" panose="020B0506030804020204" pitchFamily="34" charset="-78"/>
                <a:cs typeface="IRANSansDN" panose="020B0506030804020204" pitchFamily="34" charset="-78"/>
              </a:rPr>
              <a:t>با کی‌ورد آرگومان </a:t>
            </a:r>
            <a:r>
              <a:rPr lang="en-US" sz="4000" b="1" dirty="0">
                <a:solidFill>
                  <a:srgbClr val="F05454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sep</a:t>
            </a:r>
            <a:r>
              <a:rPr lang="fa-IR" sz="4000" dirty="0">
                <a:solidFill>
                  <a:srgbClr val="19A7CE"/>
                </a:solidFill>
                <a:latin typeface="IRANSansDN" panose="020B0506030804020204" pitchFamily="34" charset="-78"/>
                <a:cs typeface="IRANSansDN" panose="020B0506030804020204" pitchFamily="34" charset="-78"/>
              </a:rPr>
              <a:t> می توانیم مشخص کنیم بین هر آرگومان چه علامتی ظاهر شود.</a:t>
            </a:r>
            <a:endParaRPr lang="en-US" sz="4000" dirty="0">
              <a:solidFill>
                <a:srgbClr val="19A7CE"/>
              </a:solidFill>
              <a:latin typeface="IRANSansDN" panose="020B0506030804020204" pitchFamily="34" charset="-78"/>
              <a:cs typeface="IRANSansDN" panose="020B0506030804020204" pitchFamily="34" charset="-78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70D39C-AA68-379A-3A2D-9BF1195258CC}"/>
              </a:ext>
            </a:extLst>
          </p:cNvPr>
          <p:cNvCxnSpPr>
            <a:cxnSpLocks/>
          </p:cNvCxnSpPr>
          <p:nvPr/>
        </p:nvCxnSpPr>
        <p:spPr>
          <a:xfrm>
            <a:off x="3050302" y="10959878"/>
            <a:ext cx="0" cy="738636"/>
          </a:xfrm>
          <a:prstGeom prst="straightConnector1">
            <a:avLst/>
          </a:prstGeom>
          <a:ln w="38100" cap="sq">
            <a:solidFill>
              <a:srgbClr val="F05454"/>
            </a:solidFill>
            <a:prstDash val="dash"/>
            <a:round/>
            <a:headEnd type="oval"/>
            <a:tailEnd type="non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FFD432-6EB1-E2D7-2B31-E01C16FA58BF}"/>
              </a:ext>
            </a:extLst>
          </p:cNvPr>
          <p:cNvCxnSpPr>
            <a:cxnSpLocks/>
          </p:cNvCxnSpPr>
          <p:nvPr/>
        </p:nvCxnSpPr>
        <p:spPr>
          <a:xfrm>
            <a:off x="3050302" y="11698514"/>
            <a:ext cx="1366996" cy="0"/>
          </a:xfrm>
          <a:prstGeom prst="straightConnector1">
            <a:avLst/>
          </a:prstGeom>
          <a:ln w="38100" cap="sq">
            <a:solidFill>
              <a:srgbClr val="F05454"/>
            </a:solidFill>
            <a:prstDash val="dash"/>
            <a:round/>
            <a:headEnd type="none"/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C47B5F-23C0-D79F-B7E7-6F0298065964}"/>
              </a:ext>
            </a:extLst>
          </p:cNvPr>
          <p:cNvSpPr txBox="1"/>
          <p:nvPr/>
        </p:nvSpPr>
        <p:spPr>
          <a:xfrm>
            <a:off x="4678901" y="11489037"/>
            <a:ext cx="4861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600" b="1" dirty="0">
                <a:solidFill>
                  <a:srgbClr val="F05454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sep</a:t>
            </a:r>
            <a:r>
              <a:rPr lang="fa-IR" sz="3600" dirty="0">
                <a:solidFill>
                  <a:srgbClr val="19A7CE"/>
                </a:solidFill>
                <a:latin typeface="IRANSansDN" panose="020B0506030804020204" pitchFamily="34" charset="-78"/>
                <a:cs typeface="IRANSansDN" panose="020B0506030804020204" pitchFamily="34" charset="-78"/>
              </a:rPr>
              <a:t> مخف </a:t>
            </a:r>
            <a:r>
              <a:rPr lang="en-US" sz="3600" b="1" dirty="0">
                <a:solidFill>
                  <a:srgbClr val="F05454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separator</a:t>
            </a:r>
            <a:r>
              <a:rPr lang="fa-IR" sz="3600" dirty="0">
                <a:solidFill>
                  <a:srgbClr val="19A7CE"/>
                </a:solidFill>
                <a:latin typeface="IRANSansDN" panose="020B0506030804020204" pitchFamily="34" charset="-78"/>
                <a:cs typeface="IRANSansDN" panose="020B0506030804020204" pitchFamily="34" charset="-78"/>
              </a:rPr>
              <a:t> به معنای جدا کننده می باشد.</a:t>
            </a:r>
            <a:endParaRPr lang="en-US" sz="3600" dirty="0">
              <a:solidFill>
                <a:srgbClr val="19A7CE"/>
              </a:solidFill>
              <a:latin typeface="IRANSansDN" panose="020B0506030804020204" pitchFamily="34" charset="-78"/>
              <a:cs typeface="IRANSansDN" panose="020B0506030804020204" pitchFamily="34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F76822-01FA-A226-1CA4-C06DF59DBB2E}"/>
              </a:ext>
            </a:extLst>
          </p:cNvPr>
          <p:cNvSpPr txBox="1"/>
          <p:nvPr/>
        </p:nvSpPr>
        <p:spPr>
          <a:xfrm>
            <a:off x="3204506" y="17029538"/>
            <a:ext cx="3877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EDEDED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@ostadsgo|</a:t>
            </a:r>
            <a:r>
              <a:rPr lang="en-US" sz="3000" dirty="0">
                <a:solidFill>
                  <a:srgbClr val="19A7CE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849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8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8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9F76822-01FA-A226-1CA4-C06DF59DBB2E}"/>
              </a:ext>
            </a:extLst>
          </p:cNvPr>
          <p:cNvSpPr txBox="1"/>
          <p:nvPr/>
        </p:nvSpPr>
        <p:spPr>
          <a:xfrm>
            <a:off x="1742880" y="12254338"/>
            <a:ext cx="6417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>
                <a:solidFill>
                  <a:srgbClr val="19A7CE"/>
                </a:solidFill>
                <a:latin typeface="Rec Mono Code" panose="00000009000000000000" pitchFamily="49" charset="0"/>
                <a:cs typeface="Rec Mono Code" panose="00000009000000000000" pitchFamily="49" charset="0"/>
              </a:rPr>
              <a:t>@ostadsgo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110901-04B3-764C-932C-88846B860FD3}"/>
              </a:ext>
            </a:extLst>
          </p:cNvPr>
          <p:cNvGrpSpPr/>
          <p:nvPr/>
        </p:nvGrpSpPr>
        <p:grpSpPr>
          <a:xfrm>
            <a:off x="1308100" y="9513783"/>
            <a:ext cx="6931102" cy="2286000"/>
            <a:chOff x="1295400" y="9285183"/>
            <a:chExt cx="6931102" cy="22860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279B660-B2C3-AD62-7E6E-61C60F3D9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0" y="9285183"/>
              <a:ext cx="2286000" cy="2286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81A16E9-1DAC-8E01-F64A-1C2730F8F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24351" y="9513783"/>
              <a:ext cx="1828800" cy="18288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F8BBC6C5-53AA-00B9-BD0A-AC47F4757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97702" y="9513783"/>
              <a:ext cx="1828800" cy="18288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CD3EF80-BDA0-5BA3-F631-424154DBD156}"/>
              </a:ext>
            </a:extLst>
          </p:cNvPr>
          <p:cNvSpPr txBox="1"/>
          <p:nvPr/>
        </p:nvSpPr>
        <p:spPr>
          <a:xfrm>
            <a:off x="2159000" y="2806700"/>
            <a:ext cx="62808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9000" dirty="0">
                <a:solidFill>
                  <a:srgbClr val="EDEDED"/>
                </a:solidFill>
                <a:latin typeface="Sahel Black" panose="020B0603030804020204" pitchFamily="34" charset="-78"/>
                <a:cs typeface="Sahel Black" panose="020B0603030804020204" pitchFamily="34" charset="-78"/>
              </a:rPr>
              <a:t>فالو یادت نره</a:t>
            </a:r>
            <a:endParaRPr lang="en-US" sz="9000" dirty="0">
              <a:solidFill>
                <a:srgbClr val="EDEDED"/>
              </a:solidFill>
              <a:latin typeface="Sahel Black" panose="020B0603030804020204" pitchFamily="34" charset="-78"/>
              <a:cs typeface="Sahel Black" panose="020B0603030804020204" pitchFamily="34" charset="-78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505D633-A071-98B2-A005-2D0A0751B1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57900" y="4556334"/>
            <a:ext cx="1828800" cy="18288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5C7575E-3703-2C22-C377-661BB77DB6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5450" y="4204862"/>
            <a:ext cx="2286000" cy="228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349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1|0.1|0.2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1|0.2|0.4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1|0.2|0.4|0.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145</TotalTime>
  <Words>188</Words>
  <Application>Microsoft Office PowerPoint</Application>
  <PresentationFormat>Custom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IRANSansDN</vt:lpstr>
      <vt:lpstr>Rec Mono Code</vt:lpstr>
      <vt:lpstr>Sahel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Gholami</dc:creator>
  <cp:lastModifiedBy>Saeed Gholami</cp:lastModifiedBy>
  <cp:revision>4</cp:revision>
  <dcterms:created xsi:type="dcterms:W3CDTF">2023-10-12T18:14:49Z</dcterms:created>
  <dcterms:modified xsi:type="dcterms:W3CDTF">2023-10-12T20:40:46Z</dcterms:modified>
</cp:coreProperties>
</file>