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30275213" cy="21383625"/>
  <p:notesSz cx="9144000" cy="6858000"/>
  <p:defaultTextStyle>
    <a:defPPr>
      <a:defRPr lang="en-US"/>
    </a:defPPr>
    <a:lvl1pPr marL="0" algn="l" defTabSz="1752566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1pPr>
    <a:lvl2pPr marL="876283" algn="l" defTabSz="1752566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2pPr>
    <a:lvl3pPr marL="1752566" algn="l" defTabSz="1752566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3pPr>
    <a:lvl4pPr marL="2628849" algn="l" defTabSz="1752566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4pPr>
    <a:lvl5pPr marL="3505132" algn="l" defTabSz="1752566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5pPr>
    <a:lvl6pPr marL="4381415" algn="l" defTabSz="1752566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6pPr>
    <a:lvl7pPr marL="5257698" algn="l" defTabSz="1752566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7pPr>
    <a:lvl8pPr marL="6133981" algn="l" defTabSz="1752566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8pPr>
    <a:lvl9pPr marL="7010264" algn="l" defTabSz="1752566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51" d="100"/>
          <a:sy n="51" d="100"/>
        </p:scale>
        <p:origin x="-85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3499590"/>
            <a:ext cx="25733931" cy="7444669"/>
          </a:xfrm>
        </p:spPr>
        <p:txBody>
          <a:bodyPr anchor="b"/>
          <a:lstStyle>
            <a:lvl1pPr algn="ctr">
              <a:defRPr sz="1870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1231355"/>
            <a:ext cx="22706410" cy="5162758"/>
          </a:xfrm>
        </p:spPr>
        <p:txBody>
          <a:bodyPr/>
          <a:lstStyle>
            <a:lvl1pPr marL="0" indent="0" algn="ctr">
              <a:buNone/>
              <a:defRPr sz="7483"/>
            </a:lvl1pPr>
            <a:lvl2pPr marL="1425595" indent="0" algn="ctr">
              <a:buNone/>
              <a:defRPr sz="6236"/>
            </a:lvl2pPr>
            <a:lvl3pPr marL="2851191" indent="0" algn="ctr">
              <a:buNone/>
              <a:defRPr sz="5613"/>
            </a:lvl3pPr>
            <a:lvl4pPr marL="4276786" indent="0" algn="ctr">
              <a:buNone/>
              <a:defRPr sz="4989"/>
            </a:lvl4pPr>
            <a:lvl5pPr marL="5702381" indent="0" algn="ctr">
              <a:buNone/>
              <a:defRPr sz="4989"/>
            </a:lvl5pPr>
            <a:lvl6pPr marL="7127977" indent="0" algn="ctr">
              <a:buNone/>
              <a:defRPr sz="4989"/>
            </a:lvl6pPr>
            <a:lvl7pPr marL="8553572" indent="0" algn="ctr">
              <a:buNone/>
              <a:defRPr sz="4989"/>
            </a:lvl7pPr>
            <a:lvl8pPr marL="9979167" indent="0" algn="ctr">
              <a:buNone/>
              <a:defRPr sz="4989"/>
            </a:lvl8pPr>
            <a:lvl9pPr marL="11404763" indent="0" algn="ctr">
              <a:buNone/>
              <a:defRPr sz="4989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53CC-9E14-48A7-A898-8A097F5362DE}" type="datetimeFigureOut">
              <a:rPr lang="en-US" smtClean="0"/>
              <a:t>6/7/2016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58DE-1DD0-462A-99B4-9026CF2FA1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48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53CC-9E14-48A7-A898-8A097F5362DE}" type="datetimeFigureOut">
              <a:rPr lang="en-US" smtClean="0"/>
              <a:t>6/7/2016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58DE-1DD0-462A-99B4-9026CF2FA1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018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138480"/>
            <a:ext cx="6528093" cy="1812163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138480"/>
            <a:ext cx="19205838" cy="181216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53CC-9E14-48A7-A898-8A097F5362DE}" type="datetimeFigureOut">
              <a:rPr lang="en-US" smtClean="0"/>
              <a:t>6/7/2016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58DE-1DD0-462A-99B4-9026CF2FA1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926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53CC-9E14-48A7-A898-8A097F5362DE}" type="datetimeFigureOut">
              <a:rPr lang="en-US" smtClean="0"/>
              <a:t>6/7/2016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58DE-1DD0-462A-99B4-9026CF2FA1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702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5331063"/>
            <a:ext cx="26112371" cy="8894992"/>
          </a:xfrm>
        </p:spPr>
        <p:txBody>
          <a:bodyPr anchor="b"/>
          <a:lstStyle>
            <a:lvl1pPr>
              <a:defRPr sz="1870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14310205"/>
            <a:ext cx="26112371" cy="4677666"/>
          </a:xfrm>
        </p:spPr>
        <p:txBody>
          <a:bodyPr/>
          <a:lstStyle>
            <a:lvl1pPr marL="0" indent="0">
              <a:buNone/>
              <a:defRPr sz="7483">
                <a:solidFill>
                  <a:schemeClr val="tx1"/>
                </a:solidFill>
              </a:defRPr>
            </a:lvl1pPr>
            <a:lvl2pPr marL="1425595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2pPr>
            <a:lvl3pPr marL="2851191" indent="0">
              <a:buNone/>
              <a:defRPr sz="5613">
                <a:solidFill>
                  <a:schemeClr val="tx1">
                    <a:tint val="75000"/>
                  </a:schemeClr>
                </a:solidFill>
              </a:defRPr>
            </a:lvl3pPr>
            <a:lvl4pPr marL="4276786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4pPr>
            <a:lvl5pPr marL="5702381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5pPr>
            <a:lvl6pPr marL="712797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6pPr>
            <a:lvl7pPr marL="8553572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7pPr>
            <a:lvl8pPr marL="997916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8pPr>
            <a:lvl9pPr marL="11404763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53CC-9E14-48A7-A898-8A097F5362DE}" type="datetimeFigureOut">
              <a:rPr lang="en-US" smtClean="0"/>
              <a:t>6/7/2016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58DE-1DD0-462A-99B4-9026CF2FA1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311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5692400"/>
            <a:ext cx="12866966" cy="13567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5692400"/>
            <a:ext cx="12866966" cy="13567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53CC-9E14-48A7-A898-8A097F5362DE}" type="datetimeFigureOut">
              <a:rPr lang="en-US" smtClean="0"/>
              <a:t>6/7/2016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58DE-1DD0-462A-99B4-9026CF2FA1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367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138485"/>
            <a:ext cx="26112371" cy="41331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5241960"/>
            <a:ext cx="12807832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7810963"/>
            <a:ext cx="12807832" cy="11488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5241960"/>
            <a:ext cx="12870909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7810963"/>
            <a:ext cx="12870909" cy="11488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53CC-9E14-48A7-A898-8A097F5362DE}" type="datetimeFigureOut">
              <a:rPr lang="en-US" smtClean="0"/>
              <a:t>6/7/2016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58DE-1DD0-462A-99B4-9026CF2FA1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944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53CC-9E14-48A7-A898-8A097F5362DE}" type="datetimeFigureOut">
              <a:rPr lang="en-US" smtClean="0"/>
              <a:t>6/7/2016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58DE-1DD0-462A-99B4-9026CF2FA1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974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53CC-9E14-48A7-A898-8A097F5362DE}" type="datetimeFigureOut">
              <a:rPr lang="en-US" smtClean="0"/>
              <a:t>6/7/2016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58DE-1DD0-462A-99B4-9026CF2FA1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88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3078850"/>
            <a:ext cx="15326827" cy="15196234"/>
          </a:xfrm>
        </p:spPr>
        <p:txBody>
          <a:bodyPr/>
          <a:lstStyle>
            <a:lvl1pPr>
              <a:defRPr sz="9978"/>
            </a:lvl1pPr>
            <a:lvl2pPr>
              <a:defRPr sz="8731"/>
            </a:lvl2pPr>
            <a:lvl3pPr>
              <a:defRPr sz="7483"/>
            </a:lvl3pPr>
            <a:lvl4pPr>
              <a:defRPr sz="6236"/>
            </a:lvl4pPr>
            <a:lvl5pPr>
              <a:defRPr sz="6236"/>
            </a:lvl5pPr>
            <a:lvl6pPr>
              <a:defRPr sz="6236"/>
            </a:lvl6pPr>
            <a:lvl7pPr>
              <a:defRPr sz="6236"/>
            </a:lvl7pPr>
            <a:lvl8pPr>
              <a:defRPr sz="6236"/>
            </a:lvl8pPr>
            <a:lvl9pPr>
              <a:defRPr sz="623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53CC-9E14-48A7-A898-8A097F5362DE}" type="datetimeFigureOut">
              <a:rPr lang="en-US" smtClean="0"/>
              <a:t>6/7/2016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58DE-1DD0-462A-99B4-9026CF2FA1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147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3078850"/>
            <a:ext cx="15326827" cy="15196234"/>
          </a:xfrm>
        </p:spPr>
        <p:txBody>
          <a:bodyPr anchor="t"/>
          <a:lstStyle>
            <a:lvl1pPr marL="0" indent="0">
              <a:buNone/>
              <a:defRPr sz="9978"/>
            </a:lvl1pPr>
            <a:lvl2pPr marL="1425595" indent="0">
              <a:buNone/>
              <a:defRPr sz="8731"/>
            </a:lvl2pPr>
            <a:lvl3pPr marL="2851191" indent="0">
              <a:buNone/>
              <a:defRPr sz="7483"/>
            </a:lvl3pPr>
            <a:lvl4pPr marL="4276786" indent="0">
              <a:buNone/>
              <a:defRPr sz="6236"/>
            </a:lvl4pPr>
            <a:lvl5pPr marL="5702381" indent="0">
              <a:buNone/>
              <a:defRPr sz="6236"/>
            </a:lvl5pPr>
            <a:lvl6pPr marL="7127977" indent="0">
              <a:buNone/>
              <a:defRPr sz="6236"/>
            </a:lvl6pPr>
            <a:lvl7pPr marL="8553572" indent="0">
              <a:buNone/>
              <a:defRPr sz="6236"/>
            </a:lvl7pPr>
            <a:lvl8pPr marL="9979167" indent="0">
              <a:buNone/>
              <a:defRPr sz="6236"/>
            </a:lvl8pPr>
            <a:lvl9pPr marL="11404763" indent="0">
              <a:buNone/>
              <a:defRPr sz="6236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53CC-9E14-48A7-A898-8A097F5362DE}" type="datetimeFigureOut">
              <a:rPr lang="en-US" smtClean="0"/>
              <a:t>6/7/2016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58DE-1DD0-462A-99B4-9026CF2FA1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350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138485"/>
            <a:ext cx="26112371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5692400"/>
            <a:ext cx="26112371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653CC-9E14-48A7-A898-8A097F5362DE}" type="datetimeFigureOut">
              <a:rPr lang="en-US" smtClean="0"/>
              <a:t>6/7/2016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19819457"/>
            <a:ext cx="1021788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658DE-1DD0-462A-99B4-9026CF2FA1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585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851191" rtl="0" eaLnBrk="1" latinLnBrk="0" hangingPunct="1">
        <a:lnSpc>
          <a:spcPct val="90000"/>
        </a:lnSpc>
        <a:spcBef>
          <a:spcPct val="0"/>
        </a:spcBef>
        <a:buNone/>
        <a:defRPr sz="13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798" indent="-712798" algn="l" defTabSz="2851191" rtl="0" eaLnBrk="1" latinLnBrk="0" hangingPunct="1">
        <a:lnSpc>
          <a:spcPct val="90000"/>
        </a:lnSpc>
        <a:spcBef>
          <a:spcPts val="3118"/>
        </a:spcBef>
        <a:buFont typeface="Arial" panose="020B0604020202020204" pitchFamily="34" charset="0"/>
        <a:buChar char="•"/>
        <a:defRPr sz="8731" kern="1200">
          <a:solidFill>
            <a:schemeClr val="tx1"/>
          </a:solidFill>
          <a:latin typeface="+mn-lt"/>
          <a:ea typeface="+mn-ea"/>
          <a:cs typeface="+mn-cs"/>
        </a:defRPr>
      </a:lvl1pPr>
      <a:lvl2pPr marL="2138393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7483" kern="1200">
          <a:solidFill>
            <a:schemeClr val="tx1"/>
          </a:solidFill>
          <a:latin typeface="+mn-lt"/>
          <a:ea typeface="+mn-ea"/>
          <a:cs typeface="+mn-cs"/>
        </a:defRPr>
      </a:lvl2pPr>
      <a:lvl3pPr marL="3563988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6236" kern="1200">
          <a:solidFill>
            <a:schemeClr val="tx1"/>
          </a:solidFill>
          <a:latin typeface="+mn-lt"/>
          <a:ea typeface="+mn-ea"/>
          <a:cs typeface="+mn-cs"/>
        </a:defRPr>
      </a:lvl3pPr>
      <a:lvl4pPr marL="498958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6415179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84077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926637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10691965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211756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1pPr>
      <a:lvl2pPr marL="1425595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2pPr>
      <a:lvl3pPr marL="285119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3pPr>
      <a:lvl4pPr marL="4276786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570238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12797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8553572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997916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1404763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11252">
            <a:off x="9757837" y="10428418"/>
            <a:ext cx="28858989" cy="3018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4599" y="1354285"/>
            <a:ext cx="24186112" cy="2338733"/>
          </a:xfrm>
        </p:spPr>
        <p:txBody>
          <a:bodyPr>
            <a:normAutofit/>
          </a:bodyPr>
          <a:lstStyle/>
          <a:p>
            <a:r>
              <a:rPr lang="en-US" sz="6780" b="1" dirty="0">
                <a:latin typeface="Acrom Bold" panose="00000800000000000000" pitchFamily="50" charset="0"/>
              </a:rPr>
              <a:t>Web visualization of Genetic Algorithm for TSP</a:t>
            </a:r>
            <a:br>
              <a:rPr lang="en-US" sz="6780" b="1" dirty="0">
                <a:latin typeface="Acrom Bold" panose="00000800000000000000" pitchFamily="50" charset="0"/>
              </a:rPr>
            </a:br>
            <a:r>
              <a:rPr lang="en-US" sz="3108" b="1" dirty="0">
                <a:latin typeface="Acrom" panose="00000500000000000000" pitchFamily="50" charset="0"/>
              </a:rPr>
              <a:t>Ostap Maliuvanchuk, Institute of Computer Science, University of Tartu</a:t>
            </a:r>
            <a:endParaRPr lang="en-US" sz="3108" dirty="0">
              <a:latin typeface="Acrom" panose="00000500000000000000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6467" y="4637750"/>
            <a:ext cx="6742096" cy="52903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825" b="1" dirty="0">
                <a:latin typeface="Acrom" panose="00000500000000000000" pitchFamily="50" charset="0"/>
              </a:rPr>
              <a:t>Introduction</a:t>
            </a:r>
            <a:endParaRPr lang="uk-UA" sz="2825" b="1" dirty="0">
              <a:latin typeface="Acrom" panose="00000500000000000000" pitchFamily="50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86466" y="9339850"/>
            <a:ext cx="14419548" cy="1070622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129280" tIns="64640" rIns="129280" bIns="64640" rtlCol="0">
            <a:noAutofit/>
          </a:bodyPr>
          <a:lstStyle>
            <a:lvl1pPr marL="0" indent="0" algn="ctr" defTabSz="2138324" rtl="0" eaLnBrk="1" latinLnBrk="0" hangingPunct="1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56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9162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6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8324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20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7487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276649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345811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14973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484135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553298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endParaRPr lang="en-US" sz="2825" dirty="0">
              <a:ln w="0"/>
              <a:latin typeface="Acrom" panose="00000500000000000000" pitchFamily="50" charset="0"/>
            </a:endParaRPr>
          </a:p>
          <a:p>
            <a:pPr algn="just">
              <a:lnSpc>
                <a:spcPct val="100000"/>
              </a:lnSpc>
            </a:pPr>
            <a:r>
              <a:rPr lang="en-US" sz="2472" dirty="0">
                <a:ln w="0"/>
                <a:latin typeface="Acrom" panose="00000500000000000000" pitchFamily="50" charset="0"/>
              </a:rPr>
              <a:t>Here are the main term</a:t>
            </a:r>
            <a:r>
              <a:rPr lang="et-EE" sz="2472" dirty="0">
                <a:ln w="0"/>
                <a:latin typeface="Acrom" panose="00000500000000000000" pitchFamily="50" charset="0"/>
              </a:rPr>
              <a:t>s</a:t>
            </a:r>
            <a:r>
              <a:rPr lang="en-US" sz="2472" dirty="0">
                <a:ln w="0"/>
                <a:latin typeface="Acrom" panose="00000500000000000000" pitchFamily="50" charset="0"/>
              </a:rPr>
              <a:t> which are needed to explain how the algorithms works.</a:t>
            </a:r>
          </a:p>
          <a:p>
            <a:pPr marL="322920" indent="-32292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72" b="1" dirty="0">
                <a:ln w="0"/>
                <a:latin typeface="Acrom" panose="00000500000000000000" pitchFamily="50" charset="0"/>
              </a:rPr>
              <a:t>Chromosome</a:t>
            </a:r>
            <a:r>
              <a:rPr lang="en-US" sz="2472" dirty="0">
                <a:ln w="0"/>
                <a:latin typeface="Acrom" panose="00000500000000000000" pitchFamily="50" charset="0"/>
              </a:rPr>
              <a:t> – single possible solution to a problem. In case of TSP it is ordered list of point which represents a path.</a:t>
            </a:r>
          </a:p>
          <a:p>
            <a:pPr marL="322920" indent="-32292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72" b="1" dirty="0">
                <a:ln w="0"/>
                <a:latin typeface="Acrom" panose="00000500000000000000" pitchFamily="50" charset="0"/>
              </a:rPr>
              <a:t>Population</a:t>
            </a:r>
            <a:r>
              <a:rPr lang="en-US" sz="2472" dirty="0">
                <a:ln w="0"/>
                <a:latin typeface="Acrom" panose="00000500000000000000" pitchFamily="50" charset="0"/>
              </a:rPr>
              <a:t> – a list of chromosome</a:t>
            </a:r>
          </a:p>
          <a:p>
            <a:pPr marL="322920" indent="-32292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72" b="1" dirty="0">
                <a:ln w="0"/>
                <a:latin typeface="Acrom" panose="00000500000000000000" pitchFamily="50" charset="0"/>
              </a:rPr>
              <a:t>Fitness</a:t>
            </a:r>
            <a:r>
              <a:rPr lang="en-US" sz="2472" dirty="0">
                <a:ln w="0"/>
                <a:latin typeface="Acrom" panose="00000500000000000000" pitchFamily="50" charset="0"/>
              </a:rPr>
              <a:t> – a function which return numeric value for chromosome and is used to pick the best result. In case of TSP it is the length of the path.</a:t>
            </a:r>
          </a:p>
          <a:p>
            <a:pPr algn="just">
              <a:lnSpc>
                <a:spcPct val="100000"/>
              </a:lnSpc>
            </a:pPr>
            <a:r>
              <a:rPr lang="en-US" sz="2472" dirty="0">
                <a:ln w="0"/>
                <a:latin typeface="Acrom" panose="00000500000000000000" pitchFamily="50" charset="0"/>
              </a:rPr>
              <a:t>At the beginning of the algorithm we create a random population and then start </a:t>
            </a:r>
            <a:r>
              <a:rPr lang="en-US" sz="2472" dirty="0" smtClean="0">
                <a:ln w="0"/>
                <a:latin typeface="Acrom" panose="00000500000000000000" pitchFamily="50" charset="0"/>
              </a:rPr>
              <a:t>an iterative </a:t>
            </a:r>
            <a:r>
              <a:rPr lang="en-US" sz="2472" dirty="0">
                <a:ln w="0"/>
                <a:latin typeface="Acrom" panose="00000500000000000000" pitchFamily="50" charset="0"/>
              </a:rPr>
              <a:t>process of natural selection with </a:t>
            </a:r>
            <a:r>
              <a:rPr lang="en-US" sz="2472" dirty="0" smtClean="0">
                <a:ln w="0"/>
                <a:latin typeface="Acrom" panose="00000500000000000000" pitchFamily="50" charset="0"/>
              </a:rPr>
              <a:t>the following </a:t>
            </a:r>
            <a:r>
              <a:rPr lang="en-US" sz="2472" dirty="0">
                <a:ln w="0"/>
                <a:latin typeface="Acrom" panose="00000500000000000000" pitchFamily="50" charset="0"/>
              </a:rPr>
              <a:t>steps:</a:t>
            </a:r>
          </a:p>
          <a:p>
            <a:pPr marL="1615974" indent="-1615974" algn="just">
              <a:lnSpc>
                <a:spcPct val="100000"/>
              </a:lnSpc>
              <a:buFont typeface="+mj-lt"/>
              <a:buAutoNum type="arabicPeriod"/>
            </a:pPr>
            <a:r>
              <a:rPr lang="en-US" sz="2472" b="1" dirty="0">
                <a:ln w="0"/>
                <a:latin typeface="Acrom" panose="00000500000000000000" pitchFamily="50" charset="0"/>
              </a:rPr>
              <a:t>Selection</a:t>
            </a:r>
            <a:r>
              <a:rPr lang="en-US" sz="2472" dirty="0">
                <a:ln w="0"/>
                <a:latin typeface="Acrom" panose="00000500000000000000" pitchFamily="50" charset="0"/>
              </a:rPr>
              <a:t> – process of selection the individual chromosomes for </a:t>
            </a:r>
            <a:r>
              <a:rPr lang="en-US" sz="2472" dirty="0" smtClean="0">
                <a:ln w="0"/>
                <a:latin typeface="Acrom" panose="00000500000000000000" pitchFamily="50" charset="0"/>
              </a:rPr>
              <a:t>further </a:t>
            </a:r>
            <a:r>
              <a:rPr lang="en-US" sz="2472" dirty="0">
                <a:ln w="0"/>
                <a:latin typeface="Acrom" panose="00000500000000000000" pitchFamily="50" charset="0"/>
              </a:rPr>
              <a:t>procession based on </a:t>
            </a:r>
            <a:r>
              <a:rPr lang="en-US" sz="2472" dirty="0" smtClean="0">
                <a:ln w="0"/>
                <a:latin typeface="Acrom" panose="00000500000000000000" pitchFamily="50" charset="0"/>
              </a:rPr>
              <a:t>the fitness </a:t>
            </a:r>
            <a:r>
              <a:rPr lang="en-US" sz="2472" dirty="0">
                <a:ln w="0"/>
                <a:latin typeface="Acrom" panose="00000500000000000000" pitchFamily="50" charset="0"/>
              </a:rPr>
              <a:t>function. There are several types of selection, such as roulette wheel selection, random selection, tournament selection.</a:t>
            </a:r>
          </a:p>
          <a:p>
            <a:pPr marL="1615974" indent="-1615974" algn="just">
              <a:lnSpc>
                <a:spcPct val="100000"/>
              </a:lnSpc>
              <a:buFont typeface="+mj-lt"/>
              <a:buAutoNum type="arabicPeriod"/>
            </a:pPr>
            <a:r>
              <a:rPr lang="en-US" sz="2472" b="1" dirty="0">
                <a:ln w="0"/>
                <a:latin typeface="Acrom" panose="00000500000000000000" pitchFamily="50" charset="0"/>
              </a:rPr>
              <a:t>Crossover</a:t>
            </a:r>
            <a:r>
              <a:rPr lang="en-US" sz="2472" dirty="0">
                <a:ln w="0"/>
                <a:latin typeface="Acrom" panose="00000500000000000000" pitchFamily="50" charset="0"/>
              </a:rPr>
              <a:t> – process of exchanging information between two chromosomes. The frequency of crossover is controlled </a:t>
            </a:r>
            <a:r>
              <a:rPr lang="en-US" sz="2472" dirty="0" smtClean="0">
                <a:ln w="0"/>
                <a:latin typeface="Acrom" panose="00000500000000000000" pitchFamily="50" charset="0"/>
              </a:rPr>
              <a:t>by a </a:t>
            </a:r>
            <a:r>
              <a:rPr lang="en-US" sz="2472" dirty="0">
                <a:ln w="0"/>
                <a:latin typeface="Acrom" panose="00000500000000000000" pitchFamily="50" charset="0"/>
              </a:rPr>
              <a:t>crossover rate</a:t>
            </a:r>
            <a:r>
              <a:rPr lang="en-US" sz="2472" dirty="0" smtClean="0">
                <a:ln w="0"/>
                <a:latin typeface="Acrom" panose="00000500000000000000" pitchFamily="50" charset="0"/>
              </a:rPr>
              <a:t>.</a:t>
            </a:r>
          </a:p>
          <a:p>
            <a:pPr marL="1615974" indent="-1615974" algn="just">
              <a:lnSpc>
                <a:spcPct val="100000"/>
              </a:lnSpc>
              <a:buFont typeface="+mj-lt"/>
              <a:buAutoNum type="arabicPeriod"/>
            </a:pPr>
            <a:endParaRPr lang="en-US" sz="2472" dirty="0">
              <a:ln w="0"/>
              <a:latin typeface="Acrom" panose="00000500000000000000" pitchFamily="50" charset="0"/>
            </a:endParaRPr>
          </a:p>
          <a:p>
            <a:pPr marL="1615974" indent="-1615974" algn="just">
              <a:lnSpc>
                <a:spcPct val="100000"/>
              </a:lnSpc>
              <a:buFont typeface="+mj-lt"/>
              <a:buAutoNum type="arabicPeriod"/>
            </a:pPr>
            <a:endParaRPr lang="en-US" sz="2472" dirty="0" smtClean="0">
              <a:ln w="0"/>
              <a:latin typeface="Acrom" panose="00000500000000000000" pitchFamily="50" charset="0"/>
            </a:endParaRPr>
          </a:p>
          <a:p>
            <a:pPr marL="1615974" indent="-1615974" algn="just">
              <a:lnSpc>
                <a:spcPct val="100000"/>
              </a:lnSpc>
              <a:buFont typeface="+mj-lt"/>
              <a:buAutoNum type="arabicPeriod"/>
            </a:pPr>
            <a:endParaRPr lang="en-US" sz="2472" dirty="0">
              <a:ln w="0"/>
              <a:latin typeface="Acrom" panose="00000500000000000000" pitchFamily="50" charset="0"/>
            </a:endParaRPr>
          </a:p>
          <a:p>
            <a:pPr marL="1615974" indent="-1615974" algn="just">
              <a:lnSpc>
                <a:spcPct val="100000"/>
              </a:lnSpc>
              <a:buFont typeface="+mj-lt"/>
              <a:buAutoNum type="arabicPeriod"/>
            </a:pPr>
            <a:r>
              <a:rPr lang="en-US" sz="2472" b="1" dirty="0">
                <a:ln w="0"/>
                <a:latin typeface="Acrom" panose="00000500000000000000" pitchFamily="50" charset="0"/>
              </a:rPr>
              <a:t>Mutation</a:t>
            </a:r>
            <a:r>
              <a:rPr lang="en-US" sz="2472" dirty="0">
                <a:ln w="0"/>
                <a:latin typeface="Acrom" panose="00000500000000000000" pitchFamily="50" charset="0"/>
              </a:rPr>
              <a:t> – process of </a:t>
            </a:r>
            <a:r>
              <a:rPr lang="en-US" sz="2472" dirty="0" smtClean="0">
                <a:ln w="0"/>
                <a:latin typeface="Acrom" panose="00000500000000000000" pitchFamily="50" charset="0"/>
              </a:rPr>
              <a:t>change, insight an individual </a:t>
            </a:r>
            <a:r>
              <a:rPr lang="en-US" sz="2472" dirty="0">
                <a:ln w="0"/>
                <a:latin typeface="Acrom" panose="00000500000000000000" pitchFamily="50" charset="0"/>
              </a:rPr>
              <a:t>chromosome. As well as crossover mutation is controlled by </a:t>
            </a:r>
            <a:r>
              <a:rPr lang="en-US" sz="2472" dirty="0" smtClean="0">
                <a:ln w="0"/>
                <a:latin typeface="Acrom" panose="00000500000000000000" pitchFamily="50" charset="0"/>
              </a:rPr>
              <a:t>a mutation </a:t>
            </a:r>
            <a:r>
              <a:rPr lang="en-US" sz="2472" dirty="0">
                <a:ln w="0"/>
                <a:latin typeface="Acrom" panose="00000500000000000000" pitchFamily="50" charset="0"/>
              </a:rPr>
              <a:t>rate.</a:t>
            </a:r>
          </a:p>
          <a:p>
            <a:pPr algn="just">
              <a:lnSpc>
                <a:spcPct val="100000"/>
              </a:lnSpc>
            </a:pPr>
            <a:r>
              <a:rPr lang="en-US" sz="2472" dirty="0">
                <a:ln w="0"/>
                <a:latin typeface="Acrom" panose="00000500000000000000" pitchFamily="50" charset="0"/>
              </a:rPr>
              <a:t>The algorithms stops after </a:t>
            </a:r>
            <a:r>
              <a:rPr lang="en-US" sz="2472" dirty="0" smtClean="0">
                <a:ln w="0"/>
                <a:latin typeface="Acrom" panose="00000500000000000000" pitchFamily="50" charset="0"/>
              </a:rPr>
              <a:t>a certain </a:t>
            </a:r>
            <a:r>
              <a:rPr lang="en-US" sz="2472" dirty="0">
                <a:ln w="0"/>
                <a:latin typeface="Acrom" panose="00000500000000000000" pitchFamily="50" charset="0"/>
              </a:rPr>
              <a:t>number of such iterations.</a:t>
            </a:r>
            <a:endParaRPr lang="et-EE" sz="2472" dirty="0">
              <a:ln w="0"/>
              <a:latin typeface="Acrom" panose="00000500000000000000" pitchFamily="50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8485295" y="4645458"/>
            <a:ext cx="6720719" cy="52132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129280" tIns="64640" rIns="129280" bIns="64640" rtlCol="0">
            <a:normAutofit lnSpcReduction="10000"/>
          </a:bodyPr>
          <a:lstStyle>
            <a:lvl1pPr marL="0" indent="0" algn="ctr" defTabSz="2138324" rtl="0" eaLnBrk="1" latinLnBrk="0" hangingPunct="1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56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9162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6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8324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20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7487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276649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345811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14973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484135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553298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sz="2825" b="1" dirty="0">
                <a:solidFill>
                  <a:schemeClr val="bg1"/>
                </a:solidFill>
                <a:latin typeface="Acrom" panose="00000500000000000000" pitchFamily="50" charset="0"/>
              </a:rPr>
              <a:t>Objectives</a:t>
            </a:r>
          </a:p>
          <a:p>
            <a:pPr algn="just">
              <a:lnSpc>
                <a:spcPct val="100000"/>
              </a:lnSpc>
            </a:pPr>
            <a:endParaRPr lang="uk-UA" sz="2825" b="1" dirty="0">
              <a:solidFill>
                <a:schemeClr val="bg1"/>
              </a:solidFill>
              <a:latin typeface="Acrom" panose="00000500000000000000" pitchFamily="5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0275" y="4568197"/>
            <a:ext cx="10862020" cy="60332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16642168" y="11137358"/>
            <a:ext cx="12476272" cy="53712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129280" tIns="64640" rIns="129280" bIns="64640" rtlCol="0">
            <a:normAutofit fontScale="92500" lnSpcReduction="10000"/>
          </a:bodyPr>
          <a:lstStyle>
            <a:lvl1pPr marL="0" indent="0" algn="ctr" defTabSz="2138324" rtl="0" eaLnBrk="1" latinLnBrk="0" hangingPunct="1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56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9162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6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8324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20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7487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276649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345811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14973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484135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553298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sz="2825" dirty="0">
                <a:ln w="0"/>
                <a:latin typeface="Acrom" panose="00000500000000000000" pitchFamily="50" charset="0"/>
              </a:rPr>
              <a:t>Result</a:t>
            </a:r>
          </a:p>
          <a:p>
            <a:pPr algn="just">
              <a:lnSpc>
                <a:spcPct val="100000"/>
              </a:lnSpc>
            </a:pPr>
            <a:r>
              <a:rPr lang="en-US" sz="2472" dirty="0" smtClean="0">
                <a:ln w="0"/>
                <a:latin typeface="Acrom" panose="00000500000000000000" pitchFamily="50" charset="0"/>
              </a:rPr>
              <a:t>During</a:t>
            </a:r>
            <a:r>
              <a:rPr lang="et-EE" sz="2472" dirty="0" smtClean="0">
                <a:ln w="0"/>
                <a:latin typeface="Acrom" panose="00000500000000000000" pitchFamily="50" charset="0"/>
              </a:rPr>
              <a:t> </a:t>
            </a:r>
            <a:r>
              <a:rPr lang="en-US" sz="2472" dirty="0">
                <a:ln w="0"/>
                <a:latin typeface="Acrom" panose="00000500000000000000" pitchFamily="50" charset="0"/>
              </a:rPr>
              <a:t>the given p</a:t>
            </a:r>
            <a:r>
              <a:rPr lang="et-EE" sz="2472" dirty="0" err="1">
                <a:ln w="0"/>
                <a:latin typeface="Acrom" panose="00000500000000000000" pitchFamily="50" charset="0"/>
              </a:rPr>
              <a:t>roject</a:t>
            </a:r>
            <a:r>
              <a:rPr lang="et-EE" sz="2472" dirty="0">
                <a:ln w="0"/>
                <a:latin typeface="Acrom" panose="00000500000000000000" pitchFamily="50" charset="0"/>
              </a:rPr>
              <a:t> </a:t>
            </a:r>
            <a:r>
              <a:rPr lang="et-EE" sz="2472" dirty="0" err="1">
                <a:ln w="0"/>
                <a:latin typeface="Acrom" panose="00000500000000000000" pitchFamily="50" charset="0"/>
              </a:rPr>
              <a:t>timeframe</a:t>
            </a:r>
            <a:r>
              <a:rPr lang="en-US" sz="2472" dirty="0">
                <a:ln w="0"/>
                <a:latin typeface="Acrom" panose="00000500000000000000" pitchFamily="50" charset="0"/>
              </a:rPr>
              <a:t>s</a:t>
            </a:r>
            <a:r>
              <a:rPr lang="et-EE" sz="2472" dirty="0">
                <a:ln w="0"/>
                <a:latin typeface="Acrom" panose="00000500000000000000" pitchFamily="50" charset="0"/>
              </a:rPr>
              <a:t> </a:t>
            </a:r>
            <a:r>
              <a:rPr lang="et-EE" sz="2472" dirty="0" err="1">
                <a:ln w="0"/>
                <a:latin typeface="Acrom" panose="00000500000000000000" pitchFamily="50" charset="0"/>
              </a:rPr>
              <a:t>the</a:t>
            </a:r>
            <a:r>
              <a:rPr lang="et-EE" sz="2472" dirty="0">
                <a:ln w="0"/>
                <a:latin typeface="Acrom" panose="00000500000000000000" pitchFamily="50" charset="0"/>
              </a:rPr>
              <a:t> </a:t>
            </a:r>
            <a:r>
              <a:rPr lang="et-EE" sz="2472" dirty="0" err="1">
                <a:ln w="0"/>
                <a:latin typeface="Acrom" panose="00000500000000000000" pitchFamily="50" charset="0"/>
              </a:rPr>
              <a:t>above</a:t>
            </a:r>
            <a:r>
              <a:rPr lang="et-EE" sz="2472" dirty="0">
                <a:ln w="0"/>
                <a:latin typeface="Acrom" panose="00000500000000000000" pitchFamily="50" charset="0"/>
              </a:rPr>
              <a:t> </a:t>
            </a:r>
            <a:r>
              <a:rPr lang="et-EE" sz="2472" dirty="0" err="1">
                <a:ln w="0"/>
                <a:latin typeface="Acrom" panose="00000500000000000000" pitchFamily="50" charset="0"/>
              </a:rPr>
              <a:t>web</a:t>
            </a:r>
            <a:r>
              <a:rPr lang="et-EE" sz="2472" dirty="0">
                <a:ln w="0"/>
                <a:latin typeface="Acrom" panose="00000500000000000000" pitchFamily="50" charset="0"/>
              </a:rPr>
              <a:t> tool </a:t>
            </a:r>
            <a:r>
              <a:rPr lang="en-US" sz="2472" dirty="0">
                <a:ln w="0"/>
                <a:latin typeface="Acrom" panose="00000500000000000000" pitchFamily="50" charset="0"/>
              </a:rPr>
              <a:t>was </a:t>
            </a:r>
            <a:r>
              <a:rPr lang="et-EE" sz="2472" dirty="0" err="1">
                <a:ln w="0"/>
                <a:latin typeface="Acrom" panose="00000500000000000000" pitchFamily="50" charset="0"/>
              </a:rPr>
              <a:t>created</a:t>
            </a:r>
            <a:r>
              <a:rPr lang="et-EE" sz="2472" dirty="0">
                <a:ln w="0"/>
                <a:latin typeface="Acrom" panose="00000500000000000000" pitchFamily="50" charset="0"/>
              </a:rPr>
              <a:t> </a:t>
            </a:r>
            <a:r>
              <a:rPr lang="et-EE" sz="2472" dirty="0" err="1">
                <a:ln w="0"/>
                <a:latin typeface="Acrom" panose="00000500000000000000" pitchFamily="50" charset="0"/>
              </a:rPr>
              <a:t>using</a:t>
            </a:r>
            <a:r>
              <a:rPr lang="et-EE" sz="2472" dirty="0">
                <a:ln w="0"/>
                <a:latin typeface="Acrom" panose="00000500000000000000" pitchFamily="50" charset="0"/>
              </a:rPr>
              <a:t> </a:t>
            </a:r>
            <a:r>
              <a:rPr lang="en-US" sz="2472" dirty="0">
                <a:ln w="0"/>
                <a:latin typeface="Acrom" panose="00000500000000000000" pitchFamily="50" charset="0"/>
              </a:rPr>
              <a:t>just </a:t>
            </a:r>
            <a:r>
              <a:rPr lang="et-EE" sz="2472" dirty="0">
                <a:ln w="0"/>
                <a:latin typeface="Acrom" panose="00000500000000000000" pitchFamily="50" charset="0"/>
              </a:rPr>
              <a:t>Java Script and HTML. </a:t>
            </a:r>
            <a:r>
              <a:rPr lang="et-EE" sz="2472" dirty="0" err="1">
                <a:ln w="0"/>
                <a:latin typeface="Acrom" panose="00000500000000000000" pitchFamily="50" charset="0"/>
              </a:rPr>
              <a:t>The</a:t>
            </a:r>
            <a:r>
              <a:rPr lang="et-EE" sz="2472" dirty="0">
                <a:ln w="0"/>
                <a:latin typeface="Acrom" panose="00000500000000000000" pitchFamily="50" charset="0"/>
              </a:rPr>
              <a:t> tool </a:t>
            </a:r>
            <a:r>
              <a:rPr lang="en-US" sz="2472" dirty="0" smtClean="0">
                <a:ln w="0"/>
                <a:latin typeface="Acrom" panose="00000500000000000000" pitchFamily="50" charset="0"/>
              </a:rPr>
              <a:t>is </a:t>
            </a:r>
            <a:r>
              <a:rPr lang="et-EE" sz="2472" dirty="0" err="1" smtClean="0">
                <a:ln w="0"/>
                <a:latin typeface="Acrom" panose="00000500000000000000" pitchFamily="50" charset="0"/>
              </a:rPr>
              <a:t>divided</a:t>
            </a:r>
            <a:r>
              <a:rPr lang="et-EE" sz="2472" dirty="0" smtClean="0">
                <a:ln w="0"/>
                <a:latin typeface="Acrom" panose="00000500000000000000" pitchFamily="50" charset="0"/>
              </a:rPr>
              <a:t> </a:t>
            </a:r>
            <a:r>
              <a:rPr lang="et-EE" sz="2472" dirty="0" err="1">
                <a:ln w="0"/>
                <a:latin typeface="Acrom" panose="00000500000000000000" pitchFamily="50" charset="0"/>
              </a:rPr>
              <a:t>into</a:t>
            </a:r>
            <a:r>
              <a:rPr lang="et-EE" sz="2472" dirty="0">
                <a:ln w="0"/>
                <a:latin typeface="Acrom" panose="00000500000000000000" pitchFamily="50" charset="0"/>
              </a:rPr>
              <a:t> t</a:t>
            </a:r>
            <a:r>
              <a:rPr lang="en-US" sz="2472" dirty="0">
                <a:ln w="0"/>
                <a:latin typeface="Acrom" panose="00000500000000000000" pitchFamily="50" charset="0"/>
              </a:rPr>
              <a:t>h</a:t>
            </a:r>
            <a:r>
              <a:rPr lang="et-EE" sz="2472" dirty="0">
                <a:ln w="0"/>
                <a:latin typeface="Acrom" panose="00000500000000000000" pitchFamily="50" charset="0"/>
              </a:rPr>
              <a:t>ree </a:t>
            </a:r>
            <a:r>
              <a:rPr lang="en-US" sz="2472" dirty="0">
                <a:ln w="0"/>
                <a:latin typeface="Acrom" panose="00000500000000000000" pitchFamily="50" charset="0"/>
              </a:rPr>
              <a:t>main </a:t>
            </a:r>
            <a:r>
              <a:rPr lang="et-EE" sz="2472" dirty="0" err="1">
                <a:ln w="0"/>
                <a:latin typeface="Acrom" panose="00000500000000000000" pitchFamily="50" charset="0"/>
              </a:rPr>
              <a:t>sections</a:t>
            </a:r>
            <a:r>
              <a:rPr lang="en-US" sz="2472" dirty="0">
                <a:ln w="0"/>
                <a:latin typeface="Acrom" panose="00000500000000000000" pitchFamily="50" charset="0"/>
              </a:rPr>
              <a:t>:</a:t>
            </a:r>
          </a:p>
          <a:p>
            <a:pPr algn="just">
              <a:lnSpc>
                <a:spcPct val="100000"/>
              </a:lnSpc>
            </a:pPr>
            <a:r>
              <a:rPr lang="en-US" sz="2472" b="1" dirty="0" smtClean="0">
                <a:ln w="0"/>
                <a:latin typeface="Acrom" panose="00000500000000000000" pitchFamily="50" charset="0"/>
              </a:rPr>
              <a:t>Control </a:t>
            </a:r>
            <a:r>
              <a:rPr lang="en-US" sz="2472" b="1" dirty="0">
                <a:ln w="0"/>
                <a:latin typeface="Acrom" panose="00000500000000000000" pitchFamily="50" charset="0"/>
              </a:rPr>
              <a:t>bar </a:t>
            </a:r>
            <a:r>
              <a:rPr lang="en-US" sz="2472" dirty="0">
                <a:ln w="0"/>
                <a:latin typeface="Acrom" panose="00000500000000000000" pitchFamily="50" charset="0"/>
              </a:rPr>
              <a:t>– allows to generate random points and start/stop the algorithm execution. It also contains all the mutable values which are available for users for experiments, such as: selection type, crossover type, crossover rate, mutation rate, possibility to save the best result after each iteration.</a:t>
            </a:r>
          </a:p>
          <a:p>
            <a:pPr algn="just">
              <a:lnSpc>
                <a:spcPct val="100000"/>
              </a:lnSpc>
            </a:pPr>
            <a:r>
              <a:rPr lang="en-US" sz="2472" b="1" dirty="0">
                <a:ln w="0"/>
                <a:latin typeface="Acrom" panose="00000500000000000000" pitchFamily="50" charset="0"/>
              </a:rPr>
              <a:t>Path view </a:t>
            </a:r>
            <a:r>
              <a:rPr lang="en-US" sz="2472" dirty="0">
                <a:ln w="0"/>
                <a:latin typeface="Acrom" panose="00000500000000000000" pitchFamily="50" charset="0"/>
              </a:rPr>
              <a:t>– shows the best result after each iteration. As well as </a:t>
            </a:r>
            <a:r>
              <a:rPr lang="en-US" sz="2472" dirty="0" smtClean="0">
                <a:ln w="0"/>
                <a:latin typeface="Acrom" panose="00000500000000000000" pitchFamily="50" charset="0"/>
              </a:rPr>
              <a:t>the number </a:t>
            </a:r>
            <a:r>
              <a:rPr lang="en-US" sz="2472" dirty="0">
                <a:ln w="0"/>
                <a:latin typeface="Acrom" panose="00000500000000000000" pitchFamily="50" charset="0"/>
              </a:rPr>
              <a:t>of iterations and fitness of the best result.</a:t>
            </a:r>
          </a:p>
          <a:p>
            <a:pPr algn="just">
              <a:lnSpc>
                <a:spcPct val="100000"/>
              </a:lnSpc>
            </a:pPr>
            <a:r>
              <a:rPr lang="en-US" sz="2472" b="1" dirty="0" err="1" smtClean="0">
                <a:ln w="0"/>
                <a:latin typeface="Acrom" panose="00000500000000000000" pitchFamily="50" charset="0"/>
              </a:rPr>
              <a:t>Burndown</a:t>
            </a:r>
            <a:r>
              <a:rPr lang="en-US" sz="2472" b="1" dirty="0" smtClean="0">
                <a:ln w="0"/>
                <a:latin typeface="Acrom" panose="00000500000000000000" pitchFamily="50" charset="0"/>
              </a:rPr>
              <a:t> </a:t>
            </a:r>
            <a:r>
              <a:rPr lang="en-US" sz="2472" b="1" dirty="0">
                <a:ln w="0"/>
                <a:latin typeface="Acrom" panose="00000500000000000000" pitchFamily="50" charset="0"/>
              </a:rPr>
              <a:t>chart </a:t>
            </a:r>
            <a:r>
              <a:rPr lang="en-US" sz="2472" dirty="0">
                <a:ln w="0"/>
                <a:latin typeface="Acrom" panose="00000500000000000000" pitchFamily="50" charset="0"/>
              </a:rPr>
              <a:t>– shows the fitness </a:t>
            </a:r>
            <a:r>
              <a:rPr lang="en-US" sz="2472" dirty="0" smtClean="0">
                <a:ln w="0"/>
                <a:latin typeface="Acrom" panose="00000500000000000000" pitchFamily="50" charset="0"/>
              </a:rPr>
              <a:t>change history </a:t>
            </a:r>
            <a:r>
              <a:rPr lang="en-US" sz="2472" dirty="0">
                <a:ln w="0"/>
                <a:latin typeface="Acrom" panose="00000500000000000000" pitchFamily="50" charset="0"/>
              </a:rPr>
              <a:t>of the best result. It saves the results of the previous </a:t>
            </a:r>
            <a:r>
              <a:rPr lang="en-US" sz="2472" dirty="0" smtClean="0">
                <a:ln w="0"/>
                <a:latin typeface="Acrom" panose="00000500000000000000" pitchFamily="50" charset="0"/>
              </a:rPr>
              <a:t>runs as well, </a:t>
            </a:r>
            <a:r>
              <a:rPr lang="en-US" sz="2472" dirty="0">
                <a:ln w="0"/>
                <a:latin typeface="Acrom" panose="00000500000000000000" pitchFamily="50" charset="0"/>
              </a:rPr>
              <a:t>which enables to compare how good or bad different parameters can be.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599" y="16793814"/>
            <a:ext cx="4597370" cy="2298685"/>
          </a:xfrm>
          <a:prstGeom prst="rect">
            <a:avLst/>
          </a:prstGeom>
        </p:spPr>
      </p:pic>
      <p:sp>
        <p:nvSpPr>
          <p:cNvPr id="11" name="Subtitle 2"/>
          <p:cNvSpPr txBox="1">
            <a:spLocks/>
          </p:cNvSpPr>
          <p:nvPr/>
        </p:nvSpPr>
        <p:spPr>
          <a:xfrm>
            <a:off x="16642167" y="19591074"/>
            <a:ext cx="12476271" cy="9780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129280" tIns="64640" rIns="129280" bIns="64640" rtlCol="0" anchor="ctr">
            <a:noAutofit/>
          </a:bodyPr>
          <a:lstStyle>
            <a:lvl1pPr marL="0" indent="0" algn="ctr" defTabSz="2138324" rtl="0" eaLnBrk="1" latinLnBrk="0" hangingPunct="1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56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9162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6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8324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20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7487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276649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345811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14973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484135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553298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sz="2825" dirty="0">
                <a:solidFill>
                  <a:schemeClr val="bg1"/>
                </a:solidFill>
                <a:latin typeface="Acrom" panose="00000500000000000000" pitchFamily="50" charset="0"/>
              </a:rPr>
              <a:t>Live demo: </a:t>
            </a:r>
            <a:r>
              <a:rPr lang="en-US" sz="2472" dirty="0">
                <a:solidFill>
                  <a:schemeClr val="bg1"/>
                </a:solidFill>
                <a:latin typeface="Acrom" panose="00000500000000000000" pitchFamily="50" charset="0"/>
              </a:rPr>
              <a:t>http://ostap0207.github.io/web-ga-tsp/</a:t>
            </a:r>
            <a:endParaRPr lang="uk-UA" sz="2472" dirty="0">
              <a:solidFill>
                <a:schemeClr val="bg1"/>
              </a:solidFill>
              <a:latin typeface="Acrom" panose="00000500000000000000" pitchFamily="50" charset="0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6642166" y="16916082"/>
            <a:ext cx="12476272" cy="267499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129280" tIns="64640" rIns="129280" bIns="64640" rtlCol="0">
            <a:noAutofit/>
          </a:bodyPr>
          <a:lstStyle>
            <a:lvl1pPr marL="0" indent="0" algn="ctr" defTabSz="2138324" rtl="0" eaLnBrk="1" latinLnBrk="0" hangingPunct="1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56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9162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6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8324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20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7487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276649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345811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14973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484135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553298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endParaRPr lang="en-US" sz="2400" dirty="0" smtClean="0">
              <a:ln w="0"/>
              <a:latin typeface="Acrom" panose="00000500000000000000" pitchFamily="50" charset="0"/>
            </a:endParaRPr>
          </a:p>
          <a:p>
            <a:pPr algn="just">
              <a:lnSpc>
                <a:spcPct val="100000"/>
              </a:lnSpc>
            </a:pPr>
            <a:r>
              <a:rPr lang="en-US" sz="2400" dirty="0" smtClean="0">
                <a:ln w="0"/>
                <a:latin typeface="Acrom" panose="00000500000000000000" pitchFamily="50" charset="0"/>
              </a:rPr>
              <a:t>The </a:t>
            </a:r>
            <a:r>
              <a:rPr lang="en-US" sz="2400" dirty="0">
                <a:ln w="0"/>
                <a:latin typeface="Acrom" panose="00000500000000000000" pitchFamily="50" charset="0"/>
              </a:rPr>
              <a:t>tool gives a better chance to understand how the algorithm works. Yet in can still be extended with other mutable parameters such other selection or crossover </a:t>
            </a:r>
            <a:r>
              <a:rPr lang="en-US" sz="2400" dirty="0" smtClean="0">
                <a:ln w="0"/>
                <a:latin typeface="Acrom" panose="00000500000000000000" pitchFamily="50" charset="0"/>
              </a:rPr>
              <a:t>types.. </a:t>
            </a:r>
          </a:p>
          <a:p>
            <a:pPr algn="just">
              <a:lnSpc>
                <a:spcPct val="100000"/>
              </a:lnSpc>
            </a:pPr>
            <a:r>
              <a:rPr lang="en-US" sz="2400" dirty="0" smtClean="0">
                <a:ln w="0"/>
                <a:latin typeface="Acrom" panose="00000500000000000000" pitchFamily="50" charset="0"/>
              </a:rPr>
              <a:t>Contributions </a:t>
            </a:r>
            <a:r>
              <a:rPr lang="en-US" sz="2400" dirty="0">
                <a:ln w="0"/>
                <a:latin typeface="Acrom" panose="00000500000000000000" pitchFamily="50" charset="0"/>
              </a:rPr>
              <a:t>are welcome </a:t>
            </a:r>
            <a:r>
              <a:rPr lang="en-US" sz="2400" dirty="0" smtClean="0">
                <a:ln w="0"/>
                <a:latin typeface="Acrom" panose="00000500000000000000" pitchFamily="50" charset="0"/>
              </a:rPr>
              <a:t>at https</a:t>
            </a:r>
            <a:r>
              <a:rPr lang="en-US" sz="2400" dirty="0">
                <a:ln w="0"/>
                <a:latin typeface="Acrom" panose="00000500000000000000" pitchFamily="50" charset="0"/>
              </a:rPr>
              <a:t>://github.com/ostap0207/web-ga-tsp</a:t>
            </a: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786467" y="5314031"/>
            <a:ext cx="6742096" cy="380556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64585" tIns="32292" rIns="64585" bIns="32292" rtlCol="0">
            <a:noAutofit/>
          </a:bodyPr>
          <a:lstStyle>
            <a:lvl1pPr marL="0" indent="0" algn="ctr" defTabSz="4036710" rtl="0" eaLnBrk="1" latinLnBrk="0" hangingPunct="1">
              <a:lnSpc>
                <a:spcPct val="90000"/>
              </a:lnSpc>
              <a:spcBef>
                <a:spcPts val="4415"/>
              </a:spcBef>
              <a:buFont typeface="Arial" panose="020B0604020202020204" pitchFamily="34" charset="0"/>
              <a:buNone/>
              <a:defRPr sz="1059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018355" indent="0" algn="ctr" defTabSz="4036710" rtl="0" eaLnBrk="1" latinLnBrk="0" hangingPunct="1">
              <a:lnSpc>
                <a:spcPct val="90000"/>
              </a:lnSpc>
              <a:spcBef>
                <a:spcPts val="2207"/>
              </a:spcBef>
              <a:buFont typeface="Arial" panose="020B0604020202020204" pitchFamily="34" charset="0"/>
              <a:buNone/>
              <a:defRPr sz="882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036710" indent="0" algn="ctr" defTabSz="4036710" rtl="0" eaLnBrk="1" latinLnBrk="0" hangingPunct="1">
              <a:lnSpc>
                <a:spcPct val="90000"/>
              </a:lnSpc>
              <a:spcBef>
                <a:spcPts val="2207"/>
              </a:spcBef>
              <a:buFont typeface="Arial" panose="020B0604020202020204" pitchFamily="34" charset="0"/>
              <a:buNone/>
              <a:defRPr sz="794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055065" indent="0" algn="ctr" defTabSz="4036710" rtl="0" eaLnBrk="1" latinLnBrk="0" hangingPunct="1">
              <a:lnSpc>
                <a:spcPct val="90000"/>
              </a:lnSpc>
              <a:spcBef>
                <a:spcPts val="2207"/>
              </a:spcBef>
              <a:buFont typeface="Arial" panose="020B0604020202020204" pitchFamily="34" charset="0"/>
              <a:buNone/>
              <a:defRPr sz="706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8073420" indent="0" algn="ctr" defTabSz="4036710" rtl="0" eaLnBrk="1" latinLnBrk="0" hangingPunct="1">
              <a:lnSpc>
                <a:spcPct val="90000"/>
              </a:lnSpc>
              <a:spcBef>
                <a:spcPts val="2207"/>
              </a:spcBef>
              <a:buFont typeface="Arial" panose="020B0604020202020204" pitchFamily="34" charset="0"/>
              <a:buNone/>
              <a:defRPr sz="706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0091776" indent="0" algn="ctr" defTabSz="4036710" rtl="0" eaLnBrk="1" latinLnBrk="0" hangingPunct="1">
              <a:lnSpc>
                <a:spcPct val="90000"/>
              </a:lnSpc>
              <a:spcBef>
                <a:spcPts val="2207"/>
              </a:spcBef>
              <a:buFont typeface="Arial" panose="020B0604020202020204" pitchFamily="34" charset="0"/>
              <a:buNone/>
              <a:defRPr sz="706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2110131" indent="0" algn="ctr" defTabSz="4036710" rtl="0" eaLnBrk="1" latinLnBrk="0" hangingPunct="1">
              <a:lnSpc>
                <a:spcPct val="90000"/>
              </a:lnSpc>
              <a:spcBef>
                <a:spcPts val="2207"/>
              </a:spcBef>
              <a:buFont typeface="Arial" panose="020B0604020202020204" pitchFamily="34" charset="0"/>
              <a:buNone/>
              <a:defRPr sz="706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4128486" indent="0" algn="ctr" defTabSz="4036710" rtl="0" eaLnBrk="1" latinLnBrk="0" hangingPunct="1">
              <a:lnSpc>
                <a:spcPct val="90000"/>
              </a:lnSpc>
              <a:spcBef>
                <a:spcPts val="2207"/>
              </a:spcBef>
              <a:buFont typeface="Arial" panose="020B0604020202020204" pitchFamily="34" charset="0"/>
              <a:buNone/>
              <a:defRPr sz="706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6146841" indent="0" algn="ctr" defTabSz="4036710" rtl="0" eaLnBrk="1" latinLnBrk="0" hangingPunct="1">
              <a:lnSpc>
                <a:spcPct val="90000"/>
              </a:lnSpc>
              <a:spcBef>
                <a:spcPts val="2207"/>
              </a:spcBef>
              <a:buFont typeface="Arial" panose="020B0604020202020204" pitchFamily="34" charset="0"/>
              <a:buNone/>
              <a:defRPr sz="706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sz="2472" dirty="0">
                <a:ln w="0"/>
                <a:solidFill>
                  <a:schemeClr val="tx1"/>
                </a:solidFill>
                <a:latin typeface="Acrom" panose="00000500000000000000" pitchFamily="50" charset="0"/>
              </a:rPr>
              <a:t>Genetic</a:t>
            </a:r>
            <a:r>
              <a:rPr lang="et-EE" sz="2472" dirty="0">
                <a:ln w="0"/>
                <a:solidFill>
                  <a:schemeClr val="tx1"/>
                </a:solidFill>
                <a:latin typeface="Acrom" panose="00000500000000000000" pitchFamily="50" charset="0"/>
              </a:rPr>
              <a:t> </a:t>
            </a:r>
            <a:r>
              <a:rPr lang="et-EE" sz="2472" dirty="0" err="1">
                <a:ln w="0"/>
                <a:solidFill>
                  <a:schemeClr val="tx1"/>
                </a:solidFill>
                <a:latin typeface="Acrom" panose="00000500000000000000" pitchFamily="50" charset="0"/>
              </a:rPr>
              <a:t>algorithm</a:t>
            </a:r>
            <a:r>
              <a:rPr lang="et-EE" sz="2472" dirty="0">
                <a:ln w="0"/>
                <a:solidFill>
                  <a:schemeClr val="tx1"/>
                </a:solidFill>
                <a:latin typeface="Acrom" panose="00000500000000000000" pitchFamily="50" charset="0"/>
              </a:rPr>
              <a:t> </a:t>
            </a:r>
            <a:r>
              <a:rPr lang="et-EE" sz="2472" dirty="0" err="1">
                <a:ln w="0"/>
                <a:solidFill>
                  <a:schemeClr val="tx1"/>
                </a:solidFill>
                <a:latin typeface="Acrom" panose="00000500000000000000" pitchFamily="50" charset="0"/>
              </a:rPr>
              <a:t>is</a:t>
            </a:r>
            <a:r>
              <a:rPr lang="et-EE" sz="2472" dirty="0">
                <a:ln w="0"/>
                <a:solidFill>
                  <a:schemeClr val="tx1"/>
                </a:solidFill>
                <a:latin typeface="Acrom" panose="00000500000000000000" pitchFamily="50" charset="0"/>
              </a:rPr>
              <a:t> </a:t>
            </a:r>
            <a:r>
              <a:rPr lang="et-EE" sz="2472" dirty="0" err="1">
                <a:ln w="0"/>
                <a:solidFill>
                  <a:schemeClr val="tx1"/>
                </a:solidFill>
                <a:latin typeface="Acrom" panose="00000500000000000000" pitchFamily="50" charset="0"/>
              </a:rPr>
              <a:t>an</a:t>
            </a:r>
            <a:r>
              <a:rPr lang="et-EE" sz="2472" dirty="0">
                <a:ln w="0"/>
                <a:solidFill>
                  <a:schemeClr val="tx1"/>
                </a:solidFill>
                <a:latin typeface="Acrom" panose="00000500000000000000" pitchFamily="50" charset="0"/>
              </a:rPr>
              <a:t> </a:t>
            </a:r>
            <a:r>
              <a:rPr lang="et-EE" sz="2472" dirty="0" err="1">
                <a:ln w="0"/>
                <a:solidFill>
                  <a:schemeClr val="tx1"/>
                </a:solidFill>
                <a:latin typeface="Acrom" panose="00000500000000000000" pitchFamily="50" charset="0"/>
              </a:rPr>
              <a:t>algorithm</a:t>
            </a:r>
            <a:r>
              <a:rPr lang="et-EE" sz="2472" dirty="0">
                <a:ln w="0"/>
                <a:solidFill>
                  <a:schemeClr val="tx1"/>
                </a:solidFill>
                <a:latin typeface="Acrom" panose="00000500000000000000" pitchFamily="50" charset="0"/>
              </a:rPr>
              <a:t> </a:t>
            </a:r>
            <a:r>
              <a:rPr lang="et-EE" sz="2472" dirty="0" err="1">
                <a:ln w="0"/>
                <a:solidFill>
                  <a:schemeClr val="tx1"/>
                </a:solidFill>
                <a:latin typeface="Acrom" panose="00000500000000000000" pitchFamily="50" charset="0"/>
              </a:rPr>
              <a:t>that</a:t>
            </a:r>
            <a:r>
              <a:rPr lang="et-EE" sz="2472" dirty="0">
                <a:ln w="0"/>
                <a:solidFill>
                  <a:schemeClr val="tx1"/>
                </a:solidFill>
                <a:latin typeface="Acrom" panose="00000500000000000000" pitchFamily="50" charset="0"/>
              </a:rPr>
              <a:t> </a:t>
            </a:r>
            <a:r>
              <a:rPr lang="en-US" sz="2472" dirty="0">
                <a:ln w="0"/>
                <a:solidFill>
                  <a:schemeClr val="tx1"/>
                </a:solidFill>
                <a:latin typeface="Acrom" panose="00000500000000000000" pitchFamily="50" charset="0"/>
              </a:rPr>
              <a:t>is </a:t>
            </a:r>
            <a:r>
              <a:rPr lang="et-EE" sz="2472" dirty="0" err="1">
                <a:ln w="0"/>
                <a:solidFill>
                  <a:schemeClr val="tx1"/>
                </a:solidFill>
                <a:latin typeface="Acrom" panose="00000500000000000000" pitchFamily="50" charset="0"/>
              </a:rPr>
              <a:t>widelly</a:t>
            </a:r>
            <a:r>
              <a:rPr lang="et-EE" sz="2472" dirty="0">
                <a:ln w="0"/>
                <a:solidFill>
                  <a:schemeClr val="tx1"/>
                </a:solidFill>
                <a:latin typeface="Acrom" panose="00000500000000000000" pitchFamily="50" charset="0"/>
              </a:rPr>
              <a:t> </a:t>
            </a:r>
            <a:r>
              <a:rPr lang="et-EE" sz="2472" dirty="0" err="1">
                <a:ln w="0"/>
                <a:solidFill>
                  <a:schemeClr val="tx1"/>
                </a:solidFill>
                <a:latin typeface="Acrom" panose="00000500000000000000" pitchFamily="50" charset="0"/>
              </a:rPr>
              <a:t>used</a:t>
            </a:r>
            <a:r>
              <a:rPr lang="et-EE" sz="2472" dirty="0">
                <a:ln w="0"/>
                <a:solidFill>
                  <a:schemeClr val="tx1"/>
                </a:solidFill>
                <a:latin typeface="Acrom" panose="00000500000000000000" pitchFamily="50" charset="0"/>
              </a:rPr>
              <a:t> </a:t>
            </a:r>
            <a:r>
              <a:rPr lang="et-EE" sz="2472" dirty="0" err="1">
                <a:ln w="0"/>
                <a:solidFill>
                  <a:schemeClr val="tx1"/>
                </a:solidFill>
                <a:latin typeface="Acrom" panose="00000500000000000000" pitchFamily="50" charset="0"/>
              </a:rPr>
              <a:t>to</a:t>
            </a:r>
            <a:r>
              <a:rPr lang="et-EE" sz="2472" dirty="0">
                <a:ln w="0"/>
                <a:solidFill>
                  <a:schemeClr val="tx1"/>
                </a:solidFill>
                <a:latin typeface="Acrom" panose="00000500000000000000" pitchFamily="50" charset="0"/>
              </a:rPr>
              <a:t> solve </a:t>
            </a:r>
            <a:r>
              <a:rPr lang="et-EE" sz="2472" dirty="0" err="1">
                <a:ln w="0"/>
                <a:solidFill>
                  <a:schemeClr val="tx1"/>
                </a:solidFill>
                <a:latin typeface="Acrom" panose="00000500000000000000" pitchFamily="50" charset="0"/>
              </a:rPr>
              <a:t>optimization</a:t>
            </a:r>
            <a:r>
              <a:rPr lang="et-EE" sz="2472" dirty="0">
                <a:ln w="0"/>
                <a:solidFill>
                  <a:schemeClr val="tx1"/>
                </a:solidFill>
                <a:latin typeface="Acrom" panose="00000500000000000000" pitchFamily="50" charset="0"/>
              </a:rPr>
              <a:t> and </a:t>
            </a:r>
            <a:r>
              <a:rPr lang="et-EE" sz="2472" dirty="0" err="1">
                <a:ln w="0"/>
                <a:solidFill>
                  <a:schemeClr val="tx1"/>
                </a:solidFill>
                <a:latin typeface="Acrom" panose="00000500000000000000" pitchFamily="50" charset="0"/>
              </a:rPr>
              <a:t>search</a:t>
            </a:r>
            <a:r>
              <a:rPr lang="et-EE" sz="2472" dirty="0">
                <a:ln w="0"/>
                <a:solidFill>
                  <a:schemeClr val="tx1"/>
                </a:solidFill>
                <a:latin typeface="Acrom" panose="00000500000000000000" pitchFamily="50" charset="0"/>
              </a:rPr>
              <a:t> </a:t>
            </a:r>
            <a:r>
              <a:rPr lang="et-EE" sz="2472" dirty="0" err="1">
                <a:ln w="0"/>
                <a:solidFill>
                  <a:schemeClr val="tx1"/>
                </a:solidFill>
                <a:latin typeface="Acrom" panose="00000500000000000000" pitchFamily="50" charset="0"/>
              </a:rPr>
              <a:t>problems</a:t>
            </a:r>
            <a:r>
              <a:rPr lang="et-EE" sz="2472" dirty="0">
                <a:ln w="0"/>
                <a:solidFill>
                  <a:schemeClr val="tx1"/>
                </a:solidFill>
                <a:latin typeface="Acrom" panose="00000500000000000000" pitchFamily="50" charset="0"/>
              </a:rPr>
              <a:t>. </a:t>
            </a:r>
            <a:r>
              <a:rPr lang="et-EE" sz="2472" dirty="0" err="1">
                <a:ln w="0"/>
                <a:solidFill>
                  <a:schemeClr val="tx1"/>
                </a:solidFill>
                <a:latin typeface="Acrom" panose="00000500000000000000" pitchFamily="50" charset="0"/>
              </a:rPr>
              <a:t>It</a:t>
            </a:r>
            <a:r>
              <a:rPr lang="et-EE" sz="2472" dirty="0">
                <a:ln w="0"/>
                <a:solidFill>
                  <a:schemeClr val="tx1"/>
                </a:solidFill>
                <a:latin typeface="Acrom" panose="00000500000000000000" pitchFamily="50" charset="0"/>
              </a:rPr>
              <a:t> </a:t>
            </a:r>
            <a:r>
              <a:rPr lang="et-EE" sz="2472" dirty="0" err="1">
                <a:ln w="0"/>
                <a:solidFill>
                  <a:schemeClr val="tx1"/>
                </a:solidFill>
                <a:latin typeface="Acrom" panose="00000500000000000000" pitchFamily="50" charset="0"/>
              </a:rPr>
              <a:t>belongs</a:t>
            </a:r>
            <a:r>
              <a:rPr lang="et-EE" sz="2472" dirty="0">
                <a:ln w="0"/>
                <a:solidFill>
                  <a:schemeClr val="tx1"/>
                </a:solidFill>
                <a:latin typeface="Acrom" panose="00000500000000000000" pitchFamily="50" charset="0"/>
              </a:rPr>
              <a:t> </a:t>
            </a:r>
            <a:r>
              <a:rPr lang="et-EE" sz="2472" dirty="0" err="1">
                <a:ln w="0"/>
                <a:solidFill>
                  <a:schemeClr val="tx1"/>
                </a:solidFill>
                <a:latin typeface="Acrom" panose="00000500000000000000" pitchFamily="50" charset="0"/>
              </a:rPr>
              <a:t>to</a:t>
            </a:r>
            <a:r>
              <a:rPr lang="et-EE" sz="2472" dirty="0">
                <a:ln w="0"/>
                <a:solidFill>
                  <a:schemeClr val="tx1"/>
                </a:solidFill>
                <a:latin typeface="Acrom" panose="00000500000000000000" pitchFamily="50" charset="0"/>
              </a:rPr>
              <a:t> </a:t>
            </a:r>
            <a:r>
              <a:rPr lang="en-US" sz="2472" dirty="0" smtClean="0">
                <a:ln w="0"/>
                <a:solidFill>
                  <a:schemeClr val="tx1"/>
                </a:solidFill>
                <a:latin typeface="Acrom" panose="00000500000000000000" pitchFamily="50" charset="0"/>
              </a:rPr>
              <a:t>the </a:t>
            </a:r>
            <a:r>
              <a:rPr lang="et-EE" sz="2472" dirty="0" smtClean="0">
                <a:ln w="0"/>
                <a:solidFill>
                  <a:schemeClr val="tx1"/>
                </a:solidFill>
                <a:latin typeface="Acrom" panose="00000500000000000000" pitchFamily="50" charset="0"/>
              </a:rPr>
              <a:t>class </a:t>
            </a:r>
            <a:r>
              <a:rPr lang="et-EE" sz="2472" dirty="0">
                <a:ln w="0"/>
                <a:solidFill>
                  <a:schemeClr val="tx1"/>
                </a:solidFill>
                <a:latin typeface="Acrom" panose="00000500000000000000" pitchFamily="50" charset="0"/>
              </a:rPr>
              <a:t>of </a:t>
            </a:r>
            <a:r>
              <a:rPr lang="et-EE" sz="2472" dirty="0" err="1">
                <a:ln w="0"/>
                <a:solidFill>
                  <a:schemeClr val="tx1"/>
                </a:solidFill>
                <a:latin typeface="Acrom" panose="00000500000000000000" pitchFamily="50" charset="0"/>
              </a:rPr>
              <a:t>evolutionary</a:t>
            </a:r>
            <a:r>
              <a:rPr lang="et-EE" sz="2472" dirty="0">
                <a:ln w="0"/>
                <a:solidFill>
                  <a:schemeClr val="tx1"/>
                </a:solidFill>
                <a:latin typeface="Acrom" panose="00000500000000000000" pitchFamily="50" charset="0"/>
              </a:rPr>
              <a:t> </a:t>
            </a:r>
            <a:r>
              <a:rPr lang="en-US" sz="2472" dirty="0">
                <a:ln w="0"/>
                <a:solidFill>
                  <a:schemeClr val="tx1"/>
                </a:solidFill>
                <a:latin typeface="Acrom" panose="00000500000000000000" pitchFamily="50" charset="0"/>
              </a:rPr>
              <a:t>algorithms</a:t>
            </a:r>
            <a:r>
              <a:rPr lang="et-EE" sz="2472" dirty="0">
                <a:ln w="0"/>
                <a:solidFill>
                  <a:schemeClr val="tx1"/>
                </a:solidFill>
                <a:latin typeface="Acrom" panose="00000500000000000000" pitchFamily="50" charset="0"/>
              </a:rPr>
              <a:t> </a:t>
            </a:r>
            <a:r>
              <a:rPr lang="en-US" sz="2472" dirty="0">
                <a:ln w="0"/>
                <a:solidFill>
                  <a:schemeClr val="tx1"/>
                </a:solidFill>
                <a:latin typeface="Acrom" panose="00000500000000000000" pitchFamily="50" charset="0"/>
              </a:rPr>
              <a:t>a</a:t>
            </a:r>
            <a:r>
              <a:rPr lang="et-EE" sz="2472" dirty="0" err="1">
                <a:ln w="0"/>
                <a:solidFill>
                  <a:schemeClr val="tx1"/>
                </a:solidFill>
                <a:latin typeface="Acrom" panose="00000500000000000000" pitchFamily="50" charset="0"/>
              </a:rPr>
              <a:t>nd</a:t>
            </a:r>
            <a:r>
              <a:rPr lang="et-EE" sz="2472" dirty="0">
                <a:ln w="0"/>
                <a:solidFill>
                  <a:schemeClr val="tx1"/>
                </a:solidFill>
                <a:latin typeface="Acrom" panose="00000500000000000000" pitchFamily="50" charset="0"/>
              </a:rPr>
              <a:t> </a:t>
            </a:r>
            <a:r>
              <a:rPr lang="et-EE" sz="2472" dirty="0" err="1">
                <a:ln w="0"/>
                <a:solidFill>
                  <a:schemeClr val="tx1"/>
                </a:solidFill>
                <a:latin typeface="Acrom" panose="00000500000000000000" pitchFamily="50" charset="0"/>
              </a:rPr>
              <a:t>based</a:t>
            </a:r>
            <a:r>
              <a:rPr lang="et-EE" sz="2472" dirty="0">
                <a:ln w="0"/>
                <a:solidFill>
                  <a:schemeClr val="tx1"/>
                </a:solidFill>
                <a:latin typeface="Acrom" panose="00000500000000000000" pitchFamily="50" charset="0"/>
              </a:rPr>
              <a:t> on </a:t>
            </a:r>
            <a:r>
              <a:rPr lang="en-US" sz="2472" dirty="0">
                <a:ln w="0"/>
                <a:solidFill>
                  <a:schemeClr val="tx1"/>
                </a:solidFill>
                <a:latin typeface="Acrom" panose="00000500000000000000" pitchFamily="50" charset="0"/>
              </a:rPr>
              <a:t>a </a:t>
            </a:r>
            <a:r>
              <a:rPr lang="et-EE" sz="2472" dirty="0" err="1">
                <a:ln w="0"/>
                <a:solidFill>
                  <a:schemeClr val="tx1"/>
                </a:solidFill>
                <a:latin typeface="Acrom" panose="00000500000000000000" pitchFamily="50" charset="0"/>
              </a:rPr>
              <a:t>process</a:t>
            </a:r>
            <a:r>
              <a:rPr lang="et-EE" sz="2472" dirty="0">
                <a:ln w="0"/>
                <a:solidFill>
                  <a:schemeClr val="tx1"/>
                </a:solidFill>
                <a:latin typeface="Acrom" panose="00000500000000000000" pitchFamily="50" charset="0"/>
              </a:rPr>
              <a:t> of </a:t>
            </a:r>
            <a:r>
              <a:rPr lang="et-EE" sz="2472" dirty="0" err="1">
                <a:ln w="0"/>
                <a:solidFill>
                  <a:schemeClr val="tx1"/>
                </a:solidFill>
                <a:latin typeface="Acrom" panose="00000500000000000000" pitchFamily="50" charset="0"/>
              </a:rPr>
              <a:t>natural</a:t>
            </a:r>
            <a:r>
              <a:rPr lang="et-EE" sz="2472" dirty="0">
                <a:ln w="0"/>
                <a:solidFill>
                  <a:schemeClr val="tx1"/>
                </a:solidFill>
                <a:latin typeface="Acrom" panose="00000500000000000000" pitchFamily="50" charset="0"/>
              </a:rPr>
              <a:t> </a:t>
            </a:r>
            <a:r>
              <a:rPr lang="et-EE" sz="2472" dirty="0" err="1">
                <a:ln w="0"/>
                <a:solidFill>
                  <a:schemeClr val="tx1"/>
                </a:solidFill>
                <a:latin typeface="Acrom" panose="00000500000000000000" pitchFamily="50" charset="0"/>
              </a:rPr>
              <a:t>selection</a:t>
            </a:r>
            <a:r>
              <a:rPr lang="et-EE" sz="2472" dirty="0">
                <a:ln w="0"/>
                <a:solidFill>
                  <a:schemeClr val="tx1"/>
                </a:solidFill>
                <a:latin typeface="Acrom" panose="00000500000000000000" pitchFamily="50" charset="0"/>
              </a:rPr>
              <a:t>. </a:t>
            </a:r>
            <a:r>
              <a:rPr lang="et-EE" sz="2472" dirty="0" err="1">
                <a:ln w="0"/>
                <a:solidFill>
                  <a:schemeClr val="tx1"/>
                </a:solidFill>
                <a:latin typeface="Acrom" panose="00000500000000000000" pitchFamily="50" charset="0"/>
              </a:rPr>
              <a:t>With</a:t>
            </a:r>
            <a:r>
              <a:rPr lang="et-EE" sz="2472" dirty="0">
                <a:ln w="0"/>
                <a:solidFill>
                  <a:schemeClr val="tx1"/>
                </a:solidFill>
                <a:latin typeface="Acrom" panose="00000500000000000000" pitchFamily="50" charset="0"/>
              </a:rPr>
              <a:t> a </a:t>
            </a:r>
            <a:r>
              <a:rPr lang="et-EE" sz="2472" dirty="0" err="1">
                <a:ln w="0"/>
                <a:solidFill>
                  <a:schemeClr val="tx1"/>
                </a:solidFill>
                <a:latin typeface="Acrom" panose="00000500000000000000" pitchFamily="50" charset="0"/>
              </a:rPr>
              <a:t>help</a:t>
            </a:r>
            <a:r>
              <a:rPr lang="et-EE" sz="2472" dirty="0">
                <a:ln w="0"/>
                <a:solidFill>
                  <a:schemeClr val="tx1"/>
                </a:solidFill>
                <a:latin typeface="Acrom" panose="00000500000000000000" pitchFamily="50" charset="0"/>
              </a:rPr>
              <a:t> of </a:t>
            </a:r>
            <a:r>
              <a:rPr lang="et-EE" sz="2472" dirty="0" err="1">
                <a:ln w="0"/>
                <a:solidFill>
                  <a:schemeClr val="tx1"/>
                </a:solidFill>
                <a:latin typeface="Acrom" panose="00000500000000000000" pitchFamily="50" charset="0"/>
              </a:rPr>
              <a:t>genetic</a:t>
            </a:r>
            <a:r>
              <a:rPr lang="et-EE" sz="2472" dirty="0">
                <a:ln w="0"/>
                <a:solidFill>
                  <a:schemeClr val="tx1"/>
                </a:solidFill>
                <a:latin typeface="Acrom" panose="00000500000000000000" pitchFamily="50" charset="0"/>
              </a:rPr>
              <a:t> </a:t>
            </a:r>
            <a:r>
              <a:rPr lang="et-EE" sz="2472" dirty="0" err="1">
                <a:ln w="0"/>
                <a:solidFill>
                  <a:schemeClr val="tx1"/>
                </a:solidFill>
                <a:latin typeface="Acrom" panose="00000500000000000000" pitchFamily="50" charset="0"/>
              </a:rPr>
              <a:t>algorithm</a:t>
            </a:r>
            <a:r>
              <a:rPr lang="et-EE" sz="2472" dirty="0">
                <a:ln w="0"/>
                <a:solidFill>
                  <a:schemeClr val="tx1"/>
                </a:solidFill>
                <a:latin typeface="Acrom" panose="00000500000000000000" pitchFamily="50" charset="0"/>
              </a:rPr>
              <a:t> </a:t>
            </a:r>
            <a:r>
              <a:rPr lang="et-EE" sz="2472" dirty="0" err="1">
                <a:ln w="0"/>
                <a:solidFill>
                  <a:schemeClr val="tx1"/>
                </a:solidFill>
                <a:latin typeface="Acrom" panose="00000500000000000000" pitchFamily="50" charset="0"/>
              </a:rPr>
              <a:t>problems</a:t>
            </a:r>
            <a:r>
              <a:rPr lang="et-EE" sz="2472" dirty="0">
                <a:ln w="0"/>
                <a:solidFill>
                  <a:schemeClr val="tx1"/>
                </a:solidFill>
                <a:latin typeface="Acrom" panose="00000500000000000000" pitchFamily="50" charset="0"/>
              </a:rPr>
              <a:t> </a:t>
            </a:r>
            <a:r>
              <a:rPr lang="et-EE" sz="2472" dirty="0" err="1">
                <a:ln w="0"/>
                <a:solidFill>
                  <a:schemeClr val="tx1"/>
                </a:solidFill>
                <a:latin typeface="Acrom" panose="00000500000000000000" pitchFamily="50" charset="0"/>
              </a:rPr>
              <a:t>such</a:t>
            </a:r>
            <a:r>
              <a:rPr lang="et-EE" sz="2472" dirty="0">
                <a:ln w="0"/>
                <a:solidFill>
                  <a:schemeClr val="tx1"/>
                </a:solidFill>
                <a:latin typeface="Acrom" panose="00000500000000000000" pitchFamily="50" charset="0"/>
              </a:rPr>
              <a:t> </a:t>
            </a:r>
            <a:r>
              <a:rPr lang="et-EE" sz="2472" dirty="0" err="1">
                <a:ln w="0"/>
                <a:solidFill>
                  <a:schemeClr val="tx1"/>
                </a:solidFill>
                <a:latin typeface="Acrom" panose="00000500000000000000" pitchFamily="50" charset="0"/>
              </a:rPr>
              <a:t>as</a:t>
            </a:r>
            <a:r>
              <a:rPr lang="et-EE" sz="2472" dirty="0">
                <a:ln w="0"/>
                <a:solidFill>
                  <a:schemeClr val="tx1"/>
                </a:solidFill>
                <a:latin typeface="Acrom" panose="00000500000000000000" pitchFamily="50" charset="0"/>
              </a:rPr>
              <a:t> </a:t>
            </a:r>
            <a:r>
              <a:rPr lang="et-EE" sz="2472" dirty="0" err="1">
                <a:ln w="0"/>
                <a:solidFill>
                  <a:schemeClr val="tx1"/>
                </a:solidFill>
                <a:latin typeface="Acrom" panose="00000500000000000000" pitchFamily="50" charset="0"/>
              </a:rPr>
              <a:t>Travel</a:t>
            </a:r>
            <a:r>
              <a:rPr lang="et-EE" sz="2472" dirty="0">
                <a:ln w="0"/>
                <a:solidFill>
                  <a:schemeClr val="tx1"/>
                </a:solidFill>
                <a:latin typeface="Acrom" panose="00000500000000000000" pitchFamily="50" charset="0"/>
              </a:rPr>
              <a:t> </a:t>
            </a:r>
            <a:r>
              <a:rPr lang="et-EE" sz="2472" dirty="0" err="1">
                <a:ln w="0"/>
                <a:solidFill>
                  <a:schemeClr val="tx1"/>
                </a:solidFill>
                <a:latin typeface="Acrom" panose="00000500000000000000" pitchFamily="50" charset="0"/>
              </a:rPr>
              <a:t>Salesman</a:t>
            </a:r>
            <a:r>
              <a:rPr lang="et-EE" sz="2472" dirty="0">
                <a:ln w="0"/>
                <a:solidFill>
                  <a:schemeClr val="tx1"/>
                </a:solidFill>
                <a:latin typeface="Acrom" panose="00000500000000000000" pitchFamily="50" charset="0"/>
              </a:rPr>
              <a:t> </a:t>
            </a:r>
            <a:r>
              <a:rPr lang="et-EE" sz="2472" dirty="0" err="1">
                <a:ln w="0"/>
                <a:solidFill>
                  <a:schemeClr val="tx1"/>
                </a:solidFill>
                <a:latin typeface="Acrom" panose="00000500000000000000" pitchFamily="50" charset="0"/>
              </a:rPr>
              <a:t>Problem</a:t>
            </a:r>
            <a:r>
              <a:rPr lang="et-EE" sz="2472" dirty="0">
                <a:ln w="0"/>
                <a:solidFill>
                  <a:schemeClr val="tx1"/>
                </a:solidFill>
                <a:latin typeface="Acrom" panose="00000500000000000000" pitchFamily="50" charset="0"/>
              </a:rPr>
              <a:t> </a:t>
            </a:r>
            <a:r>
              <a:rPr lang="et-EE" sz="2472" dirty="0" err="1">
                <a:ln w="0"/>
                <a:solidFill>
                  <a:schemeClr val="tx1"/>
                </a:solidFill>
                <a:latin typeface="Acrom" panose="00000500000000000000" pitchFamily="50" charset="0"/>
              </a:rPr>
              <a:t>can</a:t>
            </a:r>
            <a:r>
              <a:rPr lang="et-EE" sz="2472" dirty="0">
                <a:ln w="0"/>
                <a:solidFill>
                  <a:schemeClr val="tx1"/>
                </a:solidFill>
                <a:latin typeface="Acrom" panose="00000500000000000000" pitchFamily="50" charset="0"/>
              </a:rPr>
              <a:t> </a:t>
            </a:r>
            <a:r>
              <a:rPr lang="et-EE" sz="2472" dirty="0" err="1">
                <a:ln w="0"/>
                <a:solidFill>
                  <a:schemeClr val="tx1"/>
                </a:solidFill>
                <a:latin typeface="Acrom" panose="00000500000000000000" pitchFamily="50" charset="0"/>
              </a:rPr>
              <a:t>be</a:t>
            </a:r>
            <a:r>
              <a:rPr lang="et-EE" sz="2472" dirty="0">
                <a:ln w="0"/>
                <a:solidFill>
                  <a:schemeClr val="tx1"/>
                </a:solidFill>
                <a:latin typeface="Acrom" panose="00000500000000000000" pitchFamily="50" charset="0"/>
              </a:rPr>
              <a:t> solve</a:t>
            </a:r>
            <a:r>
              <a:rPr lang="en-US" sz="2472" dirty="0">
                <a:ln w="0"/>
                <a:solidFill>
                  <a:schemeClr val="tx1"/>
                </a:solidFill>
                <a:latin typeface="Acrom" panose="00000500000000000000" pitchFamily="50" charset="0"/>
              </a:rPr>
              <a:t>d</a:t>
            </a:r>
            <a:r>
              <a:rPr lang="et-EE" sz="2472" dirty="0">
                <a:ln w="0"/>
                <a:solidFill>
                  <a:schemeClr val="tx1"/>
                </a:solidFill>
                <a:latin typeface="Acrom" panose="00000500000000000000" pitchFamily="50" charset="0"/>
              </a:rPr>
              <a:t> </a:t>
            </a:r>
            <a:r>
              <a:rPr lang="et-EE" sz="2472" dirty="0" err="1">
                <a:ln w="0"/>
                <a:solidFill>
                  <a:schemeClr val="tx1"/>
                </a:solidFill>
                <a:latin typeface="Acrom" panose="00000500000000000000" pitchFamily="50" charset="0"/>
              </a:rPr>
              <a:t>much</a:t>
            </a:r>
            <a:r>
              <a:rPr lang="et-EE" sz="2472" dirty="0">
                <a:ln w="0"/>
                <a:solidFill>
                  <a:schemeClr val="tx1"/>
                </a:solidFill>
                <a:latin typeface="Acrom" panose="00000500000000000000" pitchFamily="50" charset="0"/>
              </a:rPr>
              <a:t> </a:t>
            </a:r>
            <a:r>
              <a:rPr lang="et-EE" sz="2472" dirty="0" err="1">
                <a:ln w="0"/>
                <a:solidFill>
                  <a:schemeClr val="tx1"/>
                </a:solidFill>
                <a:latin typeface="Acrom" panose="00000500000000000000" pitchFamily="50" charset="0"/>
              </a:rPr>
              <a:t>faster</a:t>
            </a:r>
            <a:r>
              <a:rPr lang="et-EE" sz="2472" dirty="0">
                <a:ln w="0"/>
                <a:solidFill>
                  <a:schemeClr val="tx1"/>
                </a:solidFill>
                <a:latin typeface="Acrom" panose="00000500000000000000" pitchFamily="50" charset="0"/>
              </a:rPr>
              <a:t> </a:t>
            </a:r>
            <a:r>
              <a:rPr lang="et-EE" sz="2472" dirty="0" err="1">
                <a:ln w="0"/>
                <a:solidFill>
                  <a:schemeClr val="tx1"/>
                </a:solidFill>
                <a:latin typeface="Acrom" panose="00000500000000000000" pitchFamily="50" charset="0"/>
              </a:rPr>
              <a:t>if</a:t>
            </a:r>
            <a:r>
              <a:rPr lang="et-EE" sz="2472" dirty="0">
                <a:ln w="0"/>
                <a:solidFill>
                  <a:schemeClr val="tx1"/>
                </a:solidFill>
                <a:latin typeface="Acrom" panose="00000500000000000000" pitchFamily="50" charset="0"/>
              </a:rPr>
              <a:t> </a:t>
            </a:r>
            <a:r>
              <a:rPr lang="et-EE" sz="2472" dirty="0" err="1">
                <a:ln w="0"/>
                <a:solidFill>
                  <a:schemeClr val="tx1"/>
                </a:solidFill>
                <a:latin typeface="Acrom" panose="00000500000000000000" pitchFamily="50" charset="0"/>
              </a:rPr>
              <a:t>compare</a:t>
            </a:r>
            <a:r>
              <a:rPr lang="et-EE" sz="2472" dirty="0">
                <a:ln w="0"/>
                <a:solidFill>
                  <a:schemeClr val="tx1"/>
                </a:solidFill>
                <a:latin typeface="Acrom" panose="00000500000000000000" pitchFamily="50" charset="0"/>
              </a:rPr>
              <a:t> </a:t>
            </a:r>
            <a:r>
              <a:rPr lang="et-EE" sz="2472" dirty="0" err="1">
                <a:ln w="0"/>
                <a:solidFill>
                  <a:schemeClr val="tx1"/>
                </a:solidFill>
                <a:latin typeface="Acrom" panose="00000500000000000000" pitchFamily="50" charset="0"/>
              </a:rPr>
              <a:t>to</a:t>
            </a:r>
            <a:r>
              <a:rPr lang="et-EE" sz="2472" dirty="0">
                <a:ln w="0"/>
                <a:solidFill>
                  <a:schemeClr val="tx1"/>
                </a:solidFill>
                <a:latin typeface="Acrom" panose="00000500000000000000" pitchFamily="50" charset="0"/>
              </a:rPr>
              <a:t> </a:t>
            </a:r>
            <a:r>
              <a:rPr lang="et-EE" sz="2472" dirty="0" err="1">
                <a:ln w="0"/>
                <a:solidFill>
                  <a:schemeClr val="tx1"/>
                </a:solidFill>
                <a:latin typeface="Acrom" panose="00000500000000000000" pitchFamily="50" charset="0"/>
              </a:rPr>
              <a:t>deterministic</a:t>
            </a:r>
            <a:r>
              <a:rPr lang="et-EE" sz="2472" dirty="0">
                <a:ln w="0"/>
                <a:solidFill>
                  <a:schemeClr val="tx1"/>
                </a:solidFill>
                <a:latin typeface="Acrom" panose="00000500000000000000" pitchFamily="50" charset="0"/>
              </a:rPr>
              <a:t> </a:t>
            </a:r>
            <a:r>
              <a:rPr lang="et-EE" sz="2472" dirty="0" err="1">
                <a:ln w="0"/>
                <a:solidFill>
                  <a:schemeClr val="tx1"/>
                </a:solidFill>
                <a:latin typeface="Acrom" panose="00000500000000000000" pitchFamily="50" charset="0"/>
              </a:rPr>
              <a:t>algorithms</a:t>
            </a:r>
            <a:r>
              <a:rPr lang="et-EE" sz="2472" dirty="0">
                <a:ln w="0"/>
                <a:solidFill>
                  <a:schemeClr val="tx1"/>
                </a:solidFill>
                <a:latin typeface="Acrom" panose="00000500000000000000" pitchFamily="50" charset="0"/>
              </a:rPr>
              <a:t>.</a:t>
            </a:r>
            <a:endParaRPr lang="en-US" sz="2472" dirty="0">
              <a:ln w="0"/>
              <a:solidFill>
                <a:schemeClr val="tx1"/>
              </a:solidFill>
              <a:latin typeface="Acrom" panose="00000500000000000000" pitchFamily="50" charset="0"/>
            </a:endParaRP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8485295" y="5302752"/>
            <a:ext cx="6720719" cy="395280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129280" tIns="64640" rIns="129280" bIns="64640" rtlCol="0">
            <a:normAutofit/>
          </a:bodyPr>
          <a:lstStyle>
            <a:lvl1pPr marL="0" indent="0" algn="ctr" defTabSz="2138324" rtl="0" eaLnBrk="1" latinLnBrk="0" hangingPunct="1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56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9162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6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8324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20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7487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276649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345811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14973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484135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553298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sz="2472" dirty="0">
                <a:ln w="0"/>
                <a:latin typeface="Acrom" panose="00000500000000000000" pitchFamily="50" charset="0"/>
              </a:rPr>
              <a:t>Create a web tool for students that can </a:t>
            </a:r>
            <a:r>
              <a:rPr lang="en-US" sz="2472" dirty="0" smtClean="0">
                <a:ln w="0"/>
                <a:latin typeface="Acrom" panose="00000500000000000000" pitchFamily="50" charset="0"/>
              </a:rPr>
              <a:t>visually show </a:t>
            </a:r>
            <a:r>
              <a:rPr lang="en-US" sz="2472" dirty="0">
                <a:ln w="0"/>
                <a:latin typeface="Acrom" panose="00000500000000000000" pitchFamily="50" charset="0"/>
              </a:rPr>
              <a:t>how the </a:t>
            </a:r>
            <a:r>
              <a:rPr lang="en-US" sz="2472" dirty="0" smtClean="0">
                <a:ln w="0"/>
                <a:latin typeface="Acrom" panose="00000500000000000000" pitchFamily="50" charset="0"/>
              </a:rPr>
              <a:t>genetic algorithm </a:t>
            </a:r>
            <a:r>
              <a:rPr lang="en-US" sz="2472" dirty="0">
                <a:ln w="0"/>
                <a:latin typeface="Acrom" panose="00000500000000000000" pitchFamily="50" charset="0"/>
              </a:rPr>
              <a:t>works and how the different parameters </a:t>
            </a:r>
            <a:r>
              <a:rPr lang="et-EE" sz="2472" dirty="0" err="1">
                <a:ln w="0"/>
                <a:latin typeface="Acrom" panose="00000500000000000000" pitchFamily="50" charset="0"/>
              </a:rPr>
              <a:t>affect</a:t>
            </a:r>
            <a:r>
              <a:rPr lang="et-EE" sz="2472" dirty="0">
                <a:ln w="0"/>
                <a:latin typeface="Acrom" panose="00000500000000000000" pitchFamily="50" charset="0"/>
              </a:rPr>
              <a:t> </a:t>
            </a:r>
            <a:r>
              <a:rPr lang="et-EE" sz="2472" dirty="0" err="1">
                <a:ln w="0"/>
                <a:latin typeface="Acrom" panose="00000500000000000000" pitchFamily="50" charset="0"/>
              </a:rPr>
              <a:t>the</a:t>
            </a:r>
            <a:r>
              <a:rPr lang="et-EE" sz="2472" dirty="0">
                <a:ln w="0"/>
                <a:latin typeface="Acrom" panose="00000500000000000000" pitchFamily="50" charset="0"/>
              </a:rPr>
              <a:t> end </a:t>
            </a:r>
            <a:r>
              <a:rPr lang="et-EE" sz="2472" dirty="0" err="1">
                <a:ln w="0"/>
                <a:latin typeface="Acrom" panose="00000500000000000000" pitchFamily="50" charset="0"/>
              </a:rPr>
              <a:t>result</a:t>
            </a:r>
            <a:r>
              <a:rPr lang="et-EE" sz="2472" dirty="0">
                <a:ln w="0"/>
                <a:latin typeface="Acrom" panose="00000500000000000000" pitchFamily="50" charset="0"/>
              </a:rPr>
              <a:t>. </a:t>
            </a:r>
            <a:r>
              <a:rPr lang="et-EE" sz="2472" dirty="0" err="1">
                <a:ln w="0"/>
                <a:latin typeface="Acrom" panose="00000500000000000000" pitchFamily="50" charset="0"/>
              </a:rPr>
              <a:t>The</a:t>
            </a:r>
            <a:r>
              <a:rPr lang="et-EE" sz="2472" dirty="0">
                <a:ln w="0"/>
                <a:latin typeface="Acrom" panose="00000500000000000000" pitchFamily="50" charset="0"/>
              </a:rPr>
              <a:t> tool </a:t>
            </a:r>
            <a:r>
              <a:rPr lang="et-EE" sz="2472" dirty="0" err="1">
                <a:ln w="0"/>
                <a:latin typeface="Acrom" panose="00000500000000000000" pitchFamily="50" charset="0"/>
              </a:rPr>
              <a:t>should</a:t>
            </a:r>
            <a:r>
              <a:rPr lang="et-EE" sz="2472" dirty="0">
                <a:ln w="0"/>
                <a:latin typeface="Acrom" panose="00000500000000000000" pitchFamily="50" charset="0"/>
              </a:rPr>
              <a:t> </a:t>
            </a:r>
            <a:r>
              <a:rPr lang="et-EE" sz="2472" dirty="0" err="1">
                <a:ln w="0"/>
                <a:latin typeface="Acrom" panose="00000500000000000000" pitchFamily="50" charset="0"/>
              </a:rPr>
              <a:t>be</a:t>
            </a:r>
            <a:r>
              <a:rPr lang="et-EE" sz="2472" dirty="0">
                <a:ln w="0"/>
                <a:latin typeface="Acrom" panose="00000500000000000000" pitchFamily="50" charset="0"/>
              </a:rPr>
              <a:t> </a:t>
            </a:r>
            <a:r>
              <a:rPr lang="et-EE" sz="2472" dirty="0" err="1">
                <a:ln w="0"/>
                <a:latin typeface="Acrom" panose="00000500000000000000" pitchFamily="50" charset="0"/>
              </a:rPr>
              <a:t>simple</a:t>
            </a:r>
            <a:r>
              <a:rPr lang="et-EE" sz="2472" dirty="0">
                <a:ln w="0"/>
                <a:latin typeface="Acrom" panose="00000500000000000000" pitchFamily="50" charset="0"/>
              </a:rPr>
              <a:t>, </a:t>
            </a:r>
            <a:r>
              <a:rPr lang="et-EE" sz="2472" dirty="0" err="1">
                <a:ln w="0"/>
                <a:latin typeface="Acrom" panose="00000500000000000000" pitchFamily="50" charset="0"/>
              </a:rPr>
              <a:t>easy</a:t>
            </a:r>
            <a:r>
              <a:rPr lang="et-EE" sz="2472" dirty="0">
                <a:ln w="0"/>
                <a:latin typeface="Acrom" panose="00000500000000000000" pitchFamily="50" charset="0"/>
              </a:rPr>
              <a:t> </a:t>
            </a:r>
            <a:r>
              <a:rPr lang="et-EE" sz="2472" dirty="0" err="1">
                <a:ln w="0"/>
                <a:latin typeface="Acrom" panose="00000500000000000000" pitchFamily="50" charset="0"/>
              </a:rPr>
              <a:t>to</a:t>
            </a:r>
            <a:r>
              <a:rPr lang="et-EE" sz="2472" dirty="0">
                <a:ln w="0"/>
                <a:latin typeface="Acrom" panose="00000500000000000000" pitchFamily="50" charset="0"/>
              </a:rPr>
              <a:t> </a:t>
            </a:r>
            <a:r>
              <a:rPr lang="et-EE" sz="2472" dirty="0" err="1">
                <a:ln w="0"/>
                <a:latin typeface="Acrom" panose="00000500000000000000" pitchFamily="50" charset="0"/>
              </a:rPr>
              <a:t>use</a:t>
            </a:r>
            <a:r>
              <a:rPr lang="et-EE" sz="2472" dirty="0">
                <a:ln w="0"/>
                <a:latin typeface="Acrom" panose="00000500000000000000" pitchFamily="50" charset="0"/>
              </a:rPr>
              <a:t> and šelf </a:t>
            </a:r>
            <a:r>
              <a:rPr lang="et-EE" sz="2472" dirty="0" err="1">
                <a:ln w="0"/>
                <a:latin typeface="Acrom" panose="00000500000000000000" pitchFamily="50" charset="0"/>
              </a:rPr>
              <a:t>explanatory</a:t>
            </a:r>
            <a:r>
              <a:rPr lang="et-EE" sz="2472" dirty="0">
                <a:ln w="0"/>
                <a:latin typeface="Acrom" panose="00000500000000000000" pitchFamily="50" charset="0"/>
              </a:rPr>
              <a:t>. </a:t>
            </a:r>
            <a:r>
              <a:rPr lang="et-EE" sz="2472" dirty="0" err="1">
                <a:ln w="0"/>
                <a:latin typeface="Acrom" panose="00000500000000000000" pitchFamily="50" charset="0"/>
              </a:rPr>
              <a:t>Parameters</a:t>
            </a:r>
            <a:r>
              <a:rPr lang="et-EE" sz="2472" dirty="0">
                <a:ln w="0"/>
                <a:latin typeface="Acrom" panose="00000500000000000000" pitchFamily="50" charset="0"/>
              </a:rPr>
              <a:t> </a:t>
            </a:r>
            <a:r>
              <a:rPr lang="et-EE" sz="2472" dirty="0" err="1">
                <a:ln w="0"/>
                <a:latin typeface="Acrom" panose="00000500000000000000" pitchFamily="50" charset="0"/>
              </a:rPr>
              <a:t>such</a:t>
            </a:r>
            <a:r>
              <a:rPr lang="et-EE" sz="2472" dirty="0">
                <a:ln w="0"/>
                <a:latin typeface="Acrom" panose="00000500000000000000" pitchFamily="50" charset="0"/>
              </a:rPr>
              <a:t> </a:t>
            </a:r>
            <a:r>
              <a:rPr lang="et-EE" sz="2472" dirty="0" err="1">
                <a:ln w="0"/>
                <a:latin typeface="Acrom" panose="00000500000000000000" pitchFamily="50" charset="0"/>
              </a:rPr>
              <a:t>as</a:t>
            </a:r>
            <a:r>
              <a:rPr lang="et-EE" sz="2472" dirty="0">
                <a:ln w="0"/>
                <a:latin typeface="Acrom" panose="00000500000000000000" pitchFamily="50" charset="0"/>
              </a:rPr>
              <a:t> </a:t>
            </a:r>
            <a:r>
              <a:rPr lang="et-EE" sz="2472" dirty="0" err="1">
                <a:ln w="0"/>
                <a:latin typeface="Acrom" panose="00000500000000000000" pitchFamily="50" charset="0"/>
              </a:rPr>
              <a:t>crossover</a:t>
            </a:r>
            <a:r>
              <a:rPr lang="et-EE" sz="2472" dirty="0">
                <a:ln w="0"/>
                <a:latin typeface="Acrom" panose="00000500000000000000" pitchFamily="50" charset="0"/>
              </a:rPr>
              <a:t> </a:t>
            </a:r>
            <a:r>
              <a:rPr lang="et-EE" sz="2472" dirty="0" err="1">
                <a:ln w="0"/>
                <a:latin typeface="Acrom" panose="00000500000000000000" pitchFamily="50" charset="0"/>
              </a:rPr>
              <a:t>rate</a:t>
            </a:r>
            <a:r>
              <a:rPr lang="et-EE" sz="2472" dirty="0">
                <a:ln w="0"/>
                <a:latin typeface="Acrom" panose="00000500000000000000" pitchFamily="50" charset="0"/>
              </a:rPr>
              <a:t> </a:t>
            </a:r>
            <a:r>
              <a:rPr lang="et-EE" sz="2472" dirty="0" err="1">
                <a:ln w="0"/>
                <a:latin typeface="Acrom" panose="00000500000000000000" pitchFamily="50" charset="0"/>
              </a:rPr>
              <a:t>should</a:t>
            </a:r>
            <a:r>
              <a:rPr lang="et-EE" sz="2472" dirty="0">
                <a:ln w="0"/>
                <a:latin typeface="Acrom" panose="00000500000000000000" pitchFamily="50" charset="0"/>
              </a:rPr>
              <a:t> </a:t>
            </a:r>
            <a:r>
              <a:rPr lang="et-EE" sz="2472" dirty="0" err="1">
                <a:ln w="0"/>
                <a:latin typeface="Acrom" panose="00000500000000000000" pitchFamily="50" charset="0"/>
              </a:rPr>
              <a:t>be</a:t>
            </a:r>
            <a:r>
              <a:rPr lang="et-EE" sz="2472" dirty="0">
                <a:ln w="0"/>
                <a:latin typeface="Acrom" panose="00000500000000000000" pitchFamily="50" charset="0"/>
              </a:rPr>
              <a:t> </a:t>
            </a:r>
            <a:r>
              <a:rPr lang="et-EE" sz="2472" dirty="0" err="1">
                <a:ln w="0"/>
                <a:latin typeface="Acrom" panose="00000500000000000000" pitchFamily="50" charset="0"/>
              </a:rPr>
              <a:t>changeable</a:t>
            </a:r>
            <a:r>
              <a:rPr lang="et-EE" sz="2472" dirty="0">
                <a:ln w="0"/>
                <a:latin typeface="Acrom" panose="00000500000000000000" pitchFamily="50" charset="0"/>
              </a:rPr>
              <a:t> </a:t>
            </a:r>
            <a:r>
              <a:rPr lang="et-EE" sz="2472" dirty="0" err="1" smtClean="0">
                <a:ln w="0"/>
                <a:latin typeface="Acrom" panose="00000500000000000000" pitchFamily="50" charset="0"/>
              </a:rPr>
              <a:t>throught</a:t>
            </a:r>
            <a:r>
              <a:rPr lang="en-US" sz="2472" dirty="0" smtClean="0">
                <a:ln w="0"/>
                <a:latin typeface="Acrom" panose="00000500000000000000" pitchFamily="50" charset="0"/>
              </a:rPr>
              <a:t> the</a:t>
            </a:r>
            <a:r>
              <a:rPr lang="et-EE" sz="2472" dirty="0" smtClean="0">
                <a:ln w="0"/>
                <a:latin typeface="Acrom" panose="00000500000000000000" pitchFamily="50" charset="0"/>
              </a:rPr>
              <a:t> </a:t>
            </a:r>
            <a:r>
              <a:rPr lang="et-EE" sz="2472" dirty="0" err="1">
                <a:ln w="0"/>
                <a:latin typeface="Acrom" panose="00000500000000000000" pitchFamily="50" charset="0"/>
              </a:rPr>
              <a:t>web</a:t>
            </a:r>
            <a:r>
              <a:rPr lang="et-EE" sz="2472" dirty="0">
                <a:ln w="0"/>
                <a:latin typeface="Acrom" panose="00000500000000000000" pitchFamily="50" charset="0"/>
              </a:rPr>
              <a:t> </a:t>
            </a:r>
            <a:r>
              <a:rPr lang="et-EE" sz="2472" dirty="0" err="1">
                <a:ln w="0"/>
                <a:latin typeface="Acrom" panose="00000500000000000000" pitchFamily="50" charset="0"/>
              </a:rPr>
              <a:t>interface</a:t>
            </a:r>
            <a:r>
              <a:rPr lang="et-EE" sz="2472" dirty="0">
                <a:ln w="0"/>
                <a:latin typeface="Acrom" panose="00000500000000000000" pitchFamily="50" charset="0"/>
              </a:rPr>
              <a:t>.</a:t>
            </a:r>
          </a:p>
          <a:p>
            <a:pPr algn="just">
              <a:lnSpc>
                <a:spcPct val="100000"/>
              </a:lnSpc>
            </a:pPr>
            <a:endParaRPr lang="uk-UA" sz="2825" dirty="0">
              <a:ln w="0"/>
              <a:latin typeface="Acrom" panose="00000500000000000000" pitchFamily="50" charset="0"/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778677" y="9352989"/>
            <a:ext cx="14419548" cy="52132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129280" tIns="64640" rIns="129280" bIns="64640" rtlCol="0">
            <a:noAutofit/>
          </a:bodyPr>
          <a:lstStyle>
            <a:lvl1pPr marL="0" indent="0" algn="ctr" defTabSz="2138324" rtl="0" eaLnBrk="1" latinLnBrk="0" hangingPunct="1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56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9162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6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8324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20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7487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276649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345811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14973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484135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553298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sz="2825" b="1" dirty="0">
                <a:solidFill>
                  <a:schemeClr val="bg1"/>
                </a:solidFill>
                <a:latin typeface="Acrom" panose="00000500000000000000" pitchFamily="50" charset="0"/>
              </a:rPr>
              <a:t>Algorithm</a:t>
            </a:r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16642166" y="11071145"/>
            <a:ext cx="12476272" cy="5078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129280" tIns="64640" rIns="129280" bIns="64640" rtlCol="0">
            <a:normAutofit fontScale="92500" lnSpcReduction="10000"/>
          </a:bodyPr>
          <a:lstStyle>
            <a:lvl1pPr marL="0" indent="0" algn="ctr" defTabSz="2138324" rtl="0" eaLnBrk="1" latinLnBrk="0" hangingPunct="1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56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9162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6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8324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20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7487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276649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345811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14973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484135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553298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sz="2825" b="1" dirty="0">
                <a:solidFill>
                  <a:schemeClr val="bg1"/>
                </a:solidFill>
                <a:latin typeface="Acrom" panose="00000500000000000000" pitchFamily="50" charset="0"/>
              </a:rPr>
              <a:t>Result</a:t>
            </a:r>
          </a:p>
        </p:txBody>
      </p:sp>
      <p:sp>
        <p:nvSpPr>
          <p:cNvPr id="33" name="Subtitle 2"/>
          <p:cNvSpPr txBox="1">
            <a:spLocks/>
          </p:cNvSpPr>
          <p:nvPr/>
        </p:nvSpPr>
        <p:spPr>
          <a:xfrm>
            <a:off x="16642166" y="16901049"/>
            <a:ext cx="12476272" cy="5148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129280" tIns="64640" rIns="129280" bIns="64640" rtlCol="0">
            <a:normAutofit/>
          </a:bodyPr>
          <a:lstStyle>
            <a:lvl1pPr marL="0" indent="0" algn="ctr" defTabSz="2138324" rtl="0" eaLnBrk="1" latinLnBrk="0" hangingPunct="1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56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9162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6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8324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20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7487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276649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345811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14973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484135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553298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sz="2472" b="1" dirty="0">
                <a:solidFill>
                  <a:schemeClr val="bg1"/>
                </a:solidFill>
                <a:latin typeface="Acrom" panose="00000500000000000000" pitchFamily="50" charset="0"/>
              </a:rPr>
              <a:t>Future Work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299"/>
            <a:ext cx="6999445" cy="236538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9437" y="592569"/>
            <a:ext cx="2615873" cy="1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01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208</TotalTime>
  <Words>507</Words>
  <Application>Microsoft Office PowerPoint</Application>
  <PresentationFormat>Custom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Acrom</vt:lpstr>
      <vt:lpstr>Acrom Bold</vt:lpstr>
      <vt:lpstr>Arial</vt:lpstr>
      <vt:lpstr>Calibri</vt:lpstr>
      <vt:lpstr>Calibri Light</vt:lpstr>
      <vt:lpstr>Office Theme</vt:lpstr>
      <vt:lpstr>Web visualization of Genetic Algorithm for TSP Ostap Maliuvanchuk, Institute of Computer Science, University of Tartu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visualization of Genetic Algorithm for TSP</dc:title>
  <dc:creator>Ostap Maliuvanchuk</dc:creator>
  <cp:lastModifiedBy>Ostap Maliuvanchuk</cp:lastModifiedBy>
  <cp:revision>22</cp:revision>
  <dcterms:created xsi:type="dcterms:W3CDTF">2016-01-05T15:50:04Z</dcterms:created>
  <dcterms:modified xsi:type="dcterms:W3CDTF">2016-06-07T18:06:56Z</dcterms:modified>
</cp:coreProperties>
</file>