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63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3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06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2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8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6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1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71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30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81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7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F904-7838-4A64-85F5-7C0B4E04A32A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78F030-9BA8-4AF8-919F-0DB6691B0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6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11.vsd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РАЗРАБОТКА БАЗЫ ДАННЫХ «ГИБДД»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000" dirty="0" smtClean="0"/>
              <a:t>Студент: Константинов О. В., Б8319</a:t>
            </a:r>
          </a:p>
          <a:p>
            <a:pPr algn="l"/>
            <a:r>
              <a:rPr lang="ru-RU" sz="2000" dirty="0" smtClean="0"/>
              <a:t>Руководитель: </a:t>
            </a:r>
            <a:r>
              <a:rPr lang="ru-RU" sz="2000" dirty="0" err="1" smtClean="0"/>
              <a:t>Красюк</a:t>
            </a:r>
            <a:r>
              <a:rPr lang="ru-RU" sz="2000" dirty="0" smtClean="0"/>
              <a:t> Л. 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805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Клиентское </a:t>
            </a:r>
            <a:r>
              <a:rPr lang="ru-RU" dirty="0"/>
              <a:t>приложение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61" y="1441388"/>
            <a:ext cx="3962400" cy="3409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30240" y="14413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Клиентское приложение для БД ГИБДД реализовано на </a:t>
            </a:r>
            <a:r>
              <a:rPr lang="ru-RU" dirty="0" err="1"/>
              <a:t>Lazarus</a:t>
            </a:r>
            <a:r>
              <a:rPr lang="ru-RU" dirty="0"/>
              <a:t> версии 1.8.4 с использованием сервисов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Maps</a:t>
            </a:r>
            <a:r>
              <a:rPr lang="ru-RU" dirty="0"/>
              <a:t> и дополнительных компонентов: </a:t>
            </a:r>
            <a:r>
              <a:rPr lang="ru-RU" dirty="0" err="1"/>
              <a:t>fpCEF</a:t>
            </a:r>
            <a:r>
              <a:rPr lang="ru-RU" dirty="0"/>
              <a:t> (для отображения карт) и </a:t>
            </a:r>
            <a:r>
              <a:rPr lang="ru-RU" dirty="0" err="1"/>
              <a:t>LazReport</a:t>
            </a:r>
            <a:r>
              <a:rPr lang="ru-RU" dirty="0"/>
              <a:t> (для визуализации формы постановления). Сама БД была реализована в СУБД </a:t>
            </a:r>
            <a:r>
              <a:rPr lang="ru-RU" dirty="0" err="1"/>
              <a:t>SQLite</a:t>
            </a:r>
            <a:r>
              <a:rPr lang="ru-RU" dirty="0"/>
              <a:t> при помощи </a:t>
            </a:r>
            <a:r>
              <a:rPr lang="ru-RU" dirty="0" err="1"/>
              <a:t>SQLiteStudio</a:t>
            </a:r>
            <a:r>
              <a:rPr lang="ru-RU" dirty="0"/>
              <a:t> версии 3.1.1. Для решения задач управления постановлениями о ДТП, создано несколько форм с удобным интерфейсом, позволяющие решать типовые задачи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0798" y="587534"/>
            <a:ext cx="8911687" cy="802354"/>
          </a:xfrm>
        </p:spPr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входной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4416" y="1487424"/>
            <a:ext cx="9675940" cy="46573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осуществления программным средством возложенной на нее задачи, необходимо ввести следующие данные:</a:t>
            </a:r>
          </a:p>
          <a:p>
            <a:r>
              <a:rPr lang="ru-RU" dirty="0"/>
              <a:t>Информация о физических лицах, фигурирующих в участниках ДТП и владельцах авто (ФИО, № паспорта, Адрес проживания, Дата рождения).</a:t>
            </a:r>
          </a:p>
          <a:p>
            <a:r>
              <a:rPr lang="ru-RU" dirty="0"/>
              <a:t>Информация об актуальных водительских правах (№ паспорта водителя, № водительских прав).</a:t>
            </a:r>
          </a:p>
          <a:p>
            <a:r>
              <a:rPr lang="ru-RU" dirty="0"/>
              <a:t>Информация об автомобилях (ПТС, Модель, Цвет, VIN, № кузова, № двигателя, Год выпуска). Если автомобиль имеет регистрационный знак, то требуется хранить и его.</a:t>
            </a:r>
          </a:p>
          <a:p>
            <a:r>
              <a:rPr lang="ru-RU" dirty="0"/>
              <a:t>Информацию о сотрудниках ГИБДД (ФИО, Должность, Звание).</a:t>
            </a:r>
          </a:p>
          <a:p>
            <a:r>
              <a:rPr lang="ru-RU" dirty="0"/>
              <a:t>Информацию о типах возможных правонарушений (Название нарушения, Название, Размер штрафа, КоАП).</a:t>
            </a:r>
          </a:p>
          <a:p>
            <a:r>
              <a:rPr lang="ru-RU" dirty="0"/>
              <a:t>Описанной выше информации будет достаточно для составления постановления и формирования отчетов о деятельности ГИБДД.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0861" y="575342"/>
            <a:ext cx="8911687" cy="6316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выходной информации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292352" y="1450848"/>
            <a:ext cx="10078148" cy="476517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Результатом </a:t>
            </a:r>
            <a:r>
              <a:rPr lang="ru-RU" dirty="0"/>
              <a:t>разработки программного средства должно быть постановление о ДТП. Постановление должно представлять собой документ, отражающий следующую информацию:</a:t>
            </a:r>
          </a:p>
          <a:p>
            <a:r>
              <a:rPr lang="ru-RU" dirty="0"/>
              <a:t>-	дата и место составления документа;</a:t>
            </a:r>
          </a:p>
          <a:p>
            <a:r>
              <a:rPr lang="ru-RU" dirty="0"/>
              <a:t>-	должность, фамилия и инициалы инспектора ГИБДД;</a:t>
            </a:r>
          </a:p>
          <a:p>
            <a:r>
              <a:rPr lang="ru-RU" dirty="0"/>
              <a:t>-	данные о владельце транспортного средства;</a:t>
            </a:r>
          </a:p>
          <a:p>
            <a:r>
              <a:rPr lang="ru-RU" dirty="0"/>
              <a:t>-	данные о свидетелях и потерпевших, в частности их ФИО и адреса;</a:t>
            </a:r>
          </a:p>
          <a:p>
            <a:r>
              <a:rPr lang="ru-RU" dirty="0"/>
              <a:t>-	показания свидетелей;</a:t>
            </a:r>
          </a:p>
          <a:p>
            <a:r>
              <a:rPr lang="ru-RU" dirty="0"/>
              <a:t>-	указание нормативно-правового акта, который был нарушен, место и время совершения правонарушения, а также подробное описание ситуации и роли в ней участников нарушения.</a:t>
            </a:r>
          </a:p>
          <a:p>
            <a:r>
              <a:rPr lang="ru-RU" dirty="0"/>
              <a:t>-	указание статьи, которая предусматривает ответственность за правонарушение;</a:t>
            </a:r>
          </a:p>
          <a:p>
            <a:r>
              <a:rPr lang="ru-RU" dirty="0"/>
              <a:t>-	объяснение лица, в отношении которого возбуждено дело;</a:t>
            </a:r>
          </a:p>
          <a:p>
            <a:r>
              <a:rPr lang="ru-RU" dirty="0"/>
              <a:t>-	иные сведения, которые могут пригодиться для разрешения дела;</a:t>
            </a:r>
          </a:p>
          <a:p>
            <a:r>
              <a:rPr lang="ru-RU" dirty="0"/>
              <a:t>-	форма административного наказания.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9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050" y="431330"/>
            <a:ext cx="3610167" cy="103993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Печать бланков постановлений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056" y="329514"/>
            <a:ext cx="4262744" cy="60383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0832" y="157307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После занесения информации о ДТП, пользователь может просмотреть и распечатать бланк постановления о ДТП посредством выбора меню «Отчеты». Окно формы разделено на две части: </a:t>
            </a:r>
            <a:r>
              <a:rPr lang="ru-RU" dirty="0" err="1"/>
              <a:t>предпросмотр</a:t>
            </a:r>
            <a:r>
              <a:rPr lang="ru-RU" dirty="0"/>
              <a:t> текущего выбранного бланка постановления и списка всех зарегистрированных ДТП (с участниками).</a:t>
            </a:r>
          </a:p>
        </p:txBody>
      </p:sp>
    </p:spTree>
    <p:extLst>
      <p:ext uri="{BB962C8B-B14F-4D97-AF65-F5344CB8AC3E}">
        <p14:creationId xmlns:p14="http://schemas.microsoft.com/office/powerpoint/2010/main" val="1579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458557" y="599726"/>
            <a:ext cx="3149507" cy="128089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613852" y="1780032"/>
            <a:ext cx="8915400" cy="3777622"/>
          </a:xfrm>
        </p:spPr>
        <p:txBody>
          <a:bodyPr/>
          <a:lstStyle/>
          <a:p>
            <a:r>
              <a:rPr lang="ru-RU" sz="2000" dirty="0"/>
              <a:t>В результате проведенных работ по курсовому проекту, была </a:t>
            </a:r>
            <a:r>
              <a:rPr lang="ru-RU" sz="2000" dirty="0" smtClean="0"/>
              <a:t>спроектирована </a:t>
            </a:r>
            <a:r>
              <a:rPr lang="ru-RU" sz="2000" dirty="0"/>
              <a:t>и </a:t>
            </a:r>
            <a:r>
              <a:rPr lang="ru-RU" sz="2000" dirty="0" smtClean="0"/>
              <a:t>реализована БД и ПС. </a:t>
            </a:r>
            <a:r>
              <a:rPr lang="ru-RU" sz="2000" dirty="0"/>
              <a:t>Внедрение </a:t>
            </a:r>
            <a:r>
              <a:rPr lang="ru-RU" sz="2000" dirty="0" smtClean="0"/>
              <a:t>данного программного средства </a:t>
            </a:r>
            <a:r>
              <a:rPr lang="ru-RU" sz="2000" dirty="0"/>
              <a:t>позволит более оперативно составлять постановления сотрудниками </a:t>
            </a:r>
            <a:r>
              <a:rPr lang="ru-RU" sz="2000" dirty="0" smtClean="0"/>
              <a:t>ГИБДД и </a:t>
            </a:r>
            <a:r>
              <a:rPr lang="ru-RU" sz="2000" dirty="0"/>
              <a:t>снизить случайные ошибки связанных с ручным заполнением форм протоколов.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3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417" y="357450"/>
            <a:ext cx="9585196" cy="1685533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Цель – получить и продемонстрировать необходимые компетенции в рамках предмета </a:t>
            </a:r>
            <a:r>
              <a:rPr lang="en-US" sz="2800" dirty="0" smtClean="0"/>
              <a:t>“</a:t>
            </a:r>
            <a:r>
              <a:rPr lang="ru-RU" sz="2800" dirty="0" smtClean="0"/>
              <a:t>Базы данных</a:t>
            </a:r>
            <a:r>
              <a:rPr lang="en-US" sz="2800" dirty="0" smtClean="0"/>
              <a:t>”</a:t>
            </a:r>
            <a:r>
              <a:rPr lang="ru-RU" sz="2800" dirty="0" smtClean="0"/>
              <a:t>. Для этого необходимо разработать БД и ПС для выполнения выделенной в процессе анализа предприятия задачи.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6084" y="2133600"/>
            <a:ext cx="9948528" cy="377762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Задачи:</a:t>
            </a:r>
          </a:p>
          <a:p>
            <a:r>
              <a:rPr lang="ru-RU" sz="2400" dirty="0" smtClean="0"/>
              <a:t>Анализ предметной области</a:t>
            </a:r>
          </a:p>
          <a:p>
            <a:r>
              <a:rPr lang="ru-RU" sz="2400" dirty="0" smtClean="0"/>
              <a:t>Разработка </a:t>
            </a:r>
            <a:r>
              <a:rPr lang="en-US" sz="2400" dirty="0" smtClean="0"/>
              <a:t>DFD </a:t>
            </a:r>
            <a:r>
              <a:rPr lang="ru-RU" sz="2400" dirty="0" smtClean="0"/>
              <a:t>и </a:t>
            </a:r>
            <a:r>
              <a:rPr lang="en-US" sz="2400" dirty="0" smtClean="0"/>
              <a:t>IDEF0 </a:t>
            </a:r>
            <a:r>
              <a:rPr lang="ru-RU" sz="2400" dirty="0" smtClean="0"/>
              <a:t>моделей предприятия</a:t>
            </a:r>
          </a:p>
          <a:p>
            <a:r>
              <a:rPr lang="ru-RU" sz="2400" dirty="0" smtClean="0"/>
              <a:t>Проектирование логической и физической модели БД</a:t>
            </a:r>
          </a:p>
          <a:p>
            <a:r>
              <a:rPr lang="ru-RU" sz="2400" dirty="0" smtClean="0"/>
              <a:t>Реализация интерфейсов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1990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Структура подразделений ГИБДД</a:t>
            </a:r>
            <a:endParaRPr lang="ru-RU" sz="28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318168" y="1427748"/>
            <a:ext cx="5681327" cy="460443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В соответствие с типовыми штатами строевых подразделений ДПС ГИБДД делится на группы, отдельные и моторизованные взводы численностью до 50 человек обычно создаются при районных и городских ОВД. Более крупные подразделения – отдельные роты, батальоны и полки ДПС – формируются в республиках, краях, областях и крупных городах. Как правило, они подчиняются по вертикали – вышестоящим органам ГИБДД (отделам или управлениям ГИБДД УВД МВД субъектов Российской Федерации) и по горизонтали – территориальным органам внутренних дел (УВД </a:t>
            </a:r>
            <a:r>
              <a:rPr lang="ru-RU" sz="2000" dirty="0" smtClean="0"/>
              <a:t>ГОРОВД).</a:t>
            </a:r>
            <a:endParaRPr 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6043349"/>
              </p:ext>
            </p:extLst>
          </p:nvPr>
        </p:nvGraphicFramePr>
        <p:xfrm>
          <a:off x="362111" y="1727554"/>
          <a:ext cx="6148562" cy="32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4265312" imgH="2249272" progId="Visio.Drawing.11">
                  <p:embed/>
                </p:oleObj>
              </mc:Choice>
              <mc:Fallback>
                <p:oleObj name="Visio" r:id="rId3" imgW="4265312" imgH="22492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11" y="1727554"/>
                        <a:ext cx="6148562" cy="3242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722528"/>
            <a:ext cx="2328672" cy="47527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IDEF0 </a:t>
            </a:r>
            <a:r>
              <a:rPr lang="ru-RU" sz="2500" dirty="0" smtClean="0"/>
              <a:t>модель</a:t>
            </a:r>
            <a:endParaRPr lang="ru-RU" sz="2500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8363712" y="1542747"/>
            <a:ext cx="3493169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Целью разработки программного средства выбрана автоматизация бизнес-процесса «Фиксация и учет ДТП». Необходимо хранить все сведения по участникам ДТП, автомобилям участников и их владельцев, о месте и дате и типе происшествия. Эти сведения используются как для оформления постановления о ДТП, так и для формирования статистики по зарегистрированным ДТП.</a:t>
            </a:r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78654" y="3990546"/>
            <a:ext cx="886254" cy="65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270" t="14012" r="2883" b="11068"/>
          <a:stretch/>
        </p:blipFill>
        <p:spPr bwMode="auto">
          <a:xfrm>
            <a:off x="512064" y="1542747"/>
            <a:ext cx="7620000" cy="438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6729" y="5925312"/>
            <a:ext cx="459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еятельности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предприятия в нужном разрезе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088" y="683590"/>
            <a:ext cx="2946400" cy="59428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DFD </a:t>
            </a:r>
            <a:r>
              <a:rPr lang="ru-RU" sz="2800" dirty="0" smtClean="0"/>
              <a:t>модель</a:t>
            </a:r>
            <a:br>
              <a:rPr lang="ru-RU" sz="2800" dirty="0" smtClean="0"/>
            </a:br>
            <a:endParaRPr lang="ru-RU" sz="1600" dirty="0"/>
          </a:p>
        </p:txBody>
      </p:sp>
      <p:pic>
        <p:nvPicPr>
          <p:cNvPr id="13" name="Объект 12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1974" t="13894" r="2804" b="11474"/>
          <a:stretch/>
        </p:blipFill>
        <p:spPr bwMode="auto">
          <a:xfrm>
            <a:off x="3816096" y="1277873"/>
            <a:ext cx="7985760" cy="4424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16096" y="5702731"/>
            <a:ext cx="741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как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процесс преобразует свои входные данные в выходные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5844" y="1277873"/>
            <a:ext cx="33746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Диаграммы потоков данных (DFD) представляют собой иерархию функциональных процессов, связанных потоками данных. Цель такого представления – продемонстрировать, как каждый процесс преобразует свои входные данные в выходные, а также выявить отношения между этими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32391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622" y="724026"/>
            <a:ext cx="6770531" cy="670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</a:t>
            </a:r>
            <a:r>
              <a:rPr lang="ru-RU" sz="2400" dirty="0" smtClean="0"/>
              <a:t> модель</a:t>
            </a:r>
            <a:endParaRPr lang="ru-RU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53579"/>
              </p:ext>
            </p:extLst>
          </p:nvPr>
        </p:nvGraphicFramePr>
        <p:xfrm>
          <a:off x="4413504" y="300801"/>
          <a:ext cx="6982283" cy="630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12106278" imgH="10925280" progId="Visio.Drawing.15">
                  <p:embed/>
                </p:oleObj>
              </mc:Choice>
              <mc:Fallback>
                <p:oleObj name="Visio" r:id="rId4" imgW="12106278" imgH="109252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504" y="300801"/>
                        <a:ext cx="6982283" cy="6301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316992" y="1394586"/>
            <a:ext cx="3974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этом этапе создаются подробные модели пользовательских представлений данных предметной области. Затем они интегрируются в концептуальную модель, которая фиксирует все элементы корпоративных данных, подлежащих загрузке в базу данных. Эту модель называют концептуальной схемой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577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42511" y="404654"/>
            <a:ext cx="3982674" cy="704818"/>
          </a:xfrm>
        </p:spPr>
        <p:txBody>
          <a:bodyPr/>
          <a:lstStyle/>
          <a:p>
            <a:r>
              <a:rPr lang="ru-RU" dirty="0" smtClean="0"/>
              <a:t>Сущности БД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304544" y="1255776"/>
            <a:ext cx="8461248" cy="467868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цвет </a:t>
            </a:r>
            <a:r>
              <a:rPr lang="ru-RU" dirty="0"/>
              <a:t>– перечисление всех возможных цветов автомобилей;</a:t>
            </a:r>
          </a:p>
          <a:p>
            <a:r>
              <a:rPr lang="ru-RU" dirty="0" smtClean="0"/>
              <a:t>модель </a:t>
            </a:r>
            <a:r>
              <a:rPr lang="ru-RU" dirty="0"/>
              <a:t>– информация о модели и категории автомобиля;</a:t>
            </a:r>
          </a:p>
          <a:p>
            <a:r>
              <a:rPr lang="ru-RU" dirty="0" smtClean="0"/>
              <a:t>машина </a:t>
            </a:r>
            <a:r>
              <a:rPr lang="ru-RU" dirty="0"/>
              <a:t>– описание конкретного автомобиля;</a:t>
            </a:r>
          </a:p>
          <a:p>
            <a:r>
              <a:rPr lang="ru-RU" dirty="0" smtClean="0"/>
              <a:t>физическое </a:t>
            </a:r>
            <a:r>
              <a:rPr lang="ru-RU" dirty="0"/>
              <a:t>лицо – информацию о конкретном человеке;</a:t>
            </a:r>
          </a:p>
          <a:p>
            <a:r>
              <a:rPr lang="ru-RU" dirty="0" smtClean="0"/>
              <a:t>водитель </a:t>
            </a:r>
            <a:r>
              <a:rPr lang="ru-RU" dirty="0"/>
              <a:t>– граждане с водительским удостоверением;</a:t>
            </a:r>
          </a:p>
          <a:p>
            <a:r>
              <a:rPr lang="ru-RU" dirty="0" smtClean="0"/>
              <a:t>свидетельство </a:t>
            </a:r>
            <a:r>
              <a:rPr lang="ru-RU" dirty="0"/>
              <a:t>о регистрации ТС – ассоциирует авт. с гос. номером;</a:t>
            </a:r>
          </a:p>
          <a:p>
            <a:r>
              <a:rPr lang="ru-RU" dirty="0" smtClean="0"/>
              <a:t>сотрудник </a:t>
            </a:r>
            <a:r>
              <a:rPr lang="ru-RU" dirty="0"/>
              <a:t>– все сотрудники ГИБДД;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– возможные типы нарушений ПДД;</a:t>
            </a:r>
          </a:p>
          <a:p>
            <a:r>
              <a:rPr lang="ru-RU" dirty="0" smtClean="0"/>
              <a:t>тип </a:t>
            </a:r>
            <a:r>
              <a:rPr lang="ru-RU" dirty="0"/>
              <a:t>участника – определение статуса участника при ДТП;</a:t>
            </a:r>
          </a:p>
          <a:p>
            <a:r>
              <a:rPr lang="ru-RU" dirty="0" err="1" smtClean="0"/>
              <a:t>дтп</a:t>
            </a:r>
            <a:r>
              <a:rPr lang="ru-RU" dirty="0" smtClean="0"/>
              <a:t> </a:t>
            </a:r>
            <a:r>
              <a:rPr lang="ru-RU" dirty="0"/>
              <a:t>– информация о постановлении при ДТП;</a:t>
            </a:r>
          </a:p>
          <a:p>
            <a:r>
              <a:rPr lang="ru-RU" dirty="0" smtClean="0"/>
              <a:t>участники </a:t>
            </a:r>
            <a:r>
              <a:rPr lang="ru-RU" dirty="0"/>
              <a:t>автомобили – ассоциирует автомобиль с постановлением;</a:t>
            </a:r>
          </a:p>
          <a:p>
            <a:r>
              <a:rPr lang="ru-RU" dirty="0" smtClean="0"/>
              <a:t>участники </a:t>
            </a:r>
            <a:r>
              <a:rPr lang="ru-RU" dirty="0"/>
              <a:t>пешеходы – ассоциирует физ. лицо с постановлением;</a:t>
            </a:r>
          </a:p>
          <a:p>
            <a:r>
              <a:rPr lang="ru-RU" dirty="0" smtClean="0"/>
              <a:t>штрафы </a:t>
            </a:r>
            <a:r>
              <a:rPr lang="ru-RU" dirty="0"/>
              <a:t>– ассоциирует нарушение с постановлением;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5933" y="246158"/>
            <a:ext cx="8696867" cy="4731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Логическая модель предметной области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33" y="1072895"/>
            <a:ext cx="6612035" cy="53942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327392" y="1072895"/>
            <a:ext cx="4767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Концептуальные модели позволяют более точно представить предметную область, чем реляционные и другие более ранние модели. Но в настоящее время существует немного систем управления базами данных, поддерживающих эти модели. На практике наиболее распространены системы, реализующие реляционную </a:t>
            </a:r>
            <a:r>
              <a:rPr lang="ru-RU" dirty="0" smtClean="0"/>
              <a:t>модель.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3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6064" y="240300"/>
            <a:ext cx="3864864" cy="10154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Физическое </a:t>
            </a:r>
            <a:r>
              <a:rPr lang="ru-RU" dirty="0"/>
              <a:t>проектирование</a:t>
            </a:r>
          </a:p>
        </p:txBody>
      </p:sp>
      <p:pic>
        <p:nvPicPr>
          <p:cNvPr id="4" name="Объект 3" descr="D:\Users\konstantinov_ov\AccidentRecorder\Documents\Предметная область\database_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24" y="33036"/>
            <a:ext cx="6132576" cy="682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77952" y="1431142"/>
            <a:ext cx="536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 этапа физического проектирования – описание конкретной реализации базы данных, размещаемой во внешней памяти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34027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795</Words>
  <Application>Microsoft Office PowerPoint</Application>
  <PresentationFormat>Произвольный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Легкий дым</vt:lpstr>
      <vt:lpstr>Visio</vt:lpstr>
      <vt:lpstr>РАЗРАБОТКА БАЗЫ ДАННЫХ «ГИБДД»</vt:lpstr>
      <vt:lpstr>Цель – получить и продемонстрировать необходимые компетенции в рамках предмета “Базы данных”. Для этого необходимо разработать БД и ПС для выполнения выделенной в процессе анализа предприятия задачи.</vt:lpstr>
      <vt:lpstr>Структура подразделений ГИБДД</vt:lpstr>
      <vt:lpstr>IDEF0 модель</vt:lpstr>
      <vt:lpstr>DFD модель </vt:lpstr>
      <vt:lpstr>ER модель</vt:lpstr>
      <vt:lpstr>Сущности БД</vt:lpstr>
      <vt:lpstr>Логическая модель предметной области</vt:lpstr>
      <vt:lpstr>Физическое проектирование</vt:lpstr>
      <vt:lpstr>Клиентское приложение</vt:lpstr>
      <vt:lpstr>Описание входной информации</vt:lpstr>
      <vt:lpstr>Описание выходной информации</vt:lpstr>
      <vt:lpstr>Печать бланков постановлений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ПС И РАЗРАБОТКА ИНТЕРФЕЙСА ПС ДЛЯ ХЛЕБОПЕКАРНИ</dc:title>
  <dc:creator>Константинов Остап Владимирович</dc:creator>
  <cp:lastModifiedBy>Ostap</cp:lastModifiedBy>
  <cp:revision>29</cp:revision>
  <dcterms:created xsi:type="dcterms:W3CDTF">2017-06-06T22:51:07Z</dcterms:created>
  <dcterms:modified xsi:type="dcterms:W3CDTF">2018-07-03T23:40:10Z</dcterms:modified>
</cp:coreProperties>
</file>