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DCEB-C92E-BF48-94BF-9E2831EB5BC3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9EE61-16C5-2F49-89EB-DB3D39562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9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9EF2-2ACB-154E-81E0-7947D1934F6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EDC68-864D-3F47-9035-E0C52AD7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D0F0-2805-0A41-88BD-A984E0440FA1}" type="datetime1">
              <a:rPr lang="Zyyy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E20B-CFC2-9E46-92AF-AA7F3F6EA8A3}" type="datetime1">
              <a:rPr lang="Zyyy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7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9959-F86C-3941-9D0D-63FFCB706954}" type="datetime1">
              <a:rPr lang="Zyyy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3199-01AA-6344-B09E-19F3AFD851FA}" type="datetime1">
              <a:rPr lang="Zyyy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6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EBD5-E8FA-8742-B039-4BADCF9603A5}" type="datetime1">
              <a:rPr lang="Zyyy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6A76-EBEF-E548-86D7-81330085A5A2}" type="datetime1">
              <a:rPr lang="Zyyy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1C4C-4D32-094F-9CE4-B1E5DCA4AB7A}" type="datetime1">
              <a:rPr lang="Zyyy" smtClean="0"/>
              <a:t>11/13/13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0BE9-37E3-4241-9D76-A0B3849D7571}" type="datetime1">
              <a:rPr lang="Zyyy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3A23-985D-1548-927A-B0458A3BDDA5}" type="datetime1">
              <a:rPr lang="Zyyy" smtClean="0"/>
              <a:t>11/13/13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F3F1-5CA4-674B-8C2F-B8525EF4EB28}" type="datetime1">
              <a:rPr lang="Zyyy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19D-8102-DE4C-A529-D2B0A1D8FA15}" type="datetime1">
              <a:rPr lang="Zyyy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CFC8-9608-1E46-8245-992F85746DF3}" type="datetime1">
              <a:rPr lang="Zyyy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173B-863C-6449-8DE0-7F8C7CAA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7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7" Type="http://schemas.openxmlformats.org/officeDocument/2006/relationships/image" Target="../media/image3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Eratosthenes Sieve’s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Oleksii</a:t>
            </a:r>
            <a:r>
              <a:rPr lang="en-US" dirty="0" smtClean="0"/>
              <a:t> </a:t>
            </a:r>
            <a:r>
              <a:rPr lang="en-US" dirty="0" err="1" smtClean="0"/>
              <a:t>Starov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5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complexity of inner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85491"/>
          </a:xfrm>
        </p:spPr>
        <p:txBody>
          <a:bodyPr/>
          <a:lstStyle/>
          <a:p>
            <a:r>
              <a:rPr lang="en-US" dirty="0" smtClean="0"/>
              <a:t>For each prime number p &lt;= n the inner loop will take n / p steps.</a:t>
            </a:r>
          </a:p>
          <a:p>
            <a:r>
              <a:rPr lang="en-US" dirty="0" smtClean="0"/>
              <a:t>So, the dominant term is the following sum: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57978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989918"/>
              </p:ext>
            </p:extLst>
          </p:nvPr>
        </p:nvGraphicFramePr>
        <p:xfrm>
          <a:off x="2362200" y="3875088"/>
          <a:ext cx="43053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320800" imgH="457200" progId="Equation.3">
                  <p:embed/>
                </p:oleObj>
              </mc:Choice>
              <mc:Fallback>
                <p:oleObj name="Equation" r:id="rId5" imgW="1320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875088"/>
                        <a:ext cx="4305300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9400" y="3200400"/>
            <a:ext cx="952500" cy="4572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“Deathbed”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6663"/>
          </a:xfrm>
        </p:spPr>
        <p:txBody>
          <a:bodyPr/>
          <a:lstStyle/>
          <a:p>
            <a:r>
              <a:rPr lang="en-US" dirty="0" smtClean="0"/>
              <a:t>Number of primes &lt;= n is with very nice approximation equals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=&gt; The k-</a:t>
            </a:r>
            <a:r>
              <a:rPr lang="en-US" dirty="0" err="1" smtClean="0"/>
              <a:t>th</a:t>
            </a:r>
            <a:r>
              <a:rPr lang="en-US" dirty="0" smtClean="0"/>
              <a:t> prime is approx.   </a:t>
            </a:r>
            <a:r>
              <a:rPr lang="en-US" i="1" dirty="0" smtClean="0"/>
              <a:t>k * </a:t>
            </a:r>
            <a:r>
              <a:rPr lang="en-US" i="1" dirty="0" err="1" smtClean="0"/>
              <a:t>ln</a:t>
            </a:r>
            <a:r>
              <a:rPr lang="en-US" i="1" dirty="0" smtClean="0"/>
              <a:t> k</a:t>
            </a:r>
            <a:endParaRPr lang="en-US" i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8209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350441"/>
              </p:ext>
            </p:extLst>
          </p:nvPr>
        </p:nvGraphicFramePr>
        <p:xfrm>
          <a:off x="5041900" y="2559050"/>
          <a:ext cx="1275057" cy="1717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292100" imgH="393700" progId="Equation.3">
                  <p:embed/>
                </p:oleObj>
              </mc:Choice>
              <mc:Fallback>
                <p:oleObj name="Equation" r:id="rId5" imgW="292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1900" y="2559050"/>
                        <a:ext cx="1275057" cy="1717077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9400" y="3200400"/>
            <a:ext cx="952500" cy="45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3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change Sum to Integral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45937"/>
              </p:ext>
            </p:extLst>
          </p:nvPr>
        </p:nvGraphicFramePr>
        <p:xfrm>
          <a:off x="4864743" y="3424198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4743" y="3424198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310688"/>
              </p:ext>
            </p:extLst>
          </p:nvPr>
        </p:nvGraphicFramePr>
        <p:xfrm>
          <a:off x="972193" y="1685885"/>
          <a:ext cx="389255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1193800" imgH="584200" progId="Equation.3">
                  <p:embed/>
                </p:oleObj>
              </mc:Choice>
              <mc:Fallback>
                <p:oleObj name="Equation" r:id="rId5" imgW="11938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2193" y="1685885"/>
                        <a:ext cx="3892550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9293" y="3278148"/>
            <a:ext cx="952500" cy="4572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467691"/>
              </p:ext>
            </p:extLst>
          </p:nvPr>
        </p:nvGraphicFramePr>
        <p:xfrm>
          <a:off x="5080643" y="3916585"/>
          <a:ext cx="2927856" cy="204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8" imgW="800100" imgH="558800" progId="Equation.3">
                  <p:embed/>
                </p:oleObj>
              </mc:Choice>
              <mc:Fallback>
                <p:oleObj name="Equation" r:id="rId8" imgW="8001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80643" y="3916585"/>
                        <a:ext cx="2927856" cy="2042731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5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Integral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962952"/>
              </p:ext>
            </p:extLst>
          </p:nvPr>
        </p:nvGraphicFramePr>
        <p:xfrm>
          <a:off x="4864743" y="3424198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4743" y="3424198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855527"/>
              </p:ext>
            </p:extLst>
          </p:nvPr>
        </p:nvGraphicFramePr>
        <p:xfrm>
          <a:off x="1159293" y="3310443"/>
          <a:ext cx="6648451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1816100" imgH="558800" progId="Equation.3">
                  <p:embed/>
                </p:oleObj>
              </mc:Choice>
              <mc:Fallback>
                <p:oleObj name="Equation" r:id="rId5" imgW="18161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9293" y="3310443"/>
                        <a:ext cx="6648451" cy="204311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35626"/>
          </a:xfrm>
        </p:spPr>
        <p:txBody>
          <a:bodyPr/>
          <a:lstStyle/>
          <a:p>
            <a:r>
              <a:rPr lang="en-US" dirty="0" smtClean="0"/>
              <a:t>The derivative of the function under the integral is </a:t>
            </a:r>
            <a:r>
              <a:rPr lang="en-US" i="1" dirty="0" err="1" smtClean="0"/>
              <a:t>ln</a:t>
            </a:r>
            <a:r>
              <a:rPr lang="en-US" i="1" dirty="0" smtClean="0"/>
              <a:t> </a:t>
            </a:r>
            <a:r>
              <a:rPr lang="en-US" i="1" dirty="0" err="1" smtClean="0"/>
              <a:t>ln</a:t>
            </a:r>
            <a:r>
              <a:rPr lang="en-US" i="1" dirty="0" smtClean="0"/>
              <a:t> K 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0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upper-bound approximation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023545"/>
              </p:ext>
            </p:extLst>
          </p:nvPr>
        </p:nvGraphicFramePr>
        <p:xfrm>
          <a:off x="4864743" y="3424198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4743" y="3424198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96360"/>
              </p:ext>
            </p:extLst>
          </p:nvPr>
        </p:nvGraphicFramePr>
        <p:xfrm>
          <a:off x="2509729" y="1764508"/>
          <a:ext cx="39052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1066800" imgH="812800" progId="Equation.3">
                  <p:embed/>
                </p:oleObj>
              </mc:Choice>
              <mc:Fallback>
                <p:oleObj name="Equation" r:id="rId5" imgW="1066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9729" y="1764508"/>
                        <a:ext cx="3905250" cy="29718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5374105"/>
            <a:ext cx="8229600" cy="10526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0000FF"/>
                </a:solidFill>
              </a:rPr>
              <a:t>=&gt; O(n * log log n) overall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8958"/>
          </a:xfrm>
        </p:spPr>
        <p:txBody>
          <a:bodyPr>
            <a:normAutofit/>
          </a:bodyPr>
          <a:lstStyle/>
          <a:p>
            <a:r>
              <a:rPr lang="en-US" dirty="0" smtClean="0"/>
              <a:t>Intuitively, we didn’t have arithmetic or geometrical series in the inner loop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Sum of arithmetic series gives O(N^2)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Geometrical series is asymptotically bounded by the largest term, e.g. O(N)</a:t>
            </a:r>
          </a:p>
          <a:p>
            <a:r>
              <a:rPr lang="en-US" dirty="0" smtClean="0"/>
              <a:t>Here the series is Harmonic series of primes…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59577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3200400"/>
            <a:ext cx="952500" cy="45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73B-863C-6449-8DE0-7F8C7CAABE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165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Equation</vt:lpstr>
      <vt:lpstr>The Eratosthenes Sieve’s Complexity</vt:lpstr>
      <vt:lpstr>What is complexity of inner loop?</vt:lpstr>
      <vt:lpstr>“Deathbed” formula</vt:lpstr>
      <vt:lpstr>Let’s change Sum to Integral</vt:lpstr>
      <vt:lpstr>Solving the Integral</vt:lpstr>
      <vt:lpstr>Final upper-bound approximation</vt:lpstr>
      <vt:lpstr>Additional Notes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2013-11-14T02:47:16Z</dcterms:created>
  <dcterms:modified xsi:type="dcterms:W3CDTF">2013-11-14T03:54:55Z</dcterms:modified>
</cp:coreProperties>
</file>