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6A958-36D9-2245-8F1A-D157AA796CE9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08651-817E-504A-AB99-B6753CFF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5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D71BA-AE14-0247-8734-F818D5811BC0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7B7E3-A72C-5749-B121-5AF398A1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1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Интерактив</a:t>
            </a:r>
            <a:r>
              <a:rPr lang="en-US" baseline="0" dirty="0" smtClean="0"/>
              <a:t> – </a:t>
            </a:r>
            <a:r>
              <a:rPr lang="ru-RU" baseline="0" dirty="0" smtClean="0"/>
              <a:t>предложить наивное решение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как </a:t>
            </a:r>
            <a:r>
              <a:rPr lang="ru-RU" dirty="0" err="1" smtClean="0"/>
              <a:t>соптимизировать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baseline="0" dirty="0" smtClean="0"/>
              <a:t> понятность реализации и сложность алгоритма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Интерактив</a:t>
            </a:r>
            <a:r>
              <a:rPr lang="ru-RU" baseline="0" dirty="0" smtClean="0"/>
              <a:t> </a:t>
            </a:r>
            <a:r>
              <a:rPr lang="en-US" baseline="0" dirty="0" smtClean="0"/>
              <a:t>–</a:t>
            </a:r>
            <a:r>
              <a:rPr lang="ru-RU" baseline="0" dirty="0" smtClean="0"/>
              <a:t> как изменить код?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Интерактив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baseline="0" dirty="0" smtClean="0"/>
              <a:t> какова итоговая сложность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вопросы на слайде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как восстановить ответ?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Интерактив</a:t>
            </a:r>
            <a:r>
              <a:rPr lang="ru-RU" baseline="0" dirty="0" smtClean="0"/>
              <a:t> </a:t>
            </a:r>
            <a:r>
              <a:rPr lang="en-US" baseline="0" dirty="0" smtClean="0"/>
              <a:t>–</a:t>
            </a:r>
            <a:r>
              <a:rPr lang="ru-RU" baseline="0" dirty="0" smtClean="0"/>
              <a:t> как использовать эту таблицу?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of a</a:t>
            </a:r>
            <a:r>
              <a:rPr lang="en-US" baseline="0" dirty="0" smtClean="0"/>
              <a:t> tree from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B7E3-A72C-5749-B121-5AF398A1B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3436-C991-A84E-9604-0AD0077FBDFE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C569-6824-954A-A0A9-D287D9115331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27D6-9A00-5946-9F9F-5FB212D3142E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41C-BD1A-2547-958C-9C25012CF5EB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494-178F-FF47-A43C-B6840A72710C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7829-B688-B642-8E9E-13E0D5489901}" type="datetime1">
              <a:rPr lang="x-none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50E5-D843-EB43-8949-939D300CE056}" type="datetime1">
              <a:rPr lang="x-none" smtClean="0"/>
              <a:t>11/21/13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2F5D-BB4F-2547-9AD4-64702E7B22EE}" type="datetime1">
              <a:rPr lang="x-none" smtClean="0"/>
              <a:t>11/21/13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BAE-3866-034C-AB23-25FC07DD0EEE}" type="datetime1">
              <a:rPr lang="x-none" smtClean="0"/>
              <a:t>11/21/13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E071-157C-6B46-99CD-8FA1AE64A0A6}" type="datetime1">
              <a:rPr lang="x-none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D799-E2CA-EC48-8DA0-B79C9A62A0F8}" type="datetime1">
              <a:rPr lang="x-none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B3E0-59A3-FA49-ACAC-58F2AC53144B}" type="datetime1">
              <a:rPr lang="x-none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1345-5F0F-294D-9BE2-B50EF2A2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</a:t>
            </a:r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and more…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Oleksii</a:t>
            </a:r>
            <a:r>
              <a:rPr lang="en-US" i="1" dirty="0" smtClean="0"/>
              <a:t> </a:t>
            </a:r>
            <a:r>
              <a:rPr lang="en-US" i="1" dirty="0" err="1" smtClean="0"/>
              <a:t>Starov</a:t>
            </a:r>
            <a:endParaRPr lang="ru-RU" i="1" dirty="0" smtClean="0"/>
          </a:p>
          <a:p>
            <a:r>
              <a:rPr lang="en-US" i="1" dirty="0" err="1" smtClean="0"/>
              <a:t>Dmytro</a:t>
            </a:r>
            <a:r>
              <a:rPr lang="en-US" i="1" dirty="0" smtClean="0"/>
              <a:t> </a:t>
            </a:r>
            <a:r>
              <a:rPr lang="en-US" i="1" dirty="0" err="1" smtClean="0"/>
              <a:t>Rusin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624529" y="6231789"/>
            <a:ext cx="203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November </a:t>
            </a:r>
            <a:r>
              <a:rPr lang="en-US" dirty="0" smtClean="0"/>
              <a:t>21, </a:t>
            </a:r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5" name="Picture 4" descr="Эмблема_ХАИ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3664"/>
            <a:ext cx="1838721" cy="992434"/>
          </a:xfrm>
          <a:prstGeom prst="rect">
            <a:avLst/>
          </a:prstGeom>
        </p:spPr>
      </p:pic>
      <p:pic>
        <p:nvPicPr>
          <p:cNvPr id="6" name="Picture 5" descr="SBU-CS-logo-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51" y="278475"/>
            <a:ext cx="1447249" cy="14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2798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понять принцип ДП и нарешать много примеров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ru-RU" dirty="0" smtClean="0"/>
              <a:t>Мы со временем рассмотрим много задач!</a:t>
            </a:r>
          </a:p>
          <a:p>
            <a:r>
              <a:rPr lang="ru-RU" dirty="0" smtClean="0"/>
              <a:t>Оптимизированный перебор и рекурсию мы тоже будем часто встречать (например, обходы графов и деревьев)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Рекуррентные соотношения являются мостом к новой теме </a:t>
            </a:r>
            <a:r>
              <a:rPr lang="en-US" dirty="0" smtClean="0">
                <a:solidFill>
                  <a:srgbClr val="0000FF"/>
                </a:solidFill>
              </a:rPr>
              <a:t>–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Divide &amp; </a:t>
            </a:r>
            <a:r>
              <a:rPr lang="en-US" dirty="0" err="1" smtClean="0">
                <a:solidFill>
                  <a:srgbClr val="0000FF"/>
                </a:solidFill>
              </a:rPr>
              <a:t>Conquare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9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763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Быстрое* возведение в степень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36" y="813925"/>
            <a:ext cx="8229600" cy="582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*(быстрое, двоичное, логарифмическое)</a:t>
            </a:r>
            <a:r>
              <a:rPr lang="en-US" sz="2400" dirty="0" smtClean="0"/>
              <a:t>	</a:t>
            </a:r>
            <a:endParaRPr lang="ru-RU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6578" y="1263545"/>
            <a:ext cx="1857357" cy="998329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4713" y="1460717"/>
            <a:ext cx="3649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Обычное решение за </a:t>
            </a:r>
            <a:r>
              <a:rPr lang="en-US" sz="2400" dirty="0" smtClean="0"/>
              <a:t>O(n)</a:t>
            </a:r>
            <a:endParaRPr lang="ru-RU" sz="2400" dirty="0" smtClean="0"/>
          </a:p>
          <a:p>
            <a:endParaRPr lang="en-US" sz="2400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67541" y="1950007"/>
            <a:ext cx="1870363" cy="15362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20" name="TextBox 19"/>
          <p:cNvSpPr txBox="1"/>
          <p:nvPr/>
        </p:nvSpPr>
        <p:spPr>
          <a:xfrm>
            <a:off x="457200" y="1534382"/>
            <a:ext cx="125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Задача: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0043" y="2211202"/>
            <a:ext cx="393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Рекуррентные соотношения</a:t>
            </a:r>
            <a:endParaRPr lang="en-US" sz="2400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43" y="2656242"/>
            <a:ext cx="4933950" cy="14382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11414" y="4393767"/>
            <a:ext cx="5827222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Рекурсивно уменьшая </a:t>
            </a:r>
            <a:r>
              <a:rPr lang="en-US" sz="2800" b="1" dirty="0" smtClean="0"/>
              <a:t>n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пока </a:t>
            </a:r>
            <a:r>
              <a:rPr lang="en-US" sz="2800" b="1" dirty="0" smtClean="0"/>
              <a:t>n</a:t>
            </a:r>
            <a:r>
              <a:rPr lang="en-US" sz="2800" dirty="0" smtClean="0"/>
              <a:t> &gt; </a:t>
            </a:r>
            <a:r>
              <a:rPr lang="ru-RU" sz="2800" dirty="0" smtClean="0"/>
              <a:t>0</a:t>
            </a:r>
            <a:r>
              <a:rPr lang="en-US" sz="2800" dirty="0" smtClean="0"/>
              <a:t>)</a:t>
            </a:r>
            <a:r>
              <a:rPr lang="ru-RU" sz="2800" dirty="0" smtClean="0"/>
              <a:t>,</a:t>
            </a:r>
          </a:p>
          <a:p>
            <a:r>
              <a:rPr lang="ru-RU" sz="2800" dirty="0" smtClean="0"/>
              <a:t>вычисляем конечный результат</a:t>
            </a:r>
          </a:p>
          <a:p>
            <a:r>
              <a:rPr lang="ru-RU" sz="2800" dirty="0" smtClean="0"/>
              <a:t>База рекурсии: </a:t>
            </a:r>
            <a:r>
              <a:rPr lang="en-US" sz="2800" b="1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>
                <a:solidFill>
                  <a:srgbClr val="C00000"/>
                </a:solidFill>
              </a:rPr>
              <a:t> = 0  =&gt;  </a:t>
            </a:r>
            <a:r>
              <a:rPr lang="ru-RU" sz="2800" dirty="0" smtClean="0">
                <a:solidFill>
                  <a:srgbClr val="C00000"/>
                </a:solidFill>
              </a:rPr>
              <a:t>ответ = 1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36" y="913675"/>
            <a:ext cx="8229600" cy="582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960216" y="3483760"/>
            <a:ext cx="314220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4</a:t>
            </a:r>
            <a:r>
              <a:rPr lang="ru-RU" sz="2400" dirty="0" smtClean="0">
                <a:solidFill>
                  <a:schemeClr val="tx1"/>
                </a:solidFill>
              </a:rPr>
              <a:t> итерации вместо </a:t>
            </a:r>
            <a:r>
              <a:rPr lang="ru-RU" sz="2400" b="1" dirty="0" smtClean="0">
                <a:solidFill>
                  <a:schemeClr val="tx1"/>
                </a:solidFill>
              </a:rPr>
              <a:t>10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3724" y="1147501"/>
            <a:ext cx="2632326" cy="659936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2703" y="1662726"/>
            <a:ext cx="2209671" cy="659936"/>
          </a:xfrm>
          <a:prstGeom prst="rect">
            <a:avLst/>
          </a:prstGeom>
          <a:noFill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4989" y="2227826"/>
            <a:ext cx="2439536" cy="652520"/>
          </a:xfrm>
          <a:prstGeom prst="rect">
            <a:avLst/>
          </a:prstGeom>
          <a:noFill/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544" y="2800026"/>
            <a:ext cx="1979806" cy="652520"/>
          </a:xfrm>
          <a:prstGeom prst="rect">
            <a:avLst/>
          </a:prstGeom>
          <a:noFill/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5469" y="1162705"/>
            <a:ext cx="351628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Сложность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O(log(n))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224763"/>
            <a:ext cx="8229600" cy="67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Быстрое возведение в степень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0043" y="1928576"/>
            <a:ext cx="393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Рекурсивная реализация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543" y="2361017"/>
            <a:ext cx="5519110" cy="38164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binpow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n) 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if (n == 0) return 1;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if (n &amp; 1)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return a *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binpow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(a, n-1);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else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binpow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(a, n &gt;&gt; 1);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return b * b;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22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36" y="913675"/>
            <a:ext cx="8229600" cy="5826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endParaRPr lang="ru-RU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041" y="1486425"/>
            <a:ext cx="7162265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Возведение числа в степень 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</a:rPr>
              <a:t>Java.BigInteger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224763"/>
            <a:ext cx="8229600" cy="671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Быстрое возведение в степень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0043" y="926940"/>
            <a:ext cx="393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Применение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161" y="2268130"/>
            <a:ext cx="4960739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Возведение матриц в степень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9569" y="3106330"/>
            <a:ext cx="739690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Эффективное вычисление числа Фибоначчи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1176" y="3973489"/>
            <a:ext cx="5808636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Возведение перестановки в степень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0567" y="4771511"/>
            <a:ext cx="7787066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Применение геометрических операций к точкам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3671" y="5600380"/>
            <a:ext cx="5808636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Перемножение чисел по модулю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4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838"/>
            <a:ext cx="8229600" cy="1494968"/>
          </a:xfrm>
        </p:spPr>
        <p:txBody>
          <a:bodyPr>
            <a:normAutofit/>
          </a:bodyPr>
          <a:lstStyle/>
          <a:p>
            <a:r>
              <a:rPr lang="ru-RU" dirty="0" smtClean="0"/>
              <a:t>Переборные Задачи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Counting Problems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52" y="179865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Фишка может двигаться по полю длины </a:t>
            </a:r>
            <a:r>
              <a:rPr lang="ru-RU" i="1" dirty="0" err="1"/>
              <a:t>N</a:t>
            </a:r>
            <a:r>
              <a:rPr lang="ru-RU" i="1" dirty="0"/>
              <a:t> только вперед. Длина хода фишки не более </a:t>
            </a:r>
            <a:r>
              <a:rPr lang="ru-RU" i="1" dirty="0" err="1"/>
              <a:t>K</a:t>
            </a:r>
            <a:r>
              <a:rPr lang="ru-RU" i="1" dirty="0"/>
              <a:t>. Найти число различных путей, по которым фишка может пройти поле от начала до конца</a:t>
            </a:r>
            <a:r>
              <a:rPr lang="ru-RU" i="1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ru-RU" dirty="0"/>
              <a:t>. </a:t>
            </a:r>
            <a:r>
              <a:rPr lang="ru-RU" dirty="0" err="1"/>
              <a:t>N</a:t>
            </a:r>
            <a:r>
              <a:rPr lang="ru-RU" dirty="0"/>
              <a:t>=3, </a:t>
            </a:r>
            <a:r>
              <a:rPr lang="ru-RU" dirty="0" err="1"/>
              <a:t>K</a:t>
            </a:r>
            <a:r>
              <a:rPr lang="ru-RU" dirty="0"/>
              <a:t>=2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Возможные пути:</a:t>
            </a:r>
            <a:endParaRPr lang="en-US" dirty="0"/>
          </a:p>
          <a:p>
            <a:r>
              <a:rPr lang="ru-RU" dirty="0"/>
              <a:t>1,1,1</a:t>
            </a:r>
            <a:endParaRPr lang="en-US" dirty="0"/>
          </a:p>
          <a:p>
            <a:r>
              <a:rPr lang="ru-RU" dirty="0"/>
              <a:t>1,2</a:t>
            </a:r>
            <a:endParaRPr lang="en-US" dirty="0"/>
          </a:p>
          <a:p>
            <a:r>
              <a:rPr lang="ru-RU" dirty="0"/>
              <a:t>2,1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Ответ: 3.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4914" y="5033368"/>
            <a:ext cx="359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00FF"/>
                </a:solidFill>
              </a:rPr>
              <a:t>Какое наивное решение?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8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перебор </a:t>
            </a:r>
            <a:r>
              <a:rPr lang="en-US" dirty="0" smtClean="0"/>
              <a:t>(Backtracking)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707" y="5834617"/>
            <a:ext cx="744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00FF"/>
                </a:solidFill>
              </a:rPr>
              <a:t>Какова сложность? </a:t>
            </a:r>
            <a:r>
              <a:rPr lang="ru-RU" sz="2400" b="1" dirty="0" smtClean="0">
                <a:solidFill>
                  <a:srgbClr val="0000FF"/>
                </a:solidFill>
              </a:rPr>
              <a:t>Не делаем ли мы лишней работы?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254" y="1568798"/>
            <a:ext cx="8229600" cy="397031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recBacktracking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N, </a:t>
            </a:r>
            <a:r>
              <a:rPr lang="en-US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K)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Base cases.</a:t>
            </a:r>
          </a:p>
          <a:p>
            <a:r>
              <a:rPr lang="is-IS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is-I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is-IS" b="1" dirty="0">
                <a:solidFill>
                  <a:srgbClr val="000000"/>
                </a:solidFill>
                <a:latin typeface="Monaco"/>
              </a:rPr>
              <a:t> (N &lt; 0) </a:t>
            </a:r>
            <a:r>
              <a:rPr lang="is-I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Monaco"/>
              </a:rPr>
              <a:t> 0;</a:t>
            </a:r>
          </a:p>
          <a:p>
            <a:r>
              <a:rPr lang="is-IS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is-IS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is-IS" b="1" dirty="0">
                <a:solidFill>
                  <a:srgbClr val="000000"/>
                </a:solidFill>
                <a:latin typeface="Monaco"/>
              </a:rPr>
              <a:t> (N == 0) </a:t>
            </a:r>
            <a:r>
              <a:rPr lang="is-I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Monaco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Recursive steps.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fr-FR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onaco"/>
              </a:rPr>
              <a:t>localRes</a:t>
            </a:r>
            <a:r>
              <a:rPr lang="fr-FR" b="1" dirty="0">
                <a:solidFill>
                  <a:srgbClr val="000000"/>
                </a:solidFill>
                <a:latin typeface="Monaco"/>
              </a:rPr>
              <a:t> = 0;</a:t>
            </a:r>
          </a:p>
          <a:p>
            <a:r>
              <a:rPr lang="da-DK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da-DK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i = 1; i &lt;= K; ++i) {</a:t>
            </a:r>
          </a:p>
          <a:p>
            <a:r>
              <a:rPr lang="pl-PL" dirty="0">
                <a:solidFill>
                  <a:srgbClr val="000000"/>
                </a:solidFill>
                <a:latin typeface="Monaco"/>
              </a:rPr>
              <a:t>    		</a:t>
            </a:r>
            <a:r>
              <a:rPr lang="pl-PL" dirty="0" err="1">
                <a:solidFill>
                  <a:srgbClr val="000000"/>
                </a:solidFill>
                <a:latin typeface="Monaco"/>
              </a:rPr>
              <a:t>localRes</a:t>
            </a:r>
            <a:r>
              <a:rPr lang="pl-PL" dirty="0">
                <a:solidFill>
                  <a:srgbClr val="000000"/>
                </a:solidFill>
                <a:latin typeface="Monaco"/>
              </a:rPr>
              <a:t> += </a:t>
            </a:r>
            <a:r>
              <a:rPr lang="pl-PL" i="1" dirty="0" err="1">
                <a:solidFill>
                  <a:srgbClr val="000000"/>
                </a:solidFill>
                <a:latin typeface="Monaco"/>
              </a:rPr>
              <a:t>recBacktracking</a:t>
            </a:r>
            <a:r>
              <a:rPr lang="pl-PL" i="1" dirty="0">
                <a:solidFill>
                  <a:srgbClr val="000000"/>
                </a:solidFill>
                <a:latin typeface="Monaco"/>
              </a:rPr>
              <a:t>(N - i, K);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localRes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Мемоизация</a:t>
            </a:r>
            <a:r>
              <a:rPr lang="ru-RU" dirty="0" smtClean="0"/>
              <a:t> (</a:t>
            </a:r>
            <a:r>
              <a:rPr lang="en-US" dirty="0" err="1"/>
              <a:t>Memoization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33" y="1547280"/>
            <a:ext cx="8229600" cy="467072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Оптимизационная техника </a:t>
            </a:r>
            <a:r>
              <a:rPr lang="en-US" dirty="0" smtClean="0">
                <a:solidFill>
                  <a:srgbClr val="0000FF"/>
                </a:solidFill>
              </a:rPr>
              <a:t>–</a:t>
            </a:r>
            <a:r>
              <a:rPr lang="ru-RU" dirty="0" smtClean="0">
                <a:solidFill>
                  <a:srgbClr val="0000FF"/>
                </a:solidFill>
              </a:rPr>
              <a:t> запоминаем повторяющиеся локальные результаты!</a:t>
            </a: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Подзадачи в предыдущем алгоритме: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</a:rPr>
              <a:t>для каждой </a:t>
            </a:r>
            <a:r>
              <a:rPr lang="en-US" dirty="0" smtClean="0">
                <a:solidFill>
                  <a:srgbClr val="0000FF"/>
                </a:solidFill>
              </a:rPr>
              <a:t>n &lt; </a:t>
            </a:r>
            <a:r>
              <a:rPr lang="en-US" dirty="0" smtClean="0">
                <a:solidFill>
                  <a:srgbClr val="0000FF"/>
                </a:solidFill>
              </a:rPr>
              <a:t>N </a:t>
            </a:r>
            <a:r>
              <a:rPr lang="ru-RU" dirty="0" smtClean="0">
                <a:solidFill>
                  <a:srgbClr val="0000FF"/>
                </a:solidFill>
              </a:rPr>
              <a:t>результат будет просчитан несколько раз, поскольку мы придем в ходе рекурсии в </a:t>
            </a:r>
            <a:r>
              <a:rPr lang="en-US" dirty="0" smtClean="0">
                <a:solidFill>
                  <a:srgbClr val="0000FF"/>
                </a:solidFill>
              </a:rPr>
              <a:t>n </a:t>
            </a:r>
            <a:r>
              <a:rPr lang="ru-RU" dirty="0" smtClean="0">
                <a:solidFill>
                  <a:srgbClr val="0000FF"/>
                </a:solidFill>
              </a:rPr>
              <a:t>несколько раз!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i="1" dirty="0" smtClean="0">
                <a:solidFill>
                  <a:srgbClr val="000000"/>
                </a:solidFill>
              </a:rPr>
              <a:t>=</a:t>
            </a:r>
            <a:r>
              <a:rPr lang="en-US" i="1" dirty="0" smtClean="0">
                <a:solidFill>
                  <a:srgbClr val="000000"/>
                </a:solidFill>
              </a:rPr>
              <a:t>&gt; </a:t>
            </a:r>
            <a:r>
              <a:rPr lang="ru-RU" i="1" dirty="0" smtClean="0">
                <a:solidFill>
                  <a:srgbClr val="000000"/>
                </a:solidFill>
              </a:rPr>
              <a:t>Запоминаем уже посчитанное в массиве, матрице, хеш-таблице, </a:t>
            </a:r>
            <a:r>
              <a:rPr lang="en-US" i="1" dirty="0" smtClean="0">
                <a:solidFill>
                  <a:srgbClr val="000000"/>
                </a:solidFill>
              </a:rPr>
              <a:t>(K,V)-</a:t>
            </a:r>
            <a:r>
              <a:rPr lang="ru-RU" i="1" dirty="0" smtClean="0">
                <a:solidFill>
                  <a:srgbClr val="000000"/>
                </a:solidFill>
              </a:rPr>
              <a:t>хранилище</a:t>
            </a:r>
            <a:r>
              <a:rPr lang="en-US" i="1" dirty="0" smtClean="0">
                <a:solidFill>
                  <a:srgbClr val="000000"/>
                </a:solidFill>
              </a:rPr>
              <a:t>…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это еще не </a:t>
            </a:r>
            <a:r>
              <a:rPr lang="en-US" dirty="0" smtClean="0"/>
              <a:t>DP!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638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Необходимо явное </a:t>
            </a:r>
            <a:r>
              <a:rPr lang="ru-RU" u="sng" dirty="0" smtClean="0">
                <a:solidFill>
                  <a:srgbClr val="0000FF"/>
                </a:solidFill>
              </a:rPr>
              <a:t>рекуррентное соотношение</a:t>
            </a:r>
            <a:r>
              <a:rPr lang="ru-RU" dirty="0" smtClean="0">
                <a:solidFill>
                  <a:srgbClr val="0000FF"/>
                </a:solidFill>
              </a:rPr>
              <a:t>, которое легко и быстро строить без рекурсии!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7385" y="3032657"/>
            <a:ext cx="6100736" cy="107721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3200" b="1" dirty="0" err="1"/>
              <a:t>S</a:t>
            </a:r>
            <a:r>
              <a:rPr lang="ru-RU" sz="3200" b="1" dirty="0"/>
              <a:t>(i+1</a:t>
            </a:r>
            <a:r>
              <a:rPr lang="ru-RU" sz="3200" b="1" dirty="0" smtClean="0"/>
              <a:t>) = </a:t>
            </a:r>
            <a:r>
              <a:rPr lang="ru-RU" sz="3200" b="1" dirty="0" err="1" smtClean="0"/>
              <a:t>S</a:t>
            </a:r>
            <a:r>
              <a:rPr lang="ru-RU" sz="3200" b="1" dirty="0"/>
              <a:t>(</a:t>
            </a:r>
            <a:r>
              <a:rPr lang="ru-RU" sz="3200" b="1" dirty="0" err="1"/>
              <a:t>i</a:t>
            </a:r>
            <a:r>
              <a:rPr lang="ru-RU" sz="3200" b="1" dirty="0" smtClean="0"/>
              <a:t>) + </a:t>
            </a:r>
            <a:r>
              <a:rPr lang="ru-RU" sz="3200" b="1" dirty="0" err="1" smtClean="0"/>
              <a:t>S</a:t>
            </a:r>
            <a:r>
              <a:rPr lang="ru-RU" sz="3200" b="1" dirty="0" smtClean="0"/>
              <a:t>(</a:t>
            </a:r>
            <a:r>
              <a:rPr lang="ru-RU" sz="3200" b="1" dirty="0"/>
              <a:t>i-1</a:t>
            </a:r>
            <a:r>
              <a:rPr lang="ru-RU" sz="3200" b="1" dirty="0" smtClean="0"/>
              <a:t>) + .</a:t>
            </a:r>
            <a:r>
              <a:rPr lang="ru-RU" sz="3200" b="1" dirty="0"/>
              <a:t>.</a:t>
            </a:r>
            <a:r>
              <a:rPr lang="ru-RU" sz="3200" b="1" dirty="0" smtClean="0"/>
              <a:t>. + </a:t>
            </a:r>
            <a:r>
              <a:rPr lang="ru-RU" sz="3200" b="1" dirty="0" err="1" smtClean="0"/>
              <a:t>S</a:t>
            </a:r>
            <a:r>
              <a:rPr lang="ru-RU" sz="3200" b="1" dirty="0" smtClean="0"/>
              <a:t>(</a:t>
            </a:r>
            <a:r>
              <a:rPr lang="ru-RU" sz="3200" b="1" dirty="0" err="1"/>
              <a:t>i-k</a:t>
            </a:r>
            <a:r>
              <a:rPr lang="ru-RU" sz="3200" b="1" dirty="0" smtClean="0"/>
              <a:t>),</a:t>
            </a:r>
          </a:p>
          <a:p>
            <a:r>
              <a:rPr lang="ru-RU" sz="3200" b="1" dirty="0" smtClean="0"/>
              <a:t>где </a:t>
            </a:r>
            <a:r>
              <a:rPr lang="en-US" sz="3200" b="1" dirty="0" smtClean="0"/>
              <a:t>S</a:t>
            </a:r>
            <a:r>
              <a:rPr lang="ru-RU" sz="3200" b="1" dirty="0" smtClean="0"/>
              <a:t>(</a:t>
            </a:r>
            <a:r>
              <a:rPr lang="en-US" sz="3200" b="1" dirty="0" err="1"/>
              <a:t>i</a:t>
            </a:r>
            <a:r>
              <a:rPr lang="ru-RU" sz="3200" b="1" dirty="0" smtClean="0"/>
              <a:t>)</a:t>
            </a:r>
            <a:r>
              <a:rPr lang="en-US" sz="3200" b="1" dirty="0" smtClean="0"/>
              <a:t> – </a:t>
            </a:r>
            <a:r>
              <a:rPr lang="ru-RU" sz="3200" b="1" dirty="0" smtClean="0"/>
              <a:t>ответ для подзадачи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931211" y="4838783"/>
            <a:ext cx="7640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=&gt; </a:t>
            </a:r>
            <a:r>
              <a:rPr lang="en-US" sz="3200" i="1" dirty="0" err="1" smtClean="0"/>
              <a:t>П</a:t>
            </a:r>
            <a:r>
              <a:rPr lang="ru-RU" sz="3200" i="1" dirty="0" err="1" smtClean="0"/>
              <a:t>оследовательно</a:t>
            </a:r>
            <a:r>
              <a:rPr lang="ru-RU" sz="3200" i="1" dirty="0" smtClean="0"/>
              <a:t> заполняем массив, </a:t>
            </a:r>
            <a:endParaRPr lang="en-US" sz="3200" i="1" dirty="0" smtClean="0"/>
          </a:p>
          <a:p>
            <a:r>
              <a:rPr lang="en-US" sz="3200" i="1" dirty="0" smtClean="0"/>
              <a:t>	</a:t>
            </a:r>
            <a:r>
              <a:rPr lang="ru-RU" sz="3200" i="1" dirty="0" smtClean="0"/>
              <a:t>за </a:t>
            </a:r>
            <a:r>
              <a:rPr lang="en-US" sz="3200" i="1" dirty="0" smtClean="0"/>
              <a:t>O(???)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474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Динамическое программирование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6589" y="5807598"/>
            <a:ext cx="670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>
                <a:solidFill>
                  <a:srgbClr val="000000"/>
                </a:solidFill>
              </a:rPr>
              <a:t>Форма задачи может быть совершенно разной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01994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Разбиваем задачу на пересекающиеся подзадачи для </a:t>
            </a:r>
            <a:r>
              <a:rPr lang="ru-RU" dirty="0" err="1" smtClean="0">
                <a:solidFill>
                  <a:srgbClr val="0000FF"/>
                </a:solidFill>
              </a:rPr>
              <a:t>мемоизации</a:t>
            </a:r>
            <a:r>
              <a:rPr lang="ru-RU" dirty="0" smtClean="0">
                <a:solidFill>
                  <a:srgbClr val="0000FF"/>
                </a:solidFill>
              </a:rPr>
              <a:t> результатов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При этом должен существовать способ посчитать подзадачу используя результаты для задач меньшей размерности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Как правило, алгоритм может быть выражен рекуррентным соотношением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5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Двумерный пример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4750" y="5894685"/>
            <a:ext cx="7147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 smtClean="0">
                <a:solidFill>
                  <a:srgbClr val="0000FF"/>
                </a:solidFill>
              </a:rPr>
              <a:t>Подзадачи? Рекуррентное соотношение? Сложность? </a:t>
            </a:r>
            <a:r>
              <a:rPr lang="ru-RU" sz="2000" b="1" i="1" dirty="0" smtClean="0">
                <a:solidFill>
                  <a:srgbClr val="0000FF"/>
                </a:solidFill>
              </a:rPr>
              <a:t>Код?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46159"/>
            <a:ext cx="8229600" cy="4019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i="1" dirty="0"/>
              <a:t>На квадратной доске расставлены целые неотрицательные числа. Черепашка, находящаяся в левом верхнем углу, мечтает попасть в правый нижний. При этом она может переползать только в клетку справа или снизу и хочет, чтобы сумма всех чисел, оказавшихся у нее на пути, была бы максимальной. Определить эту сумму.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u="sng" dirty="0"/>
              <a:t>Формат входных </a:t>
            </a:r>
            <a:r>
              <a:rPr lang="ru-RU" u="sng" dirty="0" smtClean="0"/>
              <a:t>данных: </a:t>
            </a:r>
            <a:endParaRPr lang="ru-RU" u="sng" dirty="0"/>
          </a:p>
          <a:p>
            <a:pPr marL="0" indent="0">
              <a:buNone/>
            </a:pPr>
            <a:r>
              <a:rPr lang="ru-RU" dirty="0"/>
              <a:t>Первая </a:t>
            </a:r>
            <a:r>
              <a:rPr lang="ru-RU" dirty="0" smtClean="0"/>
              <a:t>строка содержит </a:t>
            </a:r>
            <a:r>
              <a:rPr lang="ru-RU" dirty="0" err="1" smtClean="0"/>
              <a:t>N</a:t>
            </a:r>
            <a:r>
              <a:rPr lang="ru-RU" dirty="0" smtClean="0"/>
              <a:t> </a:t>
            </a:r>
            <a:r>
              <a:rPr lang="ru-RU" dirty="0"/>
              <a:t>— размер доски. </a:t>
            </a:r>
          </a:p>
          <a:p>
            <a:pPr marL="0" indent="0">
              <a:buNone/>
            </a:pPr>
            <a:r>
              <a:rPr lang="ru-RU" dirty="0"/>
              <a:t>Далее следует </a:t>
            </a:r>
            <a:r>
              <a:rPr lang="ru-RU" dirty="0" err="1"/>
              <a:t>N</a:t>
            </a:r>
            <a:r>
              <a:rPr lang="ru-RU" dirty="0"/>
              <a:t> строк, каждая из которых содержит </a:t>
            </a:r>
            <a:r>
              <a:rPr lang="ru-RU" dirty="0" err="1"/>
              <a:t>N</a:t>
            </a:r>
            <a:r>
              <a:rPr lang="ru-RU" dirty="0"/>
              <a:t> целых чисел, представляющие доску.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u="sng" dirty="0"/>
              <a:t>Формат выходных </a:t>
            </a:r>
            <a:r>
              <a:rPr lang="ru-RU" u="sng" dirty="0" smtClean="0"/>
              <a:t>данных: </a:t>
            </a:r>
            <a:endParaRPr lang="ru-RU" u="sng" dirty="0"/>
          </a:p>
          <a:p>
            <a:pPr marL="0" indent="0">
              <a:buNone/>
            </a:pPr>
            <a:r>
              <a:rPr lang="ru-RU" dirty="0" smtClean="0"/>
              <a:t>Первая строка — одно число, максимальная </a:t>
            </a:r>
            <a:r>
              <a:rPr lang="ru-RU" dirty="0"/>
              <a:t>сумма.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Вторая строка </a:t>
            </a:r>
            <a:r>
              <a:rPr lang="ru-RU" dirty="0" smtClean="0"/>
              <a:t>— лучший путь дающий эту сумму.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1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 заполняем матрицу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f77b98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6" y="1924103"/>
            <a:ext cx="7960077" cy="20947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47915" y="4934313"/>
            <a:ext cx="441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0000FF"/>
                </a:solidFill>
              </a:rPr>
              <a:t>Как теперь восстановить ответ?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8" name="Picture 7" descr="Master-Oogway-Kung-Fu-Pand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7" y="4353193"/>
            <a:ext cx="1891402" cy="242232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57006" y="1566247"/>
            <a:ext cx="559041" cy="5064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/>
          <p:cNvSpPr/>
          <p:nvPr/>
        </p:nvSpPr>
        <p:spPr>
          <a:xfrm>
            <a:off x="6485586" y="1882663"/>
            <a:ext cx="783675" cy="79799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/>
          <p:cNvSpPr/>
          <p:nvPr/>
        </p:nvSpPr>
        <p:spPr>
          <a:xfrm>
            <a:off x="5810061" y="2561952"/>
            <a:ext cx="783675" cy="79799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93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Куча камней, </a:t>
            </a:r>
            <a:r>
              <a:rPr lang="en-US" dirty="0" err="1" smtClean="0"/>
              <a:t>Timus</a:t>
            </a:r>
            <a:r>
              <a:rPr lang="en-US" dirty="0" smtClean="0"/>
              <a:t> </a:t>
            </a:r>
            <a:r>
              <a:rPr lang="ru-RU" dirty="0" smtClean="0"/>
              <a:t>1005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1345-5F0F-294D-9BE2-B50EF2A2D712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15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Monaco"/>
              </a:rPr>
              <a:t>// Base cases.</a:t>
            </a: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i = 0; i &lt; n; ++i)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][0] = </a:t>
            </a:r>
            <a:r>
              <a:rPr lang="en-US" b="1" i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pl-PL" i="1" dirty="0" err="1" smtClean="0">
                <a:solidFill>
                  <a:srgbClr val="0000C0"/>
                </a:solidFill>
                <a:latin typeface="Monaco"/>
              </a:rPr>
              <a:t>dp</a:t>
            </a:r>
            <a:r>
              <a:rPr lang="pl-PL" i="1" dirty="0">
                <a:solidFill>
                  <a:srgbClr val="000000"/>
                </a:solidFill>
                <a:latin typeface="Monaco"/>
              </a:rPr>
              <a:t>[0][w[0]] = </a:t>
            </a:r>
            <a:r>
              <a:rPr lang="pl-PL" b="1" i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pl-PL" b="1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 Recurrence.</a:t>
            </a:r>
          </a:p>
          <a:p>
            <a:pPr marL="0" indent="0">
              <a:buNone/>
            </a:pPr>
            <a:r>
              <a:rPr lang="da-DK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Monaco"/>
              </a:rPr>
              <a:t> i = 1; i &lt; n; ++i)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j = 1; j &lt;= sum; ++j)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		</a:t>
            </a:r>
            <a:r>
              <a:rPr lang="ru-RU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i="1" dirty="0" err="1" smtClean="0">
                <a:solidFill>
                  <a:srgbClr val="0000C0"/>
                </a:solidFill>
                <a:latin typeface="Monaco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][j] = </a:t>
            </a:r>
            <a:r>
              <a:rPr lang="en-US" i="1" dirty="0" err="1">
                <a:solidFill>
                  <a:srgbClr val="0000C0"/>
                </a:solidFill>
                <a:latin typeface="Monaco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[i-1][j];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ru-RU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pl-PL" b="1" dirty="0" err="1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pl-PL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l-PL" b="1" dirty="0">
                <a:solidFill>
                  <a:srgbClr val="000000"/>
                </a:solidFill>
                <a:latin typeface="Monaco"/>
              </a:rPr>
              <a:t>(j - w[i] &gt;= 0 &amp;&amp; </a:t>
            </a:r>
            <a:r>
              <a:rPr lang="pl-PL" b="1" i="1" dirty="0" err="1">
                <a:solidFill>
                  <a:srgbClr val="0000C0"/>
                </a:solidFill>
                <a:latin typeface="Monaco"/>
              </a:rPr>
              <a:t>dp</a:t>
            </a:r>
            <a:r>
              <a:rPr lang="pl-PL" b="1" i="1" dirty="0">
                <a:solidFill>
                  <a:srgbClr val="000000"/>
                </a:solidFill>
                <a:latin typeface="Monaco"/>
              </a:rPr>
              <a:t>[i-1][j-w[i]])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				</a:t>
            </a:r>
            <a:r>
              <a:rPr lang="en-US" i="1" dirty="0" err="1">
                <a:solidFill>
                  <a:srgbClr val="0000C0"/>
                </a:solidFill>
                <a:latin typeface="Monaco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][j] = </a:t>
            </a:r>
            <a:r>
              <a:rPr lang="en-US" b="1" i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		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4732" y="5280074"/>
            <a:ext cx="6674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З</a:t>
            </a:r>
            <a:r>
              <a:rPr lang="ru-RU" i="1" dirty="0" smtClean="0"/>
              <a:t>аполним </a:t>
            </a:r>
            <a:r>
              <a:rPr lang="ru-RU" i="1" dirty="0"/>
              <a:t>таблицу где каждая ячейка </a:t>
            </a:r>
            <a:r>
              <a:rPr lang="ru-RU" i="1" dirty="0" err="1"/>
              <a:t>D</a:t>
            </a:r>
            <a:r>
              <a:rPr lang="ru-RU" i="1" dirty="0"/>
              <a:t>[</a:t>
            </a:r>
            <a:r>
              <a:rPr lang="ru-RU" i="1" dirty="0" err="1"/>
              <a:t>i</a:t>
            </a:r>
            <a:r>
              <a:rPr lang="ru-RU" i="1" dirty="0"/>
              <a:t>][</a:t>
            </a:r>
            <a:r>
              <a:rPr lang="ru-RU" i="1" dirty="0" err="1"/>
              <a:t>j</a:t>
            </a:r>
            <a:r>
              <a:rPr lang="ru-RU" i="1" dirty="0"/>
              <a:t>] = 1 если </a:t>
            </a:r>
            <a:r>
              <a:rPr lang="ru-RU" i="1" dirty="0" smtClean="0"/>
              <a:t>можем набрать </a:t>
            </a:r>
            <a:r>
              <a:rPr lang="ru-RU" i="1" dirty="0"/>
              <a:t>сумму </a:t>
            </a:r>
            <a:r>
              <a:rPr lang="ru-RU" i="1" dirty="0" err="1"/>
              <a:t>j</a:t>
            </a:r>
            <a:r>
              <a:rPr lang="ru-RU" i="1" dirty="0"/>
              <a:t> </a:t>
            </a:r>
            <a:r>
              <a:rPr lang="ru-RU" i="1" dirty="0" smtClean="0"/>
              <a:t>используя </a:t>
            </a:r>
            <a:r>
              <a:rPr lang="ru-RU" i="1" dirty="0"/>
              <a:t>только первые </a:t>
            </a:r>
            <a:r>
              <a:rPr lang="ru-RU" i="1" dirty="0" err="1"/>
              <a:t>i</a:t>
            </a:r>
            <a:r>
              <a:rPr lang="ru-RU" i="1" dirty="0"/>
              <a:t> камней, и 0 в противном </a:t>
            </a:r>
            <a:r>
              <a:rPr lang="ru-RU" i="1" dirty="0" smtClean="0"/>
              <a:t>случае (</a:t>
            </a:r>
            <a:r>
              <a:rPr lang="en-US" i="1" dirty="0" smtClean="0"/>
              <a:t>…</a:t>
            </a:r>
            <a:r>
              <a:rPr lang="ru-RU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19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728</Words>
  <Application>Microsoft Macintosh PowerPoint</Application>
  <PresentationFormat>On-screen Show (4:3)</PresentationFormat>
  <Paragraphs>147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Basics of Dynamic Programming and more…</vt:lpstr>
      <vt:lpstr>Переборные Задачи  (Counting Problems)</vt:lpstr>
      <vt:lpstr>Полный перебор (Backtracking)</vt:lpstr>
      <vt:lpstr>Мемоизация (Memoization)</vt:lpstr>
      <vt:lpstr>Но это еще не DP!</vt:lpstr>
      <vt:lpstr>Динамическое программирование</vt:lpstr>
      <vt:lpstr>Двумерный пример</vt:lpstr>
      <vt:lpstr>Просто заполняем матрицу</vt:lpstr>
      <vt:lpstr>Куча камней, Timus 1005</vt:lpstr>
      <vt:lpstr>Summary for DP</vt:lpstr>
      <vt:lpstr>Быстрое* возведение в степень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  to Support Algorithms</dc:title>
  <dc:creator>user</dc:creator>
  <cp:lastModifiedBy>user</cp:lastModifiedBy>
  <cp:revision>66</cp:revision>
  <dcterms:created xsi:type="dcterms:W3CDTF">2013-11-07T06:42:58Z</dcterms:created>
  <dcterms:modified xsi:type="dcterms:W3CDTF">2013-11-21T06:17:06Z</dcterms:modified>
</cp:coreProperties>
</file>