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58" r:id="rId4"/>
    <p:sldId id="259" r:id="rId5"/>
    <p:sldId id="257" r:id="rId6"/>
    <p:sldId id="282" r:id="rId7"/>
    <p:sldId id="261" r:id="rId8"/>
    <p:sldId id="281" r:id="rId9"/>
    <p:sldId id="28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CC6D7-729A-E842-9174-F1B740B1AE61}">
          <p14:sldIdLst>
            <p14:sldId id="256"/>
            <p14:sldId id="280"/>
            <p14:sldId id="258"/>
            <p14:sldId id="259"/>
            <p14:sldId id="257"/>
            <p14:sldId id="282"/>
            <p14:sldId id="261"/>
            <p14:sldId id="281"/>
            <p14:sldId id="28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75" autoAdjust="0"/>
  </p:normalViewPr>
  <p:slideViewPr>
    <p:cSldViewPr snapToGrid="0" snapToObjects="1">
      <p:cViewPr varScale="1">
        <p:scale>
          <a:sx n="84" d="100"/>
          <a:sy n="84" d="100"/>
        </p:scale>
        <p:origin x="-2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66CB3-E8C2-874A-ABBE-2019854163F0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CF41B-4615-9B4F-BBB2-6663B72FF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0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90E9-FF9B-574F-BE0D-A0708B79D267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E880A-57BA-2E46-AA7D-A3AF0FCA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5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4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5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8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mine experience and gathered knowledge, these</a:t>
            </a:r>
            <a:r>
              <a:rPr lang="en-US" baseline="0" dirty="0" smtClean="0"/>
              <a:t> are best practices be 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E880A-57BA-2E46-AA7D-A3AF0FCA76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E534-BABB-E54B-A6FB-1E6048FA187E}" type="datetime1">
              <a:rPr lang="x-none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6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B5D8-3A91-C446-BF15-BF14DAA30BD6}" type="datetime1">
              <a:rPr lang="x-none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7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4D29-CE1F-414C-BB39-EB17573E41BE}" type="datetime1">
              <a:rPr lang="x-none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5813-7C55-9443-AD6E-0C2BA796DF32}" type="datetime1">
              <a:rPr lang="x-none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9B52-A7EF-7E4A-811D-0CCE9DE1B79E}" type="datetime1">
              <a:rPr lang="x-none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E040-74D4-6047-AF0A-40F9777148F2}" type="datetime1">
              <a:rPr lang="x-none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3125-4808-C646-B65F-4866E4B9F99A}" type="datetime1">
              <a:rPr lang="x-none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8EC6-56C2-B249-9E97-108CD2818D0F}" type="datetime1">
              <a:rPr lang="x-none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0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5FAA-734D-0847-AFC9-E1CEE39B2E51}" type="datetime1">
              <a:rPr lang="x-none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49AF-3B56-0D47-A597-DB4AE7EABDE9}" type="datetime1">
              <a:rPr lang="x-none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9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E246-E34F-DC43-928D-AF0CABE736D6}" type="datetime1">
              <a:rPr lang="x-none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1F4B-781E-8845-9081-B774612357D3}" type="datetime1">
              <a:rPr lang="x-none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8335-66EB-F244-9793-68AABAC63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starov@cs.stonybrook.edu" TargetMode="External"/><Relationship Id="rId4" Type="http://schemas.openxmlformats.org/officeDocument/2006/relationships/hyperlink" Target="mailto:d.rusin@sealpoint.c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mailto:http://www.sealpoint.c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mmng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6" y="302364"/>
            <a:ext cx="8406886" cy="474234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85532" y="5321611"/>
            <a:ext cx="8229600" cy="9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To be an algorithm guy in Computer Science </a:t>
            </a:r>
          </a:p>
          <a:p>
            <a:pPr>
              <a:spcAft>
                <a:spcPts val="600"/>
              </a:spcAft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is like to be a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diagnosist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 in medical care! 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8728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343"/>
            <a:ext cx="8229600" cy="671293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Спасибо!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611" y="1770857"/>
            <a:ext cx="8229600" cy="262854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Переходим к плану занятий и другим организационным вещам </a:t>
            </a:r>
            <a:r>
              <a:rPr lang="en-US" sz="2800" dirty="0" smtClean="0">
                <a:sym typeface="Wingdings"/>
              </a:rPr>
              <a:t></a:t>
            </a:r>
            <a:endParaRPr lang="ru-RU" sz="2800" dirty="0" smtClean="0">
              <a:sym typeface="Wingdings"/>
            </a:endParaRPr>
          </a:p>
          <a:p>
            <a:r>
              <a:rPr lang="ru-RU" sz="2800" dirty="0" smtClean="0">
                <a:sym typeface="Wingdings"/>
              </a:rPr>
              <a:t>Ждем любой </a:t>
            </a:r>
            <a:r>
              <a:rPr lang="ru-RU" sz="2800" dirty="0" err="1" smtClean="0">
                <a:sym typeface="Wingdings"/>
              </a:rPr>
              <a:t>фидбек</a:t>
            </a:r>
            <a:r>
              <a:rPr lang="ru-RU" sz="2800" dirty="0" smtClean="0">
                <a:sym typeface="Wingdings"/>
              </a:rPr>
              <a:t> и вопросы: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/>
                <a:hlinkClick r:id="rId3"/>
              </a:rPr>
              <a:t>ostarov@cs.stonybrook.edu</a:t>
            </a:r>
            <a:endParaRPr lang="ru-RU" sz="2400" dirty="0" smtClean="0">
              <a:sym typeface="Wingdings"/>
            </a:endParaRPr>
          </a:p>
          <a:p>
            <a:pPr marL="457200" lvl="1" indent="0">
              <a:buNone/>
            </a:pPr>
            <a:r>
              <a:rPr lang="en-US" sz="2400" dirty="0" err="1" smtClean="0">
                <a:sym typeface="Wingdings"/>
                <a:hlinkClick r:id="rId4"/>
              </a:rPr>
              <a:t>d.rusin@sealpoint.co</a:t>
            </a:r>
            <a:endParaRPr lang="ru-RU" sz="2400" dirty="0" smtClean="0">
              <a:sym typeface="Wingdings"/>
            </a:endParaRPr>
          </a:p>
          <a:p>
            <a:endParaRPr lang="ru-RU" sz="2800" dirty="0">
              <a:sym typeface="Wingdings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14611" y="4865031"/>
            <a:ext cx="70936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3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 for your attention!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3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85532" y="5503027"/>
            <a:ext cx="8229600" cy="9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Eric </a:t>
            </a:r>
            <a:r>
              <a:rPr lang="en-US" sz="31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Demaine</a:t>
            </a:r>
            <a:r>
              <a:rPr lang="en-US" sz="31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aka House </a:t>
            </a:r>
            <a:r>
              <a:rPr lang="en-US" sz="3100" strike="dblStrik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MD</a:t>
            </a:r>
            <a:r>
              <a:rPr lang="en-US" sz="31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mic Sans MS"/>
                <a:cs typeface="Comic Sans MS"/>
              </a:rPr>
              <a:t> PhD</a:t>
            </a:r>
            <a:endParaRPr lang="en-US" sz="3100" dirty="0">
              <a:solidFill>
                <a:schemeClr val="tx2">
                  <a:lumMod val="60000"/>
                  <a:lumOff val="40000"/>
                </a:schemeClr>
              </a:solidFill>
              <a:latin typeface="Comic Sans MS"/>
              <a:cs typeface="Comic Sans MS"/>
            </a:endParaRPr>
          </a:p>
        </p:txBody>
      </p:sp>
      <p:pic>
        <p:nvPicPr>
          <p:cNvPr id="2" name="Picture 1" descr="p=n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06" y="483779"/>
            <a:ext cx="6486608" cy="48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812"/>
            <a:ext cx="8229600" cy="67129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Ukraine &amp; ACM ICPC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805397"/>
              </p:ext>
            </p:extLst>
          </p:nvPr>
        </p:nvGraphicFramePr>
        <p:xfrm>
          <a:off x="457200" y="982533"/>
          <a:ext cx="82296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5898"/>
                <a:gridCol w="4678099"/>
                <a:gridCol w="21556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Medals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Taras</a:t>
                      </a:r>
                      <a:r>
                        <a:rPr lang="en-US" dirty="0" smtClean="0"/>
                        <a:t> Shevchenko Kiev National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Donetsk National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Taras</a:t>
                      </a:r>
                      <a:r>
                        <a:rPr lang="en-US" dirty="0" smtClean="0"/>
                        <a:t> Shevchenko Kiev National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Lviv</a:t>
                      </a:r>
                      <a:r>
                        <a:rPr lang="en-US" dirty="0" smtClean="0"/>
                        <a:t> National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Taras</a:t>
                      </a:r>
                      <a:r>
                        <a:rPr lang="en-US" dirty="0" smtClean="0"/>
                        <a:t> Shevchenko Kiev National 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bronze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080409-DH-2330-_63D119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23" y="3380826"/>
            <a:ext cx="4747774" cy="31592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6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29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Russia &amp; Sport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36" y="1030049"/>
            <a:ext cx="8229600" cy="191913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Andrey</a:t>
            </a:r>
            <a:r>
              <a:rPr lang="en-US" sz="2400" dirty="0" smtClean="0"/>
              <a:t> </a:t>
            </a:r>
            <a:r>
              <a:rPr lang="en-US" sz="2400" dirty="0" err="1" smtClean="0"/>
              <a:t>Stankevich</a:t>
            </a:r>
            <a:r>
              <a:rPr lang="en-US" sz="2400" dirty="0" smtClean="0"/>
              <a:t>, </a:t>
            </a:r>
          </a:p>
          <a:p>
            <a:pPr marL="0" indent="0">
              <a:buNone/>
            </a:pPr>
            <a:r>
              <a:rPr lang="en-US" sz="2400" dirty="0" smtClean="0"/>
              <a:t>	Coach of ACM-ICPC champions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2008, 2009, 2012, 2013 </a:t>
            </a:r>
          </a:p>
          <a:p>
            <a:r>
              <a:rPr lang="en-US" sz="2400" dirty="0" smtClean="0"/>
              <a:t>And many other names…	</a:t>
            </a:r>
            <a:endParaRPr lang="en-US" sz="2400" dirty="0"/>
          </a:p>
        </p:txBody>
      </p:sp>
      <p:pic>
        <p:nvPicPr>
          <p:cNvPr id="6" name="Picture 5" descr="Screen Shot 2012-02-21 at 8.52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40" y="1412964"/>
            <a:ext cx="2788489" cy="4596411"/>
          </a:xfrm>
          <a:prstGeom prst="rect">
            <a:avLst/>
          </a:prstGeom>
        </p:spPr>
      </p:pic>
      <p:pic>
        <p:nvPicPr>
          <p:cNvPr id="4" name="Picture 3" descr="190542_10150118161962200_9445547199_6341010_1511931_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26" y="3085447"/>
            <a:ext cx="2243748" cy="33656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3145919"/>
            <a:ext cx="254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Petr </a:t>
            </a:r>
            <a:r>
              <a:rPr lang="de-DE" sz="2400" dirty="0" err="1"/>
              <a:t>Mitrichev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Что мне нравится в этом?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048"/>
            <a:ext cx="8229600" cy="4908115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Мега интересные и невероятные задачи</a:t>
            </a:r>
            <a:r>
              <a:rPr lang="en-US" sz="2800" dirty="0" smtClean="0"/>
              <a:t>…</a:t>
            </a:r>
          </a:p>
          <a:p>
            <a:r>
              <a:rPr lang="ru-RU" sz="2800" dirty="0" smtClean="0"/>
              <a:t>Например: </a:t>
            </a:r>
          </a:p>
          <a:p>
            <a:r>
              <a:rPr lang="en-US" sz="2800" dirty="0" smtClean="0">
                <a:solidFill>
                  <a:srgbClr val="558ED5"/>
                </a:solidFill>
              </a:rPr>
              <a:t>“</a:t>
            </a:r>
            <a:r>
              <a:rPr lang="ru-RU" sz="2800" dirty="0" smtClean="0">
                <a:solidFill>
                  <a:srgbClr val="558ED5"/>
                </a:solidFill>
              </a:rPr>
              <a:t>Я загадываю 2 разных числа от минус бесконечности до плюс бесконечности. Далее </a:t>
            </a:r>
            <a:r>
              <a:rPr lang="en-US" sz="2800" dirty="0" smtClean="0">
                <a:solidFill>
                  <a:srgbClr val="558ED5"/>
                </a:solidFill>
              </a:rPr>
              <a:t>–</a:t>
            </a:r>
            <a:r>
              <a:rPr lang="ru-RU" sz="2800" dirty="0" smtClean="0">
                <a:solidFill>
                  <a:srgbClr val="558ED5"/>
                </a:solidFill>
              </a:rPr>
              <a:t> кидаю монетку, но не показываю вам результат. Если решка </a:t>
            </a:r>
            <a:r>
              <a:rPr lang="en-US" sz="2800" dirty="0" smtClean="0">
                <a:solidFill>
                  <a:srgbClr val="558ED5"/>
                </a:solidFill>
              </a:rPr>
              <a:t>–</a:t>
            </a:r>
            <a:r>
              <a:rPr lang="ru-RU" sz="2800" dirty="0" smtClean="0">
                <a:solidFill>
                  <a:srgbClr val="558ED5"/>
                </a:solidFill>
              </a:rPr>
              <a:t> говорю большее число, если орел </a:t>
            </a:r>
            <a:r>
              <a:rPr lang="en-US" sz="2800" dirty="0" smtClean="0">
                <a:solidFill>
                  <a:srgbClr val="558ED5"/>
                </a:solidFill>
              </a:rPr>
              <a:t>–</a:t>
            </a:r>
            <a:r>
              <a:rPr lang="ru-RU" sz="2800" dirty="0" smtClean="0">
                <a:solidFill>
                  <a:srgbClr val="558ED5"/>
                </a:solidFill>
              </a:rPr>
              <a:t> меньшее. Ваша задача с вероятностью больше 50 процентов угадать, какое я сказал число </a:t>
            </a:r>
            <a:r>
              <a:rPr lang="en-US" sz="2800" dirty="0" smtClean="0">
                <a:solidFill>
                  <a:srgbClr val="558ED5"/>
                </a:solidFill>
              </a:rPr>
              <a:t>–</a:t>
            </a:r>
            <a:r>
              <a:rPr lang="ru-RU" sz="2800" dirty="0" smtClean="0">
                <a:solidFill>
                  <a:srgbClr val="558ED5"/>
                </a:solidFill>
              </a:rPr>
              <a:t> большее или меньшее?</a:t>
            </a:r>
            <a:r>
              <a:rPr lang="en-US" sz="2800" dirty="0" smtClean="0">
                <a:solidFill>
                  <a:srgbClr val="558ED5"/>
                </a:solidFill>
              </a:rPr>
              <a:t>”</a:t>
            </a:r>
          </a:p>
          <a:p>
            <a:r>
              <a:rPr lang="ru-RU" sz="2800" dirty="0" smtClean="0"/>
              <a:t>Реально ли это? Верите?</a:t>
            </a:r>
            <a:endParaRPr lang="en-US" sz="2800" dirty="0" smtClean="0"/>
          </a:p>
          <a:p>
            <a:r>
              <a:rPr lang="ru-RU" sz="2800" dirty="0" smtClean="0"/>
              <a:t>Вот такая «трамвайная» задачка домой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</a:t>
            </a:r>
            <a:endParaRPr lang="en-US" sz="2800" dirty="0" smtClean="0"/>
          </a:p>
          <a:p>
            <a:r>
              <a:rPr lang="en-US" sz="2800" dirty="0" smtClean="0"/>
              <a:t>Thanks professor Michael Bender for this puzzle!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Теперь о факультативах </a:t>
            </a:r>
            <a:r>
              <a:rPr lang="en-US" sz="4000" dirty="0" smtClean="0">
                <a:sym typeface="Wingdings"/>
              </a:rPr>
              <a:t>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048"/>
            <a:ext cx="8229600" cy="4908115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Цели: </a:t>
            </a:r>
            <a:endParaRPr lang="ru-RU" sz="2800" dirty="0" smtClean="0"/>
          </a:p>
          <a:p>
            <a:r>
              <a:rPr lang="ru-RU" sz="2800" dirty="0" smtClean="0"/>
              <a:t>подготовка </a:t>
            </a:r>
            <a:r>
              <a:rPr lang="ru-RU" sz="2800" dirty="0"/>
              <a:t>абитуриентов и студентов ХАИ к различным соревнованиям и олимпиадам по программированию, повышение уровня практической алгоритмической подготовки молодых программистов, преподавание фундаментальной теоретической подготовки в алгоритмах на уровне лучших вузов США и Европы. </a:t>
            </a:r>
            <a:endParaRPr lang="ru-RU" sz="2800" dirty="0" smtClean="0"/>
          </a:p>
          <a:p>
            <a:r>
              <a:rPr lang="ru-RU" sz="2800" dirty="0" smtClean="0">
                <a:solidFill>
                  <a:srgbClr val="558ED5"/>
                </a:solidFill>
              </a:rPr>
              <a:t>Спортивное программирование </a:t>
            </a:r>
            <a:r>
              <a:rPr lang="en-US" sz="2800" dirty="0" smtClean="0">
                <a:solidFill>
                  <a:srgbClr val="558ED5"/>
                </a:solidFill>
              </a:rPr>
              <a:t>–</a:t>
            </a:r>
            <a:r>
              <a:rPr lang="ru-RU" sz="2800" dirty="0" smtClean="0">
                <a:solidFill>
                  <a:srgbClr val="558ED5"/>
                </a:solidFill>
              </a:rPr>
              <a:t> это супер!</a:t>
            </a:r>
          </a:p>
          <a:p>
            <a:r>
              <a:rPr lang="ru-RU" sz="2800" dirty="0" smtClean="0">
                <a:solidFill>
                  <a:srgbClr val="558ED5"/>
                </a:solidFill>
              </a:rPr>
              <a:t>Сегодня </a:t>
            </a:r>
            <a:r>
              <a:rPr lang="en-US" sz="2800" dirty="0" smtClean="0">
                <a:solidFill>
                  <a:srgbClr val="558ED5"/>
                </a:solidFill>
              </a:rPr>
              <a:t>–</a:t>
            </a:r>
            <a:r>
              <a:rPr lang="ru-RU" sz="2800" dirty="0" smtClean="0">
                <a:solidFill>
                  <a:srgbClr val="558ED5"/>
                </a:solidFill>
              </a:rPr>
              <a:t> знакомство, формат, анкеты</a:t>
            </a:r>
            <a:r>
              <a:rPr lang="en-US" sz="2800" dirty="0" smtClean="0">
                <a:solidFill>
                  <a:srgbClr val="558ED5"/>
                </a:solidFill>
              </a:rPr>
              <a:t>…</a:t>
            </a:r>
            <a:endParaRPr lang="en-US" sz="2800" dirty="0">
              <a:solidFill>
                <a:srgbClr val="558ED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43"/>
          </a:xfrm>
        </p:spPr>
        <p:txBody>
          <a:bodyPr/>
          <a:lstStyle/>
          <a:p>
            <a:r>
              <a:rPr lang="ru-RU" dirty="0" smtClean="0"/>
              <a:t>Теперь о нас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Nvy7eyUdav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02" y="1315285"/>
            <a:ext cx="7151901" cy="47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Stony-Broo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20" y="578105"/>
            <a:ext cx="4022000" cy="3109794"/>
          </a:xfrm>
          <a:prstGeom prst="rect">
            <a:avLst/>
          </a:prstGeom>
        </p:spPr>
      </p:pic>
      <p:pic>
        <p:nvPicPr>
          <p:cNvPr id="6" name="Picture 5" descr="logo Khai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87" y="1064469"/>
            <a:ext cx="3867000" cy="2089567"/>
          </a:xfrm>
          <a:prstGeom prst="rect">
            <a:avLst/>
          </a:prstGeom>
        </p:spPr>
      </p:pic>
      <p:pic>
        <p:nvPicPr>
          <p:cNvPr id="8" name="Picture 7" descr="seal_logo-2.ps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83" y="3598130"/>
            <a:ext cx="7634873" cy="22522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0" y="5475003"/>
            <a:ext cx="328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6"/>
              </a:rPr>
              <a:t>http://</a:t>
            </a:r>
            <a:r>
              <a:rPr lang="en-US" sz="2400" dirty="0" err="1">
                <a:hlinkClick r:id="rId6"/>
              </a:rPr>
              <a:t>www.sealpoint.co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72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Textbook by my Prof. S</a:t>
            </a:r>
            <a:r>
              <a:rPr lang="pl-PL" dirty="0" err="1" smtClean="0"/>
              <a:t>teven</a:t>
            </a:r>
            <a:r>
              <a:rPr lang="pl-PL" dirty="0" smtClean="0"/>
              <a:t> </a:t>
            </a:r>
            <a:r>
              <a:rPr lang="pl-PL" dirty="0" err="1" smtClean="0"/>
              <a:t>Skiena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8335-66EB-F244-9793-68AABAC63A93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003447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77" y="1153524"/>
            <a:ext cx="4346519" cy="54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5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293</Words>
  <Application>Microsoft Macintosh PowerPoint</Application>
  <PresentationFormat>On-screen Show (4:3)</PresentationFormat>
  <Paragraphs>73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Ukraine &amp; ACM ICPC</vt:lpstr>
      <vt:lpstr>Russia &amp; Sport Programming</vt:lpstr>
      <vt:lpstr>Что мне нравится в этом?</vt:lpstr>
      <vt:lpstr>Теперь о факультативах </vt:lpstr>
      <vt:lpstr>Теперь о нас </vt:lpstr>
      <vt:lpstr>PowerPoint Presentation</vt:lpstr>
      <vt:lpstr>Textbook by my Prof. Steven Skiena</vt:lpstr>
      <vt:lpstr>Спасибо!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programming in Ukraine</dc:title>
  <dc:creator>user</dc:creator>
  <cp:lastModifiedBy>user</cp:lastModifiedBy>
  <cp:revision>165</cp:revision>
  <dcterms:created xsi:type="dcterms:W3CDTF">2012-02-22T04:56:19Z</dcterms:created>
  <dcterms:modified xsi:type="dcterms:W3CDTF">2013-11-05T18:17:36Z</dcterms:modified>
</cp:coreProperties>
</file>