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9F22F-BF2E-2641-803D-3F800C2089B1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5E304-93A8-D24E-8A6D-7169174E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5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6FEF-C0DC-5F45-BC3E-FDAAC63DEC9E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787C9-0D2E-DE4D-8A78-628D2C2D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F462-4BF5-3445-B5FC-BC022B49EB99}" type="datetime1">
              <a:rPr lang="Zyyy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0882-A231-724B-964E-22CC596EE5F0}" type="datetime1">
              <a:rPr lang="Zyyy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B38F-60AC-FD4C-A2A4-70BF22F88E64}" type="datetime1">
              <a:rPr lang="Zyyy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892C-C5CB-7E42-95FE-C87B42273DD0}" type="datetime1">
              <a:rPr lang="Zyyy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6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2C06-031D-2640-A3E2-91331A8A7F62}" type="datetime1">
              <a:rPr lang="Zyyy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5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B687-96D7-684D-A4C5-D5916F516019}" type="datetime1">
              <a:rPr lang="Zyyy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1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F8F2-9660-DB41-969C-57D21EC8111B}" type="datetime1">
              <a:rPr lang="Zyyy" smtClean="0"/>
              <a:t>11/13/14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FDFD-E161-1B4B-8F44-D96B2E1DAA21}" type="datetime1">
              <a:rPr lang="Zyyy" smtClean="0"/>
              <a:t>11/13/14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4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612A-BFDF-6047-AF78-EA5616C9B227}" type="datetime1">
              <a:rPr lang="Zyyy" smtClean="0"/>
              <a:t>11/13/14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3E31-BD39-3448-A442-76C67B67A1F8}" type="datetime1">
              <a:rPr lang="Zyyy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6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878E-31A0-2D4C-9685-C0FB30728F37}" type="datetime1">
              <a:rPr lang="Zyyy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44205-B2B7-054C-B437-F2E8663F79D3}" type="datetime1">
              <a:rPr lang="Zyyy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1778-521C-244F-9A2C-55E4B9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m.timus.ru/problemset.aspx?space=1&amp;tag=beginners" TargetMode="Externa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Сложность Алгоритмов 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Поиск Большинства в Массиве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Старов</a:t>
            </a:r>
            <a:r>
              <a:rPr lang="ru-RU" dirty="0" smtClean="0"/>
              <a:t> Алексей</a:t>
            </a:r>
          </a:p>
          <a:p>
            <a:r>
              <a:rPr lang="en-US" sz="2800" i="1" dirty="0" err="1" smtClean="0"/>
              <a:t>ostarov@cs.stonybrook.edu</a:t>
            </a:r>
            <a:endParaRPr lang="ru-RU" sz="2800" i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37618" y="6235441"/>
            <a:ext cx="148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ХАИ, 11/2014</a:t>
            </a:r>
            <a:endParaRPr lang="en-US" dirty="0"/>
          </a:p>
        </p:txBody>
      </p:sp>
      <p:pic>
        <p:nvPicPr>
          <p:cNvPr id="5" name="Picture 4" descr="SBU-CS-logo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762" y="417479"/>
            <a:ext cx="1357132" cy="1357132"/>
          </a:xfrm>
          <a:prstGeom prst="rect">
            <a:avLst/>
          </a:prstGeom>
        </p:spPr>
      </p:pic>
      <p:pic>
        <p:nvPicPr>
          <p:cNvPr id="6" name="Picture 5" descr="Эмблема_ХАИ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7" y="666290"/>
            <a:ext cx="1728875" cy="9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8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Памяти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cache_hierarch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0" y="1930996"/>
            <a:ext cx="4214275" cy="3400484"/>
          </a:xfrm>
          <a:prstGeom prst="rect">
            <a:avLst/>
          </a:prstGeom>
        </p:spPr>
      </p:pic>
      <p:pic>
        <p:nvPicPr>
          <p:cNvPr id="7" name="Picture 6" descr="ST1-Series(sm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56" y="1938926"/>
            <a:ext cx="4538534" cy="339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5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если через Медиану?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Простой способ </a:t>
            </a:r>
            <a:r>
              <a:rPr lang="ru-RU" dirty="0" smtClean="0">
                <a:solidFill>
                  <a:srgbClr val="0000FF"/>
                </a:solidFill>
              </a:rPr>
              <a:t>-- 4</a:t>
            </a:r>
            <a:endParaRPr lang="ru-RU" dirty="0" smtClean="0"/>
          </a:p>
          <a:p>
            <a:r>
              <a:rPr lang="ru-RU" dirty="0" smtClean="0"/>
              <a:t>Есть и покруче </a:t>
            </a:r>
            <a:r>
              <a:rPr lang="ru-RU" dirty="0" smtClean="0">
                <a:solidFill>
                  <a:srgbClr val="0000FF"/>
                </a:solidFill>
              </a:rPr>
              <a:t>-- 5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 Вероятности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Проверяем случайную выборку</a:t>
            </a:r>
            <a:endParaRPr lang="en-US" dirty="0"/>
          </a:p>
          <a:p>
            <a:r>
              <a:rPr lang="ru-RU" dirty="0" smtClean="0"/>
              <a:t>Несколько раз и получаем </a:t>
            </a:r>
            <a:r>
              <a:rPr lang="ru-RU" dirty="0" err="1" smtClean="0"/>
              <a:t>рандомизированный</a:t>
            </a:r>
            <a:r>
              <a:rPr lang="ru-RU" dirty="0" smtClean="0"/>
              <a:t> алгоритм! </a:t>
            </a:r>
            <a:r>
              <a:rPr lang="ru-RU" dirty="0" smtClean="0">
                <a:solidFill>
                  <a:srgbClr val="0000FF"/>
                </a:solidFill>
              </a:rPr>
              <a:t>-- 6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4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O(n)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Предположим, я удалил 2 элемента из массива, которые различны! Если в массиве было большинство, оно не изменилось!</a:t>
            </a:r>
          </a:p>
          <a:p>
            <a:r>
              <a:rPr lang="ru-RU" dirty="0" smtClean="0"/>
              <a:t>Реализовать через </a:t>
            </a:r>
            <a:r>
              <a:rPr lang="en-US" dirty="0" smtClean="0"/>
              <a:t>“</a:t>
            </a:r>
            <a:r>
              <a:rPr lang="ru-RU" dirty="0" smtClean="0"/>
              <a:t>завуалированный</a:t>
            </a:r>
            <a:r>
              <a:rPr lang="en-US" dirty="0" smtClean="0"/>
              <a:t>”</a:t>
            </a:r>
            <a:r>
              <a:rPr lang="ru-RU" dirty="0" smtClean="0"/>
              <a:t> стек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Д/З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91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http://acm.timus.ru/problemset.aspx?space=1&amp;tag=beginners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Screenshot 2014-11-13 03.10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3111"/>
            <a:ext cx="9144000" cy="302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6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Алгоритма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dirty="0" smtClean="0"/>
              <a:t>Алгоритмы имеют разную сложность и </a:t>
            </a:r>
            <a:r>
              <a:rPr lang="ru-RU" dirty="0" smtClean="0">
                <a:solidFill>
                  <a:srgbClr val="0000FF"/>
                </a:solidFill>
              </a:rPr>
              <a:t>трудоемкость</a:t>
            </a:r>
            <a:r>
              <a:rPr lang="ru-RU" dirty="0" smtClean="0"/>
              <a:t> в терминах времени (циклов процессора), памяти и т.д.</a:t>
            </a:r>
          </a:p>
          <a:p>
            <a:r>
              <a:rPr lang="ru-RU" dirty="0" smtClean="0"/>
              <a:t>Для оценки сложности алгоритма мы вычисляем </a:t>
            </a:r>
            <a:r>
              <a:rPr lang="ru-RU" dirty="0" smtClean="0">
                <a:solidFill>
                  <a:srgbClr val="0000FF"/>
                </a:solidFill>
              </a:rPr>
              <a:t>функцию</a:t>
            </a:r>
            <a:r>
              <a:rPr lang="ru-RU" dirty="0" smtClean="0"/>
              <a:t>, которая описывает, сколько операций будет выполнено в зависимости </a:t>
            </a:r>
            <a:r>
              <a:rPr lang="ru-RU" dirty="0" smtClean="0">
                <a:solidFill>
                  <a:srgbClr val="0000FF"/>
                </a:solidFill>
              </a:rPr>
              <a:t>от размера входных данных </a:t>
            </a:r>
            <a:r>
              <a:rPr lang="ru-RU" dirty="0" smtClean="0"/>
              <a:t>(например </a:t>
            </a:r>
            <a:r>
              <a:rPr lang="en-US" dirty="0" smtClean="0"/>
              <a:t>N </a:t>
            </a:r>
            <a:r>
              <a:rPr lang="ru-RU" dirty="0" smtClean="0"/>
              <a:t>чисел)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1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О-нотация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dirty="0" smtClean="0"/>
              <a:t>Это </a:t>
            </a:r>
            <a:r>
              <a:rPr lang="ru-RU" dirty="0" smtClean="0">
                <a:solidFill>
                  <a:srgbClr val="0000FF"/>
                </a:solidFill>
              </a:rPr>
              <a:t>асимптотическая</a:t>
            </a:r>
            <a:r>
              <a:rPr lang="ru-RU" dirty="0" smtClean="0"/>
              <a:t> нотация, которая выделяет в функции </a:t>
            </a:r>
            <a:r>
              <a:rPr lang="en-US" dirty="0" smtClean="0"/>
              <a:t>f(n) </a:t>
            </a:r>
            <a:r>
              <a:rPr lang="ru-RU" dirty="0" smtClean="0"/>
              <a:t>лишь наиболее значимые элементы - </a:t>
            </a:r>
            <a:r>
              <a:rPr lang="ru-RU" dirty="0" smtClean="0">
                <a:solidFill>
                  <a:srgbClr val="0000FF"/>
                </a:solidFill>
              </a:rPr>
              <a:t>доминанты</a:t>
            </a:r>
          </a:p>
          <a:p>
            <a:r>
              <a:rPr lang="ru-RU" dirty="0" smtClean="0"/>
              <a:t>Например, </a:t>
            </a:r>
            <a:r>
              <a:rPr lang="en-US" dirty="0" smtClean="0"/>
              <a:t>O(f(n)) = O(2n^2 + n - 5) = O(n^2),</a:t>
            </a:r>
            <a:r>
              <a:rPr lang="ru-RU" dirty="0" smtClean="0"/>
              <a:t> поскольку при достаточно больших </a:t>
            </a:r>
            <a:r>
              <a:rPr lang="en-US" dirty="0" smtClean="0"/>
              <a:t>n </a:t>
            </a:r>
            <a:r>
              <a:rPr lang="ru-RU" dirty="0" smtClean="0"/>
              <a:t>компонента </a:t>
            </a:r>
            <a:r>
              <a:rPr lang="en-US" dirty="0" smtClean="0"/>
              <a:t>n^2 </a:t>
            </a:r>
            <a:r>
              <a:rPr lang="ru-RU" dirty="0" smtClean="0"/>
              <a:t>будет значительно превосходить остальные, и </a:t>
            </a:r>
            <a:r>
              <a:rPr lang="ru-RU" dirty="0" smtClean="0">
                <a:solidFill>
                  <a:srgbClr val="0000FF"/>
                </a:solidFill>
              </a:rPr>
              <a:t>скорость роста </a:t>
            </a:r>
            <a:r>
              <a:rPr lang="en-US" dirty="0" smtClean="0"/>
              <a:t>f(n) </a:t>
            </a:r>
            <a:r>
              <a:rPr lang="ru-RU" dirty="0" smtClean="0"/>
              <a:t>задается ею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630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hfw9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74" y="298359"/>
            <a:ext cx="8269625" cy="61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0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Big O Notation Summa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4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Узнай Больше</a:t>
            </a:r>
            <a:endParaRPr lang="en-US" dirty="0"/>
          </a:p>
        </p:txBody>
      </p:sp>
      <p:pic>
        <p:nvPicPr>
          <p:cNvPr id="4" name="Picture 3" descr="1*8O98zmWzsPAx39EzQ-a4s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0" y="2201927"/>
            <a:ext cx="8890000" cy="3873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3070" y="1419874"/>
            <a:ext cx="89562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http://www3.cs.stonybrook.edu/~</a:t>
            </a:r>
            <a:r>
              <a:rPr lang="en-US" sz="2200" dirty="0" err="1" smtClean="0">
                <a:solidFill>
                  <a:srgbClr val="0000FF"/>
                </a:solidFill>
              </a:rPr>
              <a:t>algorith</a:t>
            </a:r>
            <a:r>
              <a:rPr lang="en-US" sz="2200" dirty="0" smtClean="0">
                <a:solidFill>
                  <a:srgbClr val="0000FF"/>
                </a:solidFill>
              </a:rPr>
              <a:t>/video-lectures/1997/lecture2.pdf</a:t>
            </a:r>
            <a:endParaRPr 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8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Разобрать на Доске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1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Сложность программы которая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Складывает два входных числа</a:t>
            </a:r>
          </a:p>
          <a:p>
            <a:r>
              <a:rPr lang="ru-RU" dirty="0" smtClean="0"/>
              <a:t>Печатает </a:t>
            </a:r>
            <a:r>
              <a:rPr lang="en-US" dirty="0" smtClean="0"/>
              <a:t>“Hello, &lt;</a:t>
            </a:r>
            <a:r>
              <a:rPr lang="ru-RU" dirty="0" smtClean="0"/>
              <a:t>Заданное Имя</a:t>
            </a:r>
            <a:r>
              <a:rPr lang="en-US" dirty="0" smtClean="0"/>
              <a:t>&gt;”</a:t>
            </a:r>
            <a:endParaRPr lang="ru-RU" dirty="0" smtClean="0"/>
          </a:p>
          <a:p>
            <a:r>
              <a:rPr lang="ru-RU" dirty="0" smtClean="0"/>
              <a:t>Вычисляет сумму массива чисел</a:t>
            </a:r>
          </a:p>
          <a:p>
            <a:r>
              <a:rPr lang="ru-RU" dirty="0" smtClean="0"/>
              <a:t>Печатает матрицу</a:t>
            </a:r>
            <a:endParaRPr lang="en-US" dirty="0" smtClean="0"/>
          </a:p>
          <a:p>
            <a:r>
              <a:rPr lang="ru-RU" dirty="0" smtClean="0"/>
              <a:t>Переводит число в двоичную систему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 smtClean="0"/>
              <a:t>Впереди мы будем рассматривать много сложных сложностей</a:t>
            </a:r>
            <a:r>
              <a:rPr lang="en-US" i="1" dirty="0" smtClean="0"/>
              <a:t>…</a:t>
            </a:r>
            <a:endParaRPr lang="ru-RU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3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Большинства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1564" y="2121417"/>
            <a:ext cx="6886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, 3, 4,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, 1  =&gt; majority is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1564" y="3055396"/>
            <a:ext cx="6981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2, 3, 4, 2, 7, 2, 1  =&gt;  </a:t>
            </a:r>
            <a:r>
              <a:rPr lang="en-US" sz="4000" dirty="0" smtClean="0">
                <a:solidFill>
                  <a:srgbClr val="0000FF"/>
                </a:solidFill>
              </a:rPr>
              <a:t>NO</a:t>
            </a:r>
            <a:r>
              <a:rPr lang="en-US" sz="4000" dirty="0" smtClean="0"/>
              <a:t> majority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688552" y="1319939"/>
            <a:ext cx="5847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ru-RU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очень много возможных решений!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 descr="01_majorit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46" y="4124980"/>
            <a:ext cx="3556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Сканируем Массив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Наивный способ (подсчет для каждого) </a:t>
            </a:r>
            <a:r>
              <a:rPr lang="ru-RU" dirty="0" smtClean="0">
                <a:solidFill>
                  <a:srgbClr val="0000FF"/>
                </a:solidFill>
              </a:rPr>
              <a:t>-- 1</a:t>
            </a:r>
            <a:endParaRPr lang="ru-RU" dirty="0" smtClean="0"/>
          </a:p>
          <a:p>
            <a:r>
              <a:rPr lang="ru-RU" dirty="0" smtClean="0"/>
              <a:t>Структура данных в помощь? </a:t>
            </a:r>
            <a:r>
              <a:rPr lang="ru-RU" dirty="0"/>
              <a:t> </a:t>
            </a:r>
            <a:r>
              <a:rPr lang="ru-RU" dirty="0" smtClean="0">
                <a:solidFill>
                  <a:srgbClr val="0000FF"/>
                </a:solidFill>
              </a:rPr>
              <a:t>-- 2</a:t>
            </a:r>
          </a:p>
          <a:p>
            <a:r>
              <a:rPr lang="ru-RU" dirty="0" smtClean="0"/>
              <a:t>А хороша ли эта структура?</a:t>
            </a:r>
          </a:p>
          <a:p>
            <a:r>
              <a:rPr lang="ru-RU" dirty="0" smtClean="0"/>
              <a:t>А если знаем диапазон значений </a:t>
            </a:r>
            <a:r>
              <a:rPr lang="ru-RU" dirty="0" smtClean="0">
                <a:solidFill>
                  <a:srgbClr val="0000FF"/>
                </a:solidFill>
              </a:rPr>
              <a:t>-- 3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1778-521C-244F-9A2C-55E4B9A293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369</Words>
  <Application>Microsoft Macintosh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Сложность Алгоритмов и Поиск Большинства в Массиве</vt:lpstr>
      <vt:lpstr>Сложность Алгоритма</vt:lpstr>
      <vt:lpstr>Большая О-нотация</vt:lpstr>
      <vt:lpstr>PowerPoint Presentation</vt:lpstr>
      <vt:lpstr>PowerPoint Presentation</vt:lpstr>
      <vt:lpstr>Узнай Больше</vt:lpstr>
      <vt:lpstr>Разобрать на Доске</vt:lpstr>
      <vt:lpstr>Поиск Большинства</vt:lpstr>
      <vt:lpstr>Сканируем Массив</vt:lpstr>
      <vt:lpstr>Иерархия Памяти</vt:lpstr>
      <vt:lpstr>А если через Медиану?</vt:lpstr>
      <vt:lpstr>Теория Вероятности</vt:lpstr>
      <vt:lpstr>Алгоритм O(n) </vt:lpstr>
      <vt:lpstr>Д/З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Поиск Большинства в Массиве</dc:title>
  <dc:creator>user</dc:creator>
  <cp:lastModifiedBy>user</cp:lastModifiedBy>
  <cp:revision>21</cp:revision>
  <dcterms:created xsi:type="dcterms:W3CDTF">2014-11-13T06:56:00Z</dcterms:created>
  <dcterms:modified xsi:type="dcterms:W3CDTF">2014-11-13T08:11:43Z</dcterms:modified>
</cp:coreProperties>
</file>