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OpenRefine is described as a tool for working with ‘messy’ data - but what does this mean? It is probably easiest to describe the kinds of data OpenRefine is good at working with and the sorts of problems it can help you solve.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OpenRefine is most useful where you have data in a simple tabular format but with internal inconsistencies either in data formats, or where data appears, or in terminology used. It can help you: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lnSpc>
                <a:spcPct val="125000"/>
              </a:lnSpc>
              <a:defRPr sz="2400">
                <a:latin typeface="Avenir Roman"/>
                <a:ea typeface="Avenir Roman"/>
                <a:cs typeface="Avenir Roman"/>
                <a:sym typeface="Avenir Roman"/>
              </a:defRPr>
            </a:pPr>
            <a:r>
              <a:t>These are some of the things OpenRefine can help you with.</a:t>
            </a:r>
          </a:p>
          <a:p>
            <a:pPr>
              <a:lnSpc>
                <a:spcPct val="125000"/>
              </a:lnSpc>
              <a:defRPr sz="2400">
                <a:latin typeface="Avenir Roman"/>
                <a:ea typeface="Avenir Roman"/>
                <a:cs typeface="Avenir Roman"/>
                <a:sym typeface="Avenir Roman"/>
              </a:defRPr>
            </a:pPr>
            <a:r>
              <a:t>Some common scenarios might be: </a:t>
            </a:r>
          </a:p>
          <a:p>
            <a:pPr>
              <a:lnSpc>
                <a:spcPct val="125000"/>
              </a:lnSpc>
              <a:defRPr sz="2400">
                <a:latin typeface="Avenir Roman"/>
                <a:ea typeface="Avenir Roman"/>
                <a:cs typeface="Avenir Roman"/>
                <a:sym typeface="Avenir Roman"/>
              </a:defRPr>
            </a:pPr>
            <a:r>
              <a:t>1. Where you want to know how many times a particular value appears in a column in your data </a:t>
            </a:r>
          </a:p>
          <a:p>
            <a:pPr>
              <a:lnSpc>
                <a:spcPct val="125000"/>
              </a:lnSpc>
              <a:defRPr sz="2400">
                <a:latin typeface="Avenir Roman"/>
                <a:ea typeface="Avenir Roman"/>
                <a:cs typeface="Avenir Roman"/>
                <a:sym typeface="Avenir Roman"/>
              </a:defRPr>
            </a:pPr>
            <a:r>
              <a:t>2. Where you want to know how values are distributed across your whole data set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This URL is for a webinar I  recorded where I go through installing OpenRefine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Title Text</a:t>
            </a:r>
          </a:p>
        </p:txBody>
      </p:sp>
      <p:sp>
        <p:nvSpPr>
          <p:cNvPr id="118" name="Shape 11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26" name="Shape 126"/>
          <p:cNvSpPr/>
          <p:nvPr>
            <p:ph type="title"/>
          </p:nvPr>
        </p:nvSpPr>
        <p:spPr>
          <a:xfrm>
            <a:off x="1270000" y="1638300"/>
            <a:ext cx="10464800" cy="3302000"/>
          </a:xfrm>
          <a:prstGeom prst="rect">
            <a:avLst/>
          </a:prstGeom>
        </p:spPr>
        <p:txBody>
          <a:bodyPr anchor="b">
            <a:noAutofit/>
          </a:bodyPr>
          <a:lstStyle>
            <a:lvl1pPr>
              <a:defRPr sz="8400">
                <a:latin typeface="Gill Sans"/>
                <a:ea typeface="Gill Sans"/>
                <a:cs typeface="Gill Sans"/>
                <a:sym typeface="Gill Sans"/>
              </a:defRPr>
            </a:lvl1pPr>
          </a:lstStyle>
          <a:p>
            <a:pPr/>
            <a:r>
              <a:t>Title Text</a:t>
            </a:r>
          </a:p>
        </p:txBody>
      </p:sp>
      <p:sp>
        <p:nvSpPr>
          <p:cNvPr id="127" name="Shape 127"/>
          <p:cNvSpPr/>
          <p:nvPr>
            <p:ph type="body" sz="quarter" idx="1"/>
          </p:nvPr>
        </p:nvSpPr>
        <p:spPr>
          <a:xfrm>
            <a:off x="1270000" y="5029200"/>
            <a:ext cx="10464800" cy="1130300"/>
          </a:xfrm>
          <a:prstGeom prst="rect">
            <a:avLst/>
          </a:prstGeom>
        </p:spPr>
        <p:txBody>
          <a:bodyPr anchor="t">
            <a:noAutofit/>
          </a:bodyPr>
          <a:lstStyle>
            <a:lvl1pPr marL="0" indent="0" algn="ctr">
              <a:spcBef>
                <a:spcPts val="0"/>
              </a:spcBef>
              <a:buSzTx/>
              <a:buNone/>
              <a:defRPr>
                <a:latin typeface="Gill Sans"/>
                <a:ea typeface="Gill Sans"/>
                <a:cs typeface="Gill Sans"/>
                <a:sym typeface="Gill Sans"/>
              </a:defRPr>
            </a:lvl1pPr>
            <a:lvl2pPr marL="0" indent="0" algn="ctr">
              <a:spcBef>
                <a:spcPts val="0"/>
              </a:spcBef>
              <a:buSzTx/>
              <a:buNone/>
              <a:defRPr>
                <a:latin typeface="Gill Sans"/>
                <a:ea typeface="Gill Sans"/>
                <a:cs typeface="Gill Sans"/>
                <a:sym typeface="Gill Sans"/>
              </a:defRPr>
            </a:lvl2pPr>
            <a:lvl3pPr marL="0" indent="0" algn="ctr">
              <a:spcBef>
                <a:spcPts val="0"/>
              </a:spcBef>
              <a:buSzTx/>
              <a:buNone/>
              <a:defRPr>
                <a:latin typeface="Gill Sans"/>
                <a:ea typeface="Gill Sans"/>
                <a:cs typeface="Gill Sans"/>
                <a:sym typeface="Gill Sans"/>
              </a:defRPr>
            </a:lvl3pPr>
            <a:lvl4pPr marL="0" indent="0" algn="ctr">
              <a:spcBef>
                <a:spcPts val="0"/>
              </a:spcBef>
              <a:buSzTx/>
              <a:buNone/>
              <a:defRPr>
                <a:latin typeface="Gill Sans"/>
                <a:ea typeface="Gill Sans"/>
                <a:cs typeface="Gill Sans"/>
                <a:sym typeface="Gill Sans"/>
              </a:defRPr>
            </a:lvl4pPr>
            <a:lvl5pPr marL="0" indent="0" algn="ctr">
              <a:spcBef>
                <a:spcPts val="0"/>
              </a:spcBef>
              <a:buSzTx/>
              <a:buNone/>
              <a:defRPr>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pic>
        <p:nvPicPr>
          <p:cNvPr id="128" name="88x31-2.png"/>
          <p:cNvPicPr>
            <a:picLocks noChangeAspect="1"/>
          </p:cNvPicPr>
          <p:nvPr/>
        </p:nvPicPr>
        <p:blipFill>
          <a:blip r:embed="rId2">
            <a:extLst/>
          </a:blip>
          <a:stretch>
            <a:fillRect/>
          </a:stretch>
        </p:blipFill>
        <p:spPr>
          <a:xfrm>
            <a:off x="11772900" y="9232900"/>
            <a:ext cx="1117600" cy="393700"/>
          </a:xfrm>
          <a:prstGeom prst="rect">
            <a:avLst/>
          </a:prstGeom>
          <a:ln w="12700">
            <a:miter lim="400000"/>
          </a:ln>
        </p:spPr>
      </p:pic>
      <p:sp>
        <p:nvSpPr>
          <p:cNvPr id="129" name="Shape 129"/>
          <p:cNvSpPr/>
          <p:nvPr>
            <p:ph type="sldNum" sz="quarter" idx="2"/>
          </p:nvPr>
        </p:nvSpPr>
        <p:spPr>
          <a:xfrm>
            <a:off x="6324600" y="9258300"/>
            <a:ext cx="342900" cy="368300"/>
          </a:xfrm>
          <a:prstGeom prst="rect">
            <a:avLst/>
          </a:prstGeom>
        </p:spPr>
        <p:txBody>
          <a:bodyPr/>
          <a:lstStyle>
            <a:lvl1pPr>
              <a:defRPr>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136" name="Shape 136"/>
          <p:cNvSpPr/>
          <p:nvPr>
            <p:ph type="title"/>
          </p:nvPr>
        </p:nvSpPr>
        <p:spPr>
          <a:xfrm>
            <a:off x="1270000" y="1638300"/>
            <a:ext cx="10464800" cy="3302000"/>
          </a:xfrm>
          <a:prstGeom prst="rect">
            <a:avLst/>
          </a:prstGeom>
        </p:spPr>
        <p:txBody>
          <a:bodyPr anchor="b"/>
          <a:lstStyle/>
          <a:p>
            <a:pPr/>
            <a:r>
              <a:t>Title Text</a:t>
            </a:r>
          </a:p>
        </p:txBody>
      </p:sp>
      <p:sp>
        <p:nvSpPr>
          <p:cNvPr id="137" name="Shape 137"/>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pic>
        <p:nvPicPr>
          <p:cNvPr id="138" name="88x31-2.png"/>
          <p:cNvPicPr>
            <a:picLocks noChangeAspect="1"/>
          </p:cNvPicPr>
          <p:nvPr/>
        </p:nvPicPr>
        <p:blipFill>
          <a:blip r:embed="rId2">
            <a:extLst/>
          </a:blip>
          <a:stretch>
            <a:fillRect/>
          </a:stretch>
        </p:blipFill>
        <p:spPr>
          <a:xfrm>
            <a:off x="11772900" y="9232900"/>
            <a:ext cx="1117600" cy="393700"/>
          </a:xfrm>
          <a:prstGeom prst="rect">
            <a:avLst/>
          </a:prstGeom>
          <a:ln w="12700">
            <a:miter lim="400000"/>
          </a:ln>
        </p:spPr>
      </p:pic>
      <p:sp>
        <p:nvSpPr>
          <p:cNvPr id="139" name="Shape 1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summit.uwaterloo.ca/p389l6kkluv/"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freeyourmetadata.org/" TargetMode="External"/><Relationship Id="rId3" Type="http://schemas.openxmlformats.org/officeDocument/2006/relationships/hyperlink" Target="http://groups.google.com/d/forum/openrefin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defTabSz="525779">
              <a:defRPr sz="7200"/>
            </a:lvl1pPr>
          </a:lstStyle>
          <a:p>
            <a:pPr/>
            <a:r>
              <a:t>(Meta)data tools: Working with OpenRefine</a:t>
            </a:r>
          </a:p>
        </p:txBody>
      </p:sp>
      <p:sp>
        <p:nvSpPr>
          <p:cNvPr id="149" name="Shape 149"/>
          <p:cNvSpPr/>
          <p:nvPr/>
        </p:nvSpPr>
        <p:spPr>
          <a:xfrm>
            <a:off x="9144301" y="7766050"/>
            <a:ext cx="360737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Gill Sans"/>
                <a:ea typeface="Gill Sans"/>
                <a:cs typeface="Gill Sans"/>
                <a:sym typeface="Gill Sans"/>
              </a:defRPr>
            </a:pPr>
            <a:r>
              <a:t>Owen Stephens</a:t>
            </a:r>
          </a:p>
          <a:p>
            <a:pPr algn="l">
              <a:defRPr>
                <a:latin typeface="Gill Sans"/>
                <a:ea typeface="Gill Sans"/>
                <a:cs typeface="Gill Sans"/>
                <a:sym typeface="Gill Sans"/>
              </a:defRPr>
            </a:pPr>
            <a:r>
              <a:t>#mashcat webinar</a:t>
            </a:r>
          </a:p>
          <a:p>
            <a:pPr algn="l">
              <a:defRPr>
                <a:latin typeface="Gill Sans"/>
                <a:ea typeface="Gill Sans"/>
                <a:cs typeface="Gill Sans"/>
                <a:sym typeface="Gill Sans"/>
              </a:defRPr>
            </a:pPr>
            <a:r>
              <a:t>2016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idx="1"/>
          </p:nvPr>
        </p:nvSpPr>
        <p:spPr>
          <a:xfrm>
            <a:off x="1325523" y="2415265"/>
            <a:ext cx="10297725" cy="5985485"/>
          </a:xfrm>
          <a:prstGeom prst="rect">
            <a:avLst/>
          </a:prstGeom>
        </p:spPr>
        <p:txBody>
          <a:bodyPr/>
          <a:lstStyle/>
          <a:p>
            <a:pPr>
              <a:defRPr sz="3000"/>
            </a:pPr>
            <a:r>
              <a:t>These slides were developed by Owen Stephens (owen@ostephens.com).</a:t>
            </a:r>
          </a:p>
          <a:p>
            <a:pPr>
              <a:defRPr sz="3000"/>
            </a:pPr>
          </a:p>
          <a:p>
            <a:pPr>
              <a:defRPr sz="3000"/>
            </a:pPr>
            <a:r>
              <a:t>Unless otherwise stated, all images, audio or video content are separate works with their own licence, and should not be assumed to be CC-BY in their own right</a:t>
            </a:r>
          </a:p>
          <a:p>
            <a:pPr>
              <a:defRPr sz="3000"/>
            </a:pPr>
          </a:p>
          <a:p>
            <a:pPr>
              <a:defRPr sz="3000"/>
            </a:pPr>
            <a:r>
              <a:t>This work is licensed under a Creative Commons Attribution 4.0 International License http://creativecommons.org/licenses/by/4.0/.</a:t>
            </a:r>
            <a:br/>
            <a:br/>
            <a:r>
              <a:t>It is suggested when crediting this work, you include the phrase “Developed by Owen Stephens”</a:t>
            </a:r>
          </a:p>
          <a:p>
            <a:pPr>
              <a:defRPr sz="3000"/>
            </a:pPr>
          </a:p>
          <a:p>
            <a:pPr>
              <a:defRPr sz="3000"/>
            </a:pPr>
          </a:p>
        </p:txBody>
      </p:sp>
      <p:sp>
        <p:nvSpPr>
          <p:cNvPr id="152" name="Shape 152"/>
          <p:cNvSpPr/>
          <p:nvPr>
            <p:ph type="title"/>
          </p:nvPr>
        </p:nvSpPr>
        <p:spPr>
          <a:xfrm>
            <a:off x="1270000" y="254000"/>
            <a:ext cx="10464800" cy="2438400"/>
          </a:xfrm>
          <a:prstGeom prst="rect">
            <a:avLst/>
          </a:prstGeom>
        </p:spPr>
        <p:txBody>
          <a:bodyPr anchor="ctr"/>
          <a:lstStyle/>
          <a:p>
            <a:pPr/>
            <a:r>
              <a:t>Using these slides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952500" y="444500"/>
            <a:ext cx="11099800" cy="1267570"/>
          </a:xfrm>
          <a:prstGeom prst="rect">
            <a:avLst/>
          </a:prstGeom>
        </p:spPr>
        <p:txBody>
          <a:bodyPr/>
          <a:lstStyle>
            <a:lvl1pPr defTabSz="560831">
              <a:defRPr sz="7679"/>
            </a:lvl1pPr>
          </a:lstStyle>
          <a:p>
            <a:pPr/>
            <a:r>
              <a:t>Schedule</a:t>
            </a:r>
          </a:p>
        </p:txBody>
      </p:sp>
      <p:sp>
        <p:nvSpPr>
          <p:cNvPr id="155" name="Shape 155"/>
          <p:cNvSpPr/>
          <p:nvPr>
            <p:ph type="body" idx="1"/>
          </p:nvPr>
        </p:nvSpPr>
        <p:spPr>
          <a:xfrm>
            <a:off x="241548" y="1712069"/>
            <a:ext cx="12521705" cy="7177931"/>
          </a:xfrm>
          <a:prstGeom prst="rect">
            <a:avLst/>
          </a:prstGeom>
        </p:spPr>
        <p:txBody>
          <a:bodyPr/>
          <a:lstStyle/>
          <a:p>
            <a:pPr>
              <a:spcBef>
                <a:spcPts val="800"/>
              </a:spcBef>
            </a:pPr>
            <a:r>
              <a:t>Introductions</a:t>
            </a:r>
          </a:p>
          <a:p>
            <a:pPr>
              <a:spcBef>
                <a:spcPts val="800"/>
              </a:spcBef>
            </a:pPr>
            <a:r>
              <a:t>What is OpenRefine and how can it help you?</a:t>
            </a:r>
          </a:p>
          <a:p>
            <a:pPr>
              <a:spcBef>
                <a:spcPts val="800"/>
              </a:spcBef>
            </a:pPr>
            <a:r>
              <a:t>Basic OpenRefine functions Part 1</a:t>
            </a:r>
          </a:p>
          <a:p>
            <a:pPr lvl="1">
              <a:spcBef>
                <a:spcPts val="800"/>
              </a:spcBef>
            </a:pPr>
            <a:r>
              <a:t>Getting data into OpenRefine</a:t>
            </a:r>
          </a:p>
          <a:p>
            <a:pPr lvl="1">
              <a:spcBef>
                <a:spcPts val="800"/>
              </a:spcBef>
            </a:pPr>
            <a:r>
              <a:t>Navigating OpenRefine</a:t>
            </a:r>
          </a:p>
          <a:p>
            <a:pPr lvl="1">
              <a:spcBef>
                <a:spcPts val="800"/>
              </a:spcBef>
            </a:pPr>
            <a:r>
              <a:t>Working with columns</a:t>
            </a:r>
          </a:p>
          <a:p>
            <a:pPr lvl="1">
              <a:spcBef>
                <a:spcPts val="800"/>
              </a:spcBef>
            </a:pPr>
            <a:r>
              <a:t>Sorting data</a:t>
            </a:r>
          </a:p>
          <a:p>
            <a:pPr lvl="1">
              <a:spcBef>
                <a:spcPts val="800"/>
              </a:spcBef>
            </a:pPr>
            <a:r>
              <a:t>Facets and Filters</a:t>
            </a:r>
          </a:p>
          <a:p>
            <a:pPr lvl="1">
              <a:spcBef>
                <a:spcPts val="800"/>
              </a:spcBef>
            </a:pPr>
            <a:r>
              <a:t>Rows and Records</a:t>
            </a:r>
          </a:p>
          <a:p>
            <a:pPr lvl="1">
              <a:spcBef>
                <a:spcPts val="800"/>
              </a:spcBef>
            </a:pPr>
            <a:r>
              <a:t>Clustering</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952500" y="444500"/>
            <a:ext cx="11099800" cy="1267570"/>
          </a:xfrm>
          <a:prstGeom prst="rect">
            <a:avLst/>
          </a:prstGeom>
        </p:spPr>
        <p:txBody>
          <a:bodyPr/>
          <a:lstStyle>
            <a:lvl1pPr defTabSz="560831">
              <a:defRPr sz="7679"/>
            </a:lvl1pPr>
          </a:lstStyle>
          <a:p>
            <a:pPr/>
            <a:r>
              <a:t>Schedule</a:t>
            </a:r>
          </a:p>
        </p:txBody>
      </p:sp>
      <p:sp>
        <p:nvSpPr>
          <p:cNvPr id="158" name="Shape 158"/>
          <p:cNvSpPr/>
          <p:nvPr>
            <p:ph type="body" idx="1"/>
          </p:nvPr>
        </p:nvSpPr>
        <p:spPr>
          <a:xfrm>
            <a:off x="241548" y="1712069"/>
            <a:ext cx="12521705" cy="7177931"/>
          </a:xfrm>
          <a:prstGeom prst="rect">
            <a:avLst/>
          </a:prstGeom>
        </p:spPr>
        <p:txBody>
          <a:bodyPr/>
          <a:lstStyle/>
          <a:p>
            <a:pPr>
              <a:spcBef>
                <a:spcPts val="800"/>
              </a:spcBef>
            </a:pPr>
            <a:r>
              <a:t>Basic OpenRefine functions Part 2</a:t>
            </a:r>
          </a:p>
          <a:p>
            <a:pPr lvl="1">
              <a:spcBef>
                <a:spcPts val="800"/>
              </a:spcBef>
            </a:pPr>
            <a:r>
              <a:t>Transforming Data</a:t>
            </a:r>
          </a:p>
          <a:p>
            <a:pPr lvl="1">
              <a:spcBef>
                <a:spcPts val="800"/>
              </a:spcBef>
            </a:pPr>
            <a:r>
              <a:t>Undo and Redo</a:t>
            </a:r>
          </a:p>
          <a:p>
            <a:pPr lvl="1">
              <a:spcBef>
                <a:spcPts val="800"/>
              </a:spcBef>
            </a:pPr>
            <a:r>
              <a:t>Exporting Data</a:t>
            </a:r>
          </a:p>
          <a:p>
            <a:pPr lvl="1">
              <a:spcBef>
                <a:spcPts val="800"/>
              </a:spcBef>
            </a:pPr>
            <a:r>
              <a:t>Data Types</a:t>
            </a:r>
          </a:p>
          <a:p>
            <a:pPr>
              <a:spcBef>
                <a:spcPts val="800"/>
              </a:spcBef>
            </a:pPr>
            <a:r>
              <a:t>Advanced OpenRefine</a:t>
            </a:r>
          </a:p>
          <a:p>
            <a:pPr lvl="1">
              <a:spcBef>
                <a:spcPts val="800"/>
              </a:spcBef>
            </a:pPr>
            <a:r>
              <a:t>Looking up data from a URL</a:t>
            </a:r>
          </a:p>
          <a:p>
            <a:pPr lvl="1">
              <a:spcBef>
                <a:spcPts val="800"/>
              </a:spcBef>
            </a:pPr>
            <a:r>
              <a:t>Reconciliation services</a:t>
            </a:r>
          </a:p>
          <a:p>
            <a:pPr lvl="1">
              <a:spcBef>
                <a:spcPts val="800"/>
              </a:spcBef>
            </a:pPr>
            <a:r>
              <a:t>Extensions</a:t>
            </a:r>
          </a:p>
          <a:p>
            <a:pPr lvl="1">
              <a:spcBef>
                <a:spcPts val="800"/>
              </a:spcBef>
            </a:pPr>
            <a:r>
              <a:t>Looking up data from other OpenRefine projects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800100" y="3314700"/>
            <a:ext cx="11099800" cy="2159000"/>
          </a:xfrm>
          <a:prstGeom prst="rect">
            <a:avLst/>
          </a:prstGeom>
        </p:spPr>
        <p:txBody>
          <a:bodyPr/>
          <a:lstStyle>
            <a:lvl1pPr defTabSz="490727">
              <a:defRPr sz="6719"/>
            </a:lvl1pPr>
          </a:lstStyle>
          <a:p>
            <a:pPr/>
            <a:r>
              <a:t>“a tool for working with messy data”</a:t>
            </a:r>
          </a:p>
        </p:txBody>
      </p:sp>
      <p:sp>
        <p:nvSpPr>
          <p:cNvPr id="161" name="Shape 161"/>
          <p:cNvSpPr/>
          <p:nvPr/>
        </p:nvSpPr>
        <p:spPr>
          <a:xfrm>
            <a:off x="8137575" y="8477250"/>
            <a:ext cx="427345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http://openrefine.org</a:t>
            </a:r>
          </a:p>
        </p:txBody>
      </p:sp>
      <p:sp>
        <p:nvSpPr>
          <p:cNvPr id="162" name="Shape 162"/>
          <p:cNvSpPr/>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8000"/>
            </a:lvl1pPr>
          </a:lstStyle>
          <a:p>
            <a:pPr/>
            <a:r>
              <a:t>OpenRefine is…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defTabSz="490727">
              <a:defRPr sz="6719"/>
            </a:lvl1pPr>
          </a:lstStyle>
          <a:p>
            <a:pPr/>
            <a:r>
              <a:t>OpenRefine can help when…</a:t>
            </a:r>
          </a:p>
        </p:txBody>
      </p:sp>
      <p:sp>
        <p:nvSpPr>
          <p:cNvPr id="167" name="Shape 167"/>
          <p:cNvSpPr/>
          <p:nvPr>
            <p:ph type="body" idx="1"/>
          </p:nvPr>
        </p:nvSpPr>
        <p:spPr>
          <a:prstGeom prst="rect">
            <a:avLst/>
          </a:prstGeom>
        </p:spPr>
        <p:txBody>
          <a:bodyPr/>
          <a:lstStyle/>
          <a:p>
            <a:pPr/>
            <a:r>
              <a:t>you have data in a simple tabular format</a:t>
            </a:r>
          </a:p>
          <a:p>
            <a:pPr/>
            <a:r>
              <a:t>there are inconsistencies in how the data is formatted</a:t>
            </a:r>
          </a:p>
          <a:p>
            <a:pPr/>
            <a:r>
              <a:t>there are inconsistencies in where data appears</a:t>
            </a:r>
          </a:p>
          <a:p>
            <a:pPr/>
            <a:r>
              <a:t>there are inconsistencies in terminology used in the data</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lvl1pPr defTabSz="490727">
              <a:defRPr sz="6719"/>
            </a:lvl1pPr>
          </a:lstStyle>
          <a:p>
            <a:pPr/>
            <a:r>
              <a:t>How OpenRefine can help…</a:t>
            </a:r>
          </a:p>
        </p:txBody>
      </p:sp>
      <p:sp>
        <p:nvSpPr>
          <p:cNvPr id="172" name="Shape 172"/>
          <p:cNvSpPr/>
          <p:nvPr>
            <p:ph type="body" idx="1"/>
          </p:nvPr>
        </p:nvSpPr>
        <p:spPr>
          <a:prstGeom prst="rect">
            <a:avLst/>
          </a:prstGeom>
        </p:spPr>
        <p:txBody>
          <a:bodyPr/>
          <a:lstStyle/>
          <a:p>
            <a:pPr/>
            <a:r>
              <a:t>Get an overview of a data set</a:t>
            </a:r>
          </a:p>
          <a:p>
            <a:pPr/>
            <a:r>
              <a:t>Resolve inconsistencies in a data set</a:t>
            </a:r>
          </a:p>
          <a:p>
            <a:pPr/>
            <a:r>
              <a:t>Split data up into more granular parts</a:t>
            </a:r>
          </a:p>
          <a:p>
            <a:pPr/>
            <a:r>
              <a:t>Match local data up to other data sets</a:t>
            </a:r>
          </a:p>
          <a:p>
            <a:pPr/>
            <a:r>
              <a:t>Enhance a data set with data from other sources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Getting Started</a:t>
            </a:r>
          </a:p>
        </p:txBody>
      </p:sp>
      <p:sp>
        <p:nvSpPr>
          <p:cNvPr id="177" name="Shape 177"/>
          <p:cNvSpPr/>
          <p:nvPr>
            <p:ph type="body" sz="quarter" idx="1"/>
          </p:nvPr>
        </p:nvSpPr>
        <p:spPr>
          <a:xfrm>
            <a:off x="952500" y="4115088"/>
            <a:ext cx="11099801" cy="1523424"/>
          </a:xfrm>
          <a:prstGeom prst="rect">
            <a:avLst/>
          </a:prstGeom>
        </p:spPr>
        <p:txBody>
          <a:bodyPr/>
          <a:lstStyle/>
          <a:p>
            <a:pPr marL="0" indent="0" algn="ctr">
              <a:buSzTx/>
              <a:buNone/>
              <a:defRPr sz="4700"/>
            </a:pPr>
            <a:r>
              <a:rPr u="sng">
                <a:hlinkClick r:id="rId3" invalidUrl="" action="" tgtFrame="" tooltip="" history="1" highlightClick="0" endSnd="0"/>
              </a:rPr>
              <a:t>https://summit.uwaterloo.ca/p389l6kkluv/</a:t>
            </a:r>
            <a:r>
              <a:t>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Getting help</a:t>
            </a:r>
          </a:p>
        </p:txBody>
      </p:sp>
      <p:sp>
        <p:nvSpPr>
          <p:cNvPr id="182" name="Shape 182"/>
          <p:cNvSpPr/>
          <p:nvPr>
            <p:ph type="body" idx="1"/>
          </p:nvPr>
        </p:nvSpPr>
        <p:spPr>
          <a:prstGeom prst="rect">
            <a:avLst/>
          </a:prstGeom>
        </p:spPr>
        <p:txBody>
          <a:bodyPr/>
          <a:lstStyle/>
          <a:p>
            <a:pPr/>
            <a:r>
              <a:t>The OpenRefine Wiki https://github.com/OpenRefine/OpenRefine/wiki</a:t>
            </a:r>
          </a:p>
          <a:p>
            <a:pPr/>
            <a:r>
              <a:t>The ‘Free your metadata’ site </a:t>
            </a:r>
            <a:r>
              <a:rPr u="sng">
                <a:hlinkClick r:id="rId2" invalidUrl="" action="" tgtFrame="" tooltip="" history="1" highlightClick="0" endSnd="0"/>
              </a:rPr>
              <a:t>http://freeyourmetadata.org/</a:t>
            </a:r>
            <a:r>
              <a:t> </a:t>
            </a:r>
          </a:p>
          <a:p>
            <a:pPr/>
            <a:r>
              <a:t>The OpenRefine mailing list and forum </a:t>
            </a:r>
            <a:r>
              <a:rPr u="sng">
                <a:hlinkClick r:id="rId3" invalidUrl="" action="" tgtFrame="" tooltip="" history="1" highlightClick="0" endSnd="0"/>
              </a:rPr>
              <a:t>http://groups.google.com/d/forum/openrefine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