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bKKqLMaolrxQwLC3kw1UrJAp/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min context, 2 min demo, 1 min expts, 1 min Q/A</a:t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518df0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518df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9207f04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9207f0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0d3116c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e0d3116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Future Improvements:</a:t>
            </a:r>
            <a:br>
              <a:rPr lang="en-US"/>
            </a:br>
            <a:r>
              <a:rPr lang="en-US"/>
              <a:t>MORE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Airplane interractions</a:t>
            </a:r>
            <a:br>
              <a:rPr lang="en-US"/>
            </a:br>
            <a:r>
              <a:rPr lang="en-US"/>
              <a:t>Dive more into explainers, what really is cared about.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Maybe more </a:t>
            </a:r>
            <a:r>
              <a:rPr lang="en-US"/>
              <a:t>statistics</a:t>
            </a:r>
            <a:r>
              <a:rPr lang="en-US"/>
              <a:t> like delta heading,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time estimations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Complicated model isnt always best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much data validation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e0d3116cb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e0d3116c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e0d3116cb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e0d3116c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0d3116cb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e0d3116c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e0d3116cb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e0d3116c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9-EpbkES-x2rWRn3w81yiVJiMB3AsRP9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OKcUlitjgl3-Xdu7ck5-3pThqwqmumy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352537" y="404558"/>
            <a:ext cx="1005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400"/>
              <a:t>Predictive Classification of Aircraft Approach Behaviors</a:t>
            </a:r>
            <a:r>
              <a:rPr lang="en-US" sz="4400"/>
              <a:t> - Cam Osterholt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7189450" y="1690350"/>
            <a:ext cx="4437600" cy="4023300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800"/>
              <a:t>Test Case – demonstrate working</a:t>
            </a:r>
            <a:endParaRPr sz="28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STID 26435188_4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Atlanta International Airport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‘Weekday Off Peak’ time period 		(7:00-8:00 am EST)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Actual Behavior 4 - Switching Sides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behavior can be used to help predict more </a:t>
            </a:r>
            <a:r>
              <a:rPr lang="en-US"/>
              <a:t>accurately</a:t>
            </a:r>
            <a:r>
              <a:rPr lang="en-US"/>
              <a:t> the future trajectory and outcome of the flight path</a:t>
            </a:r>
            <a:endParaRPr/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CSCE 581 – TRUSTED AI</a:t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47125" y="1619800"/>
            <a:ext cx="6595800" cy="4402200"/>
          </a:xfrm>
          <a:prstGeom prst="rect">
            <a:avLst/>
          </a:prstGeom>
          <a:solidFill>
            <a:srgbClr val="D3D8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Context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Predictive Classification of Aircraft Approach Behaviors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(2-3 lines):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flight summary statistics to predict the outcome of the flight based on current location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will care when done: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Air Traffic Controllers, FAA, Flying Public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need: [Next Slide]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Classification using data summary (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behaviors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Score, RUC AOC Score, data distribution, visual analysis, weighted datasets.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Users: Ai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rport control systems, Pilots, Autonomous researchers, etc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issue: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Older planes and smaller airport do not have as much/as high of quality of data, making those who cannot afford or located in busy areas lead to less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518df0e0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02" name="Google Shape;102;g34d518df0e0_0_0"/>
          <p:cNvSpPr txBox="1"/>
          <p:nvPr>
            <p:ph idx="1" type="body"/>
          </p:nvPr>
        </p:nvSpPr>
        <p:spPr>
          <a:xfrm>
            <a:off x="1097275" y="4674881"/>
            <a:ext cx="10058400" cy="1194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Data resample for start interval (presented here at 300 seconds):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'stid' </a:t>
            </a:r>
            <a:r>
              <a:rPr lang="en-US"/>
              <a:t>,   'duration_seconds',   'total_distance_miles',   'mean_speed_mph',  	'area_span_miles',   'lat_variation',   'lon_variation',   'behavior'</a:t>
            </a:r>
            <a:endParaRPr/>
          </a:p>
        </p:txBody>
      </p:sp>
      <p:sp>
        <p:nvSpPr>
          <p:cNvPr id="103" name="Google Shape;103;g34d518df0e0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g34d518df0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845725"/>
            <a:ext cx="10058402" cy="272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d9207f04a_0_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Example</a:t>
            </a:r>
            <a:endParaRPr/>
          </a:p>
        </p:txBody>
      </p:sp>
      <p:sp>
        <p:nvSpPr>
          <p:cNvPr id="110" name="Google Shape;110;g34d9207f04a_0_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34d9207f04a_0_6" title="rf_atl_ex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75" y="1796125"/>
            <a:ext cx="5997625" cy="4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e0d3116cb_1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Multilayer Perceptron </a:t>
            </a:r>
            <a:r>
              <a:rPr lang="en-US"/>
              <a:t>Classifier</a:t>
            </a:r>
            <a:r>
              <a:rPr lang="en-US"/>
              <a:t> Example</a:t>
            </a:r>
            <a:endParaRPr/>
          </a:p>
        </p:txBody>
      </p:sp>
      <p:sp>
        <p:nvSpPr>
          <p:cNvPr id="117" name="Google Shape;117;g34e0d3116cb_1_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34e0d3116cb_1_1" title="mlp_atl_ex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87" y="1807872"/>
            <a:ext cx="5997625" cy="449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5861333" y="1690360"/>
            <a:ext cx="4818098" cy="4023360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Conclusion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/>
              <a:t>Experience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/>
              <a:t>Q/A</a:t>
            </a:r>
            <a:endParaRPr sz="2000"/>
          </a:p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CSCE 581 – TRUSTED AI</a:t>
            </a:r>
            <a:endParaRPr/>
          </a:p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47117" y="1619801"/>
            <a:ext cx="4818000" cy="3078300"/>
          </a:xfrm>
          <a:prstGeom prst="rect">
            <a:avLst/>
          </a:prstGeom>
          <a:solidFill>
            <a:srgbClr val="D3D8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Demonstrate effectiveness/ efficiency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Metrics &amp;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Empirical results: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[Next slide]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Comparison with a LLM (why your method over a general alternative):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[Also future slides]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47116" y="5902087"/>
            <a:ext cx="533928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min context, 2 min demo, 1 min expts, 1 min Q/A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352537" y="404558"/>
            <a:ext cx="1005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400"/>
              <a:t>Predictive Classification of Aircraft Approach Behaviors - Cam Osterholt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e0d3116cb_2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34" name="Google Shape;134;g34e0d3116cb_2_9"/>
          <p:cNvSpPr txBox="1"/>
          <p:nvPr>
            <p:ph idx="1" type="body"/>
          </p:nvPr>
        </p:nvSpPr>
        <p:spPr>
          <a:xfrm>
            <a:off x="1437452" y="1845725"/>
            <a:ext cx="29940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35" name="Google Shape;135;g34e0d3116cb_2_9"/>
          <p:cNvSpPr txBox="1"/>
          <p:nvPr>
            <p:ph idx="2" type="body"/>
          </p:nvPr>
        </p:nvSpPr>
        <p:spPr>
          <a:xfrm>
            <a:off x="4598998" y="1845725"/>
            <a:ext cx="29940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MLP Classifier</a:t>
            </a:r>
            <a:endParaRPr/>
          </a:p>
        </p:txBody>
      </p:sp>
      <p:sp>
        <p:nvSpPr>
          <p:cNvPr id="136" name="Google Shape;136;g34e0d3116cb_2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34e0d3116cb_2_9"/>
          <p:cNvSpPr txBox="1"/>
          <p:nvPr>
            <p:ph idx="2" type="body"/>
          </p:nvPr>
        </p:nvSpPr>
        <p:spPr>
          <a:xfrm>
            <a:off x="7760548" y="1845725"/>
            <a:ext cx="29940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SMOTE + MLP</a:t>
            </a:r>
            <a:endParaRPr/>
          </a:p>
        </p:txBody>
      </p:sp>
      <p:pic>
        <p:nvPicPr>
          <p:cNvPr id="138" name="Google Shape;138;g34e0d3116cb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525" y="2223675"/>
            <a:ext cx="2994000" cy="37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4e0d3116cb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20" y="2207325"/>
            <a:ext cx="2994000" cy="378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4e0d3116cb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838" y="2207320"/>
            <a:ext cx="3107287" cy="37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e0d3116cb_2_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(Gemini, Latest)</a:t>
            </a:r>
            <a:endParaRPr/>
          </a:p>
        </p:txBody>
      </p:sp>
      <p:sp>
        <p:nvSpPr>
          <p:cNvPr id="146" name="Google Shape;146;g34e0d3116cb_2_20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Data dump and 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~30 Seconds</a:t>
            </a:r>
            <a:endParaRPr/>
          </a:p>
        </p:txBody>
      </p:sp>
      <p:sp>
        <p:nvSpPr>
          <p:cNvPr id="147" name="Google Shape;147;g34e0d3116cb_2_20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Combined Linear </a:t>
            </a:r>
            <a:r>
              <a:rPr lang="en-US"/>
              <a:t>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~25 Seconds</a:t>
            </a:r>
            <a:endParaRPr/>
          </a:p>
        </p:txBody>
      </p:sp>
      <p:sp>
        <p:nvSpPr>
          <p:cNvPr id="148" name="Google Shape;148;g34e0d3116cb_2_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34e0d3116cb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474" y="1845725"/>
            <a:ext cx="2675500" cy="28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4e0d3116cb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925" y="2595350"/>
            <a:ext cx="4560224" cy="12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e0d3116cb_2_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Continued</a:t>
            </a:r>
            <a:endParaRPr/>
          </a:p>
        </p:txBody>
      </p:sp>
      <p:sp>
        <p:nvSpPr>
          <p:cNvPr id="156" name="Google Shape;156;g34e0d3116cb_2_29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Requested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New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~45 Seconds</a:t>
            </a:r>
            <a:endParaRPr/>
          </a:p>
        </p:txBody>
      </p:sp>
      <p:sp>
        <p:nvSpPr>
          <p:cNvPr id="157" name="Google Shape;157;g34e0d3116cb_2_29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Redo - asking within its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Produced code in ~1 minute 20</a:t>
            </a:r>
            <a:br>
              <a:rPr lang="en-US"/>
            </a:br>
            <a:br>
              <a:rPr lang="en-US"/>
            </a:br>
            <a:r>
              <a:rPr lang="en-US"/>
              <a:t>Results in 18 seconds from my computer: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Refined Metrics for Combined Dataset: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Best Parameters: {'C': 10, 'solver': 'saga'}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F1 Score: 0.4919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AUC-ROC Score: 0.7162</a:t>
            </a:r>
            <a:endParaRPr/>
          </a:p>
        </p:txBody>
      </p:sp>
      <p:sp>
        <p:nvSpPr>
          <p:cNvPr id="158" name="Google Shape;158;g34e0d3116cb_2_2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34e0d3116cb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651" y="1845726"/>
            <a:ext cx="3637324" cy="35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0d3116cb_1_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Lime</a:t>
            </a:r>
            <a:endParaRPr/>
          </a:p>
        </p:txBody>
      </p:sp>
      <p:sp>
        <p:nvSpPr>
          <p:cNvPr id="165" name="Google Shape;165;g34e0d3116cb_1_1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Top global LIME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duration_seconds &gt; 33.00: 0.1603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total_distance_miles &gt; 0.15: 0.0824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duration_seconds &lt;= 9.00: -0.0561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9.00 &lt; duration_seconds &lt;= 18.00: -0.0544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18.00 &lt; duration_seconds &lt;= 33.00: -0.0391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total_distance_miles &lt;= 0.02: -0.0273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0.02 &lt; total_distance_miles &lt;= 0.06: -0.0251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0.06 &lt; total_distance_miles &lt;= 0.15: -0.0241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area_span_miles &gt; 0.12: 0.0229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mean_speed_mph &gt; 21.54: -0.0132</a:t>
            </a:r>
            <a:endParaRPr/>
          </a:p>
        </p:txBody>
      </p:sp>
      <p:sp>
        <p:nvSpPr>
          <p:cNvPr id="166" name="Google Shape;166;g34e0d3116cb_1_1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2025-02-04T19:40:46Z</dcterms:created>
  <dc:creator>Srivastava, Biplav</dc:creator>
</cp:coreProperties>
</file>