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162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32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EB64-A348-4F2D-BF84-77D1A111D3BB}" type="datetimeFigureOut">
              <a:rPr lang="en-US" smtClean="0"/>
              <a:t>21/08/27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5008-B798-45C7-9528-63B006CA9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Ge-</a:t>
            </a:r>
            <a:r>
              <a:rPr lang="en-US" dirty="0" err="1"/>
              <a:t>SpMM</a:t>
            </a:r>
            <a:r>
              <a:rPr lang="en-US" dirty="0"/>
              <a:t> in 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F8F5-B734-4D6D-BCEE-E5AD1C9CA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Presentation by: Andrew Osterhout</a:t>
            </a:r>
          </a:p>
          <a:p>
            <a:endParaRPr lang="en-US" dirty="0"/>
          </a:p>
          <a:p>
            <a:r>
              <a:rPr lang="en-US" b="1" dirty="0"/>
              <a:t>Implementing Algorithm from: </a:t>
            </a:r>
            <a:r>
              <a:rPr lang="en-US" dirty="0"/>
              <a:t>https://arxiv.org/pdf/2007.03179.pdf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03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2025-6BD3-4BB5-831F-E437B24C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25B3-244D-4DC5-BE42-102770B2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algorithm for Sparse Matrix Multiplication, with optimizations for CUDA GPUs</a:t>
            </a:r>
          </a:p>
          <a:p>
            <a:r>
              <a:rPr lang="en-US" dirty="0"/>
              <a:t>Implemented using Compressed Sparse Row (CSR) for sparce matrix.  </a:t>
            </a:r>
            <a:r>
              <a:rPr lang="en-US" sz="1800" dirty="0"/>
              <a:t>(https://scipy-lectures.org/advanced/scipy_sparse/csr_matrix.html)</a:t>
            </a:r>
          </a:p>
          <a:p>
            <a:r>
              <a:rPr lang="en-US" dirty="0"/>
              <a:t>Optimizations proposed:</a:t>
            </a:r>
          </a:p>
          <a:p>
            <a:pPr lvl="1"/>
            <a:r>
              <a:rPr lang="en-US" dirty="0"/>
              <a:t>Parallel Caching into SM level shared memory.</a:t>
            </a:r>
          </a:p>
          <a:p>
            <a:pPr lvl="1"/>
            <a:r>
              <a:rPr lang="en-US" dirty="0"/>
              <a:t>“Register Coaxing”</a:t>
            </a:r>
          </a:p>
          <a:p>
            <a:pPr lvl="1"/>
            <a:r>
              <a:rPr lang="en-US" dirty="0"/>
              <a:t>Loop Unrolling.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4291-CE3B-4604-A96C-701FBEB8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Sparse Row (CSR)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01FE-5F34-4053-85CF-B416ED78E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24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Compresses Matrix into 3 Arrays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indPtr</a:t>
                </a:r>
                <a:r>
                  <a:rPr lang="en-US" sz="1800" dirty="0"/>
                  <a:t>: Contains 2 adjacent “pointers” to the start and end of values a row’s values.</a:t>
                </a:r>
              </a:p>
              <a:p>
                <a:pPr lvl="1"/>
                <a:r>
                  <a:rPr lang="en-US" sz="1800" dirty="0" err="1">
                    <a:latin typeface="Console-nerd" panose="020B0609020204030204" pitchFamily="50" charset="0"/>
                  </a:rPr>
                  <a:t>colInd</a:t>
                </a:r>
                <a:r>
                  <a:rPr lang="en-US" sz="1800" dirty="0"/>
                  <a:t>: Contains the column index for corresponding value in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vals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vals</a:t>
                </a:r>
                <a:r>
                  <a:rPr lang="en-US" sz="1800" dirty="0"/>
                  <a:t>: Contains all non-zero values from the matric linearized in row major order.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⇒ 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𝐶𝑆𝑅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𝑟𝑜𝑤𝑃𝑡𝑟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1, 2, 3, 6, 8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𝑐𝑜𝑙𝐼𝑛𝑑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4, 3, 1, 3, 4, 2, 3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𝑣𝑎𝑙𝑠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4,7,9,11,12,14,15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 algn="r">
                  <a:buNone/>
                </a:pPr>
                <a:r>
                  <a:rPr lang="en-US" sz="1400" i="1" dirty="0"/>
                  <a:t>*</a:t>
                </a:r>
                <a:r>
                  <a:rPr lang="en-US" sz="1400" b="1" i="1" dirty="0"/>
                  <a:t>note:</a:t>
                </a:r>
                <a:r>
                  <a:rPr lang="en-US" sz="1400" i="1" dirty="0"/>
                  <a:t> Index values are in math/Julia form (start at 1 not 0)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01FE-5F34-4053-85CF-B416ED78E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24384"/>
              </a:xfrm>
              <a:blipFill>
                <a:blip r:embed="rId2"/>
                <a:stretch>
                  <a:fillRect l="-888" t="-2068" r="-190" b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5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17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0" name="Picture 19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" name="Rectangle 21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25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7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5" name="Rectangle 29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20D4F-81A5-4462-85EC-3C8CE4C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General Sparse Matrix Multiply w/ CSR:</a:t>
            </a:r>
            <a:endParaRPr lang="en-US" dirty="0"/>
          </a:p>
        </p:txBody>
      </p:sp>
      <p:pic>
        <p:nvPicPr>
          <p:cNvPr id="47" name="Picture 33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830DF1-11F2-4B96-9658-755C94FD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Loop through every cell of resulting matrix (C), in row major order. </a:t>
            </a:r>
            <a:r>
              <a:rPr lang="en-US" sz="2000" i="1" dirty="0"/>
              <a:t>(ln 1 &amp; 2)</a:t>
            </a:r>
          </a:p>
          <a:p>
            <a:r>
              <a:rPr lang="en-US" sz="2000" dirty="0"/>
              <a:t>Loop through every value in corresponding row in A (CSR), indicated by the values in </a:t>
            </a:r>
            <a:r>
              <a:rPr lang="en-US" sz="2000" dirty="0" err="1"/>
              <a:t>A.rowPtr</a:t>
            </a:r>
            <a:r>
              <a:rPr lang="en-US" sz="2000" dirty="0"/>
              <a:t> </a:t>
            </a:r>
            <a:r>
              <a:rPr lang="en-US" sz="2000" i="1" dirty="0"/>
              <a:t>(ln 4)</a:t>
            </a:r>
          </a:p>
          <a:p>
            <a:r>
              <a:rPr lang="en-US" sz="2000" dirty="0"/>
              <a:t>Multiply with </a:t>
            </a:r>
            <a:r>
              <a:rPr lang="en-US" sz="2000" dirty="0" err="1"/>
              <a:t>coorosponding</a:t>
            </a:r>
            <a:r>
              <a:rPr lang="en-US" sz="2000" dirty="0"/>
              <a:t> value of B (row=</a:t>
            </a:r>
            <a:r>
              <a:rPr lang="en-US" sz="2000" dirty="0" err="1"/>
              <a:t>i</a:t>
            </a:r>
            <a:r>
              <a:rPr lang="en-US" sz="2000" dirty="0"/>
              <a:t> &amp; col indicated by value in </a:t>
            </a:r>
            <a:r>
              <a:rPr lang="en-US" sz="2000" dirty="0" err="1"/>
              <a:t>A.colInd</a:t>
            </a:r>
            <a:r>
              <a:rPr lang="en-US" sz="2000" dirty="0"/>
              <a:t>). Aggregate as a sum. </a:t>
            </a:r>
            <a:r>
              <a:rPr lang="en-US" sz="2000" i="1" dirty="0"/>
              <a:t>(ln 5-6)</a:t>
            </a:r>
          </a:p>
          <a:p>
            <a:r>
              <a:rPr lang="en-US" sz="2000" dirty="0"/>
              <a:t>Store in appropriate value of C.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335A7CE6-12C2-4EBF-8210-5F66A1C09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043933" y="2083286"/>
            <a:ext cx="4178419" cy="26846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F508C1-0368-4CBF-B5AF-09DF6D9F1C11}"/>
              </a:ext>
            </a:extLst>
          </p:cNvPr>
          <p:cNvSpPr txBox="1"/>
          <p:nvPr/>
        </p:nvSpPr>
        <p:spPr>
          <a:xfrm>
            <a:off x="7022424" y="4745740"/>
            <a:ext cx="4178419" cy="2684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i="1" dirty="0">
                <a:solidFill>
                  <a:srgbClr val="FFFFFF"/>
                </a:solidFill>
              </a:rPr>
              <a:t>Credit: </a:t>
            </a:r>
            <a:r>
              <a:rPr lang="en-US" sz="1300" i="1" dirty="0">
                <a:solidFill>
                  <a:srgbClr val="FFFFFF"/>
                </a:solidFill>
              </a:rPr>
              <a:t>Ge-</a:t>
            </a:r>
            <a:r>
              <a:rPr lang="en-US" sz="1300" i="1" dirty="0" err="1">
                <a:solidFill>
                  <a:srgbClr val="FFFFFF"/>
                </a:solidFill>
              </a:rPr>
              <a:t>SpMM</a:t>
            </a:r>
            <a:endParaRPr lang="en-US" sz="1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633B-3151-43BC-B48F-5CF3CA8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Linear Julia </a:t>
            </a:r>
            <a:r>
              <a:rPr lang="en-US" dirty="0" err="1"/>
              <a:t>implimentation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E244-12B9-4E5A-BC21-6238EEB2F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coded it linearly to best understand the process, and make sure I knew how to handle Julia’s Array indexing (start at 1)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D7776-DE4C-41F0-B658-A9F852623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2336873"/>
            <a:ext cx="6391319" cy="3599316"/>
          </a:xfrm>
          <a:solidFill>
            <a:srgbClr val="263238"/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A linear/</a:t>
            </a:r>
            <a:r>
              <a:rPr lang="en-US" sz="2000" b="0" dirty="0" err="1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singlethreaded</a:t>
            </a: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version of the Ge-</a:t>
            </a:r>
            <a:r>
              <a:rPr lang="en-US" sz="2000" b="0" dirty="0" err="1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SpMM</a:t>
            </a: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algortihm</a:t>
            </a: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(meant for CPU not GPU)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_(algorithm 1 in [the paper](https://arxiv.org/pdf/2007.03179.pdf))_.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F93E4"/>
                </a:solidFill>
                <a:effectLst/>
                <a:latin typeface="Consolas" panose="020B0609020204030204" pitchFamily="49" charset="0"/>
              </a:rPr>
              <a:t>SpMM_lin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(M, N,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colInd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B)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C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F93E4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{Float64}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undef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M, N)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result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k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colInd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result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k,j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C[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result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? function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SpMM_lin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(N, M,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colInd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, B)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1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15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5" name="Rectangle 17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F812D-F03A-4EC1-A73B-157C7411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Ge-SpMM </a:t>
            </a:r>
            <a:r>
              <a:rPr lang="en-US" dirty="0"/>
              <a:t>on CUDA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36A73-F5AA-46F7-8ECB-CC5E5756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Parallelize the outer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&amp; </a:t>
            </a:r>
            <a:r>
              <a:rPr lang="en-US" sz="2000" dirty="0">
                <a:latin typeface="Consolas" panose="020B0609020204030204" pitchFamily="49" charset="0"/>
              </a:rPr>
              <a:t>j</a:t>
            </a:r>
            <a:r>
              <a:rPr lang="en-US" sz="2000" dirty="0"/>
              <a:t> loops from </a:t>
            </a:r>
            <a:r>
              <a:rPr lang="en-US" sz="2000" dirty="0" err="1"/>
              <a:t>Alogo</a:t>
            </a:r>
            <a:r>
              <a:rPr lang="en-US" sz="2000" dirty="0"/>
              <a:t> 1.</a:t>
            </a:r>
          </a:p>
          <a:p>
            <a:r>
              <a:rPr lang="en-US" sz="2000" dirty="0"/>
              <a:t>Utilize shared memory for efficiency </a:t>
            </a:r>
            <a:r>
              <a:rPr lang="en-US" sz="1600" i="1" dirty="0"/>
              <a:t>(ln 9-13)</a:t>
            </a:r>
            <a:endParaRPr lang="en-US" sz="2000" i="1" dirty="0"/>
          </a:p>
          <a:p>
            <a:r>
              <a:rPr lang="en-US" sz="2000" dirty="0"/>
              <a:t>Each warp is responsible for one row of the resulting matrix.  </a:t>
            </a:r>
          </a:p>
          <a:p>
            <a:r>
              <a:rPr lang="en-US" sz="2000" dirty="0"/>
              <a:t>Performing shared memory cache and calculations in 32x1 wide blocks.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BA5A108-DDAA-4ED7-BF20-48FB466BF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163308" y="955591"/>
            <a:ext cx="3939668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1E5D215-1B1B-496A-9735-11C6473105C1}"/>
              </a:ext>
            </a:extLst>
          </p:cNvPr>
          <p:cNvSpPr txBox="1"/>
          <p:nvPr/>
        </p:nvSpPr>
        <p:spPr>
          <a:xfrm>
            <a:off x="7163307" y="5895615"/>
            <a:ext cx="3939669" cy="2684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i="1" dirty="0">
                <a:solidFill>
                  <a:srgbClr val="FFFFFF"/>
                </a:solidFill>
              </a:rPr>
              <a:t>Credit: </a:t>
            </a:r>
            <a:r>
              <a:rPr lang="en-US" sz="1300" i="1" dirty="0">
                <a:solidFill>
                  <a:srgbClr val="FFFFFF"/>
                </a:solidFill>
              </a:rPr>
              <a:t>Ge-</a:t>
            </a:r>
            <a:r>
              <a:rPr lang="en-US" sz="1300" i="1" dirty="0" err="1">
                <a:solidFill>
                  <a:srgbClr val="FFFFFF"/>
                </a:solidFill>
              </a:rPr>
              <a:t>SpMM</a:t>
            </a:r>
            <a:endParaRPr lang="en-US" sz="1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2BEC-3406-48DF-8693-477AC06A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/>
              <a:t>in Julia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61FE-7444-44B9-AAD5-CD519DD3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Arrays Start at 1*</a:t>
            </a:r>
          </a:p>
          <a:p>
            <a:pPr lvl="1"/>
            <a:r>
              <a:rPr lang="en-US" dirty="0"/>
              <a:t>No pointers</a:t>
            </a:r>
          </a:p>
          <a:p>
            <a:pPr lvl="1"/>
            <a:r>
              <a:rPr lang="en-US" dirty="0"/>
              <a:t>Shared Memory Differences</a:t>
            </a:r>
          </a:p>
          <a:p>
            <a:pPr lvl="1"/>
            <a:r>
              <a:rPr lang="en-US" dirty="0"/>
              <a:t>Even Less Documentation</a:t>
            </a:r>
          </a:p>
          <a:p>
            <a:pPr lvl="1"/>
            <a:r>
              <a:rPr lang="en-US" dirty="0"/>
              <a:t>Papers Algorithm was too generic for the inexperienced</a:t>
            </a:r>
          </a:p>
          <a:p>
            <a:r>
              <a:rPr lang="en-US" dirty="0"/>
              <a:t>Best </a:t>
            </a:r>
            <a:r>
              <a:rPr lang="en-US"/>
              <a:t>to show you.</a:t>
            </a:r>
          </a:p>
        </p:txBody>
      </p:sp>
    </p:spTree>
    <p:extLst>
      <p:ext uri="{BB962C8B-B14F-4D97-AF65-F5344CB8AC3E}">
        <p14:creationId xmlns:p14="http://schemas.microsoft.com/office/powerpoint/2010/main" val="6302438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1117</TotalTime>
  <Words>635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Consolas</vt:lpstr>
      <vt:lpstr>Console-nerd</vt:lpstr>
      <vt:lpstr>Trebuchet MS</vt:lpstr>
      <vt:lpstr>Berlin</vt:lpstr>
      <vt:lpstr>Ge-SpMM in Julia</vt:lpstr>
      <vt:lpstr>What is it</vt:lpstr>
      <vt:lpstr>Compressed Sparse Row (CSR)</vt:lpstr>
      <vt:lpstr>General Sparse Matrix Multiply w/ CSR:</vt:lpstr>
      <vt:lpstr>My Linear Julia implimentation</vt:lpstr>
      <vt:lpstr>Ge-SpMM on CUDA</vt:lpstr>
      <vt:lpstr>Implementing in Julia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Ge-SpMM in Julia</dc:title>
  <dc:creator>ANDREW RYAN OSTERHOUT</dc:creator>
  <cp:lastModifiedBy>ANDREW RYAN OSTERHOUT</cp:lastModifiedBy>
  <cp:revision>4</cp:revision>
  <dcterms:created xsi:type="dcterms:W3CDTF">2021-08-27T00:19:28Z</dcterms:created>
  <dcterms:modified xsi:type="dcterms:W3CDTF">2021-08-27T19:01:26Z</dcterms:modified>
</cp:coreProperties>
</file>