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3" r:id="rId3"/>
    <p:sldId id="257" r:id="rId4"/>
    <p:sldId id="258" r:id="rId5"/>
    <p:sldId id="260" r:id="rId6"/>
    <p:sldId id="259" r:id="rId7"/>
    <p:sldId id="274" r:id="rId8"/>
    <p:sldId id="262" r:id="rId9"/>
    <p:sldId id="261" r:id="rId10"/>
    <p:sldId id="270" r:id="rId11"/>
    <p:sldId id="271" r:id="rId12"/>
    <p:sldId id="272" r:id="rId13"/>
    <p:sldId id="275" r:id="rId14"/>
    <p:sldId id="263" r:id="rId15"/>
    <p:sldId id="264" r:id="rId16"/>
    <p:sldId id="265" r:id="rId17"/>
    <p:sldId id="266" r:id="rId18"/>
    <p:sldId id="267" r:id="rId19"/>
    <p:sldId id="268" r:id="rId20"/>
    <p:sldId id="269" r:id="rId21"/>
    <p:sldId id="276" r:id="rId22"/>
    <p:sldId id="277" r:id="rId23"/>
  </p:sldIdLst>
  <p:sldSz cx="9144000" cy="6858000" type="screen4x3"/>
  <p:notesSz cx="6884988" cy="100187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68" autoAdjust="0"/>
  </p:normalViewPr>
  <p:slideViewPr>
    <p:cSldViewPr>
      <p:cViewPr varScale="1">
        <p:scale>
          <a:sx n="51" d="100"/>
          <a:sy n="51" d="100"/>
        </p:scale>
        <p:origin x="-136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de-DE"/>
          </a:p>
        </p:txBody>
      </p:sp>
      <p:sp>
        <p:nvSpPr>
          <p:cNvPr id="3" name="Datumsplatzhalter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fld id="{11FF48E7-A7C3-41E4-A3CF-C9AE0CF916E9}" type="datetimeFigureOut">
              <a:rPr lang="de-DE" smtClean="0"/>
              <a:pPr/>
              <a:t>11.06.2014</a:t>
            </a:fld>
            <a:endParaRPr lang="de-DE"/>
          </a:p>
        </p:txBody>
      </p:sp>
      <p:sp>
        <p:nvSpPr>
          <p:cNvPr id="4" name="Folienbildplatzhalter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de-DE"/>
          </a:p>
        </p:txBody>
      </p:sp>
      <p:sp>
        <p:nvSpPr>
          <p:cNvPr id="5" name="Notizenplatzhalter 4"/>
          <p:cNvSpPr>
            <a:spLocks noGrp="1"/>
          </p:cNvSpPr>
          <p:nvPr>
            <p:ph type="body" sz="quarter" idx="3"/>
          </p:nvPr>
        </p:nvSpPr>
        <p:spPr>
          <a:xfrm>
            <a:off x="688499" y="4758889"/>
            <a:ext cx="5507990" cy="4508421"/>
          </a:xfrm>
          <a:prstGeom prst="rect">
            <a:avLst/>
          </a:prstGeom>
        </p:spPr>
        <p:txBody>
          <a:bodyPr vert="horz" lIns="96588" tIns="48294" rIns="96588" bIns="4829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endParaRPr lang="de-DE"/>
          </a:p>
        </p:txBody>
      </p:sp>
      <p:sp>
        <p:nvSpPr>
          <p:cNvPr id="7" name="Foliennummernplatzhalter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32C31F88-554B-4149-96BD-47A2761C631C}"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wikipedia.org/wiki/Inkrementelles_Vorgehensmodel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de.wikipedia.org/wiki/Komponente_(Softwa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2</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Besonderheiten des Metronom und Stimmgerät nennen.</a:t>
            </a:r>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Umfeld:</a:t>
            </a:r>
          </a:p>
          <a:p>
            <a:r>
              <a:rPr lang="de-DE" baseline="0" dirty="0" smtClean="0"/>
              <a:t> - </a:t>
            </a:r>
            <a:r>
              <a:rPr lang="en-US" sz="1300" dirty="0" smtClean="0"/>
              <a:t>Die </a:t>
            </a:r>
            <a:r>
              <a:rPr lang="en-US" sz="1300" dirty="0" err="1" smtClean="0"/>
              <a:t>Applikation</a:t>
            </a:r>
            <a:r>
              <a:rPr lang="en-US" sz="1300" dirty="0" smtClean="0"/>
              <a:t> </a:t>
            </a:r>
            <a:r>
              <a:rPr lang="en-US" sz="1300" dirty="0" err="1" smtClean="0"/>
              <a:t>ist</a:t>
            </a:r>
            <a:r>
              <a:rPr lang="en-US" sz="1300" dirty="0" smtClean="0"/>
              <a:t> </a:t>
            </a:r>
            <a:r>
              <a:rPr lang="en-US" sz="1300" dirty="0" err="1" smtClean="0"/>
              <a:t>für</a:t>
            </a:r>
            <a:r>
              <a:rPr lang="en-US" sz="1300" dirty="0" smtClean="0"/>
              <a:t> den </a:t>
            </a:r>
            <a:r>
              <a:rPr lang="en-US" sz="1300" dirty="0" err="1" smtClean="0"/>
              <a:t>Einsatz</a:t>
            </a:r>
            <a:r>
              <a:rPr lang="en-US" sz="1300" dirty="0" smtClean="0"/>
              <a:t> auf </a:t>
            </a:r>
            <a:r>
              <a:rPr lang="en-US" sz="1300" dirty="0" err="1" smtClean="0"/>
              <a:t>Mobilgeräten</a:t>
            </a:r>
            <a:r>
              <a:rPr lang="en-US" sz="1300" dirty="0" smtClean="0"/>
              <a:t> </a:t>
            </a:r>
            <a:r>
              <a:rPr lang="en-US" sz="1300" dirty="0" err="1" smtClean="0"/>
              <a:t>vorgesehen</a:t>
            </a:r>
            <a:r>
              <a:rPr lang="en-US" sz="1300" dirty="0" smtClean="0"/>
              <a:t>, </a:t>
            </a:r>
            <a:r>
              <a:rPr lang="en-US" sz="1300" dirty="0" err="1" smtClean="0"/>
              <a:t>insbesondere</a:t>
            </a:r>
            <a:r>
              <a:rPr lang="en-US" sz="1300" dirty="0" smtClean="0"/>
              <a:t> </a:t>
            </a:r>
            <a:r>
              <a:rPr lang="en-US" sz="1300" dirty="0" err="1" smtClean="0"/>
              <a:t>Geäte</a:t>
            </a:r>
            <a:r>
              <a:rPr lang="en-US" sz="1300" dirty="0" smtClean="0"/>
              <a:t> </a:t>
            </a:r>
            <a:r>
              <a:rPr lang="en-US" sz="1300" dirty="0" err="1" smtClean="0"/>
              <a:t>mit</a:t>
            </a:r>
            <a:r>
              <a:rPr lang="en-US" sz="1300" dirty="0" smtClean="0"/>
              <a:t> </a:t>
            </a:r>
            <a:r>
              <a:rPr lang="en-US" sz="1300" dirty="0" err="1" smtClean="0"/>
              <a:t>dem</a:t>
            </a:r>
            <a:r>
              <a:rPr lang="en-US" sz="1300" dirty="0" smtClean="0"/>
              <a:t> </a:t>
            </a:r>
            <a:r>
              <a:rPr lang="en-US" sz="1300" dirty="0" err="1" smtClean="0"/>
              <a:t>Betriebssystem</a:t>
            </a:r>
            <a:r>
              <a:rPr lang="en-US" sz="1300" dirty="0" smtClean="0"/>
              <a:t> „Android“.</a:t>
            </a:r>
          </a:p>
          <a:p>
            <a:r>
              <a:rPr lang="en-US" sz="1300" dirty="0" smtClean="0"/>
              <a:t> - Die App </a:t>
            </a:r>
            <a:r>
              <a:rPr lang="en-US" sz="1300" dirty="0" err="1" smtClean="0"/>
              <a:t>soll</a:t>
            </a:r>
            <a:r>
              <a:rPr lang="en-US" sz="1300" dirty="0" smtClean="0"/>
              <a:t> </a:t>
            </a:r>
            <a:r>
              <a:rPr lang="en-US" sz="1300" dirty="0" err="1" smtClean="0"/>
              <a:t>Musiker</a:t>
            </a:r>
            <a:r>
              <a:rPr lang="en-US" sz="1300" dirty="0" smtClean="0"/>
              <a:t> </a:t>
            </a:r>
            <a:r>
              <a:rPr lang="en-US" sz="1300" dirty="0" err="1" smtClean="0"/>
              <a:t>beim</a:t>
            </a:r>
            <a:r>
              <a:rPr lang="en-US" sz="1300" dirty="0" smtClean="0"/>
              <a:t> </a:t>
            </a:r>
            <a:r>
              <a:rPr lang="en-US" sz="1300" dirty="0" err="1" smtClean="0"/>
              <a:t>Üben</a:t>
            </a:r>
            <a:r>
              <a:rPr lang="en-US" sz="1300" dirty="0" smtClean="0"/>
              <a:t> </a:t>
            </a:r>
            <a:r>
              <a:rPr lang="en-US" sz="1300" dirty="0" err="1" smtClean="0"/>
              <a:t>unterstützen</a:t>
            </a:r>
            <a:r>
              <a:rPr lang="en-US" sz="1300" dirty="0" smtClean="0"/>
              <a:t>.</a:t>
            </a:r>
          </a:p>
          <a:p>
            <a:endParaRPr lang="en-US" sz="1300" dirty="0" smtClean="0"/>
          </a:p>
          <a:p>
            <a:endParaRPr lang="en-US" sz="1300" dirty="0" smtClean="0"/>
          </a:p>
          <a:p>
            <a:r>
              <a:rPr lang="en-US" sz="1300" dirty="0" err="1" smtClean="0"/>
              <a:t>Anforderungen</a:t>
            </a:r>
            <a:r>
              <a:rPr lang="en-US" sz="1300" dirty="0" smtClean="0"/>
              <a:t>:</a:t>
            </a:r>
          </a:p>
          <a:p>
            <a:pPr defTabSz="965881">
              <a:defRPr/>
            </a:pPr>
            <a:r>
              <a:rPr lang="en-US" sz="1300" dirty="0" smtClean="0"/>
              <a:t> - Die </a:t>
            </a:r>
            <a:r>
              <a:rPr lang="en-US" sz="1300" dirty="0" err="1" smtClean="0"/>
              <a:t>Grundfunktionen</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sollen</a:t>
            </a:r>
            <a:r>
              <a:rPr lang="en-US" sz="1300" dirty="0" smtClean="0"/>
              <a:t> </a:t>
            </a:r>
            <a:r>
              <a:rPr lang="en-US" sz="1300" dirty="0" err="1" smtClean="0"/>
              <a:t>für</a:t>
            </a:r>
            <a:r>
              <a:rPr lang="en-US" sz="1300" dirty="0" smtClean="0"/>
              <a:t> </a:t>
            </a:r>
            <a:r>
              <a:rPr lang="en-US" sz="1300" dirty="0" err="1" smtClean="0"/>
              <a:t>Privatanwender</a:t>
            </a:r>
            <a:r>
              <a:rPr lang="en-US" sz="1300" dirty="0" smtClean="0"/>
              <a:t> </a:t>
            </a:r>
            <a:r>
              <a:rPr lang="en-US" sz="1300" dirty="0" err="1" smtClean="0"/>
              <a:t>ohne</a:t>
            </a:r>
            <a:r>
              <a:rPr lang="en-US" sz="1300" dirty="0" smtClean="0"/>
              <a:t> </a:t>
            </a:r>
            <a:r>
              <a:rPr lang="en-US" sz="1300" dirty="0" err="1" smtClean="0"/>
              <a:t>nennenswerten</a:t>
            </a:r>
            <a:r>
              <a:rPr lang="en-US" sz="1300" dirty="0" smtClean="0"/>
              <a:t> </a:t>
            </a:r>
            <a:r>
              <a:rPr lang="en-US" sz="1300" dirty="0" err="1" smtClean="0"/>
              <a:t>technischen</a:t>
            </a:r>
            <a:r>
              <a:rPr lang="en-US" sz="1300" dirty="0" smtClean="0"/>
              <a:t> </a:t>
            </a:r>
            <a:r>
              <a:rPr lang="en-US" sz="1300" dirty="0" err="1" smtClean="0"/>
              <a:t>Kenntnissen</a:t>
            </a:r>
            <a:r>
              <a:rPr lang="en-US" sz="1300" dirty="0" smtClean="0"/>
              <a:t> </a:t>
            </a:r>
            <a:r>
              <a:rPr lang="en-US" sz="1300" dirty="0" err="1" smtClean="0"/>
              <a:t>nach</a:t>
            </a:r>
            <a:r>
              <a:rPr lang="en-US" sz="1300" dirty="0" smtClean="0"/>
              <a:t> </a:t>
            </a:r>
            <a:r>
              <a:rPr lang="en-US" sz="1300" dirty="0" err="1" smtClean="0"/>
              <a:t>kurzer</a:t>
            </a:r>
            <a:r>
              <a:rPr lang="en-US" sz="1300" dirty="0" smtClean="0"/>
              <a:t> </a:t>
            </a:r>
            <a:r>
              <a:rPr lang="en-US" sz="1300" dirty="0" err="1" smtClean="0"/>
              <a:t>Einarbeitungszeit</a:t>
            </a:r>
            <a:r>
              <a:rPr lang="en-US" sz="1300" dirty="0" smtClean="0"/>
              <a:t> </a:t>
            </a:r>
            <a:r>
              <a:rPr lang="en-US" sz="1300" dirty="0" err="1" smtClean="0"/>
              <a:t>nutzbar</a:t>
            </a:r>
            <a:r>
              <a:rPr lang="en-US" sz="1300" dirty="0" smtClean="0"/>
              <a:t> </a:t>
            </a:r>
            <a:r>
              <a:rPr lang="en-US" sz="1300" dirty="0" err="1" smtClean="0"/>
              <a:t>sein</a:t>
            </a:r>
            <a:r>
              <a:rPr lang="en-US" sz="1300" dirty="0" smtClean="0"/>
              <a:t>. </a:t>
            </a:r>
            <a:r>
              <a:rPr lang="en-US" sz="1300" dirty="0" err="1" smtClean="0"/>
              <a:t>Zur</a:t>
            </a:r>
            <a:r>
              <a:rPr lang="en-US" sz="1300" dirty="0" smtClean="0"/>
              <a:t> </a:t>
            </a:r>
            <a:r>
              <a:rPr lang="en-US" sz="1300" dirty="0" err="1" smtClean="0"/>
              <a:t>Nutzung</a:t>
            </a:r>
            <a:r>
              <a:rPr lang="en-US" sz="1300" dirty="0" smtClean="0"/>
              <a:t> </a:t>
            </a:r>
            <a:r>
              <a:rPr lang="en-US" sz="1300" dirty="0" err="1" smtClean="0"/>
              <a:t>weiterer</a:t>
            </a:r>
            <a:r>
              <a:rPr lang="en-US" sz="1300" dirty="0" smtClean="0"/>
              <a:t> Features </a:t>
            </a:r>
            <a:r>
              <a:rPr lang="en-US" sz="1300" dirty="0" err="1" smtClean="0"/>
              <a:t>sind</a:t>
            </a:r>
            <a:r>
              <a:rPr lang="en-US" sz="1300" dirty="0" smtClean="0"/>
              <a:t> </a:t>
            </a:r>
            <a:r>
              <a:rPr lang="en-US" sz="1300" dirty="0" err="1" smtClean="0"/>
              <a:t>musikalische</a:t>
            </a:r>
            <a:r>
              <a:rPr lang="en-US" sz="1300" dirty="0" smtClean="0"/>
              <a:t> </a:t>
            </a:r>
            <a:r>
              <a:rPr lang="en-US" sz="1300" dirty="0" err="1" smtClean="0"/>
              <a:t>Grundkenntnisse</a:t>
            </a:r>
            <a:r>
              <a:rPr lang="en-US" sz="1300" dirty="0" smtClean="0"/>
              <a:t> </a:t>
            </a:r>
            <a:r>
              <a:rPr lang="en-US" sz="1300" dirty="0" err="1" smtClean="0"/>
              <a:t>nötig</a:t>
            </a:r>
            <a:r>
              <a:rPr lang="en-US" sz="1300" dirty="0" smtClean="0"/>
              <a:t>.</a:t>
            </a:r>
          </a:p>
          <a:p>
            <a:pPr defTabSz="965881">
              <a:defRPr/>
            </a:pPr>
            <a:r>
              <a:rPr lang="de-DE" dirty="0" smtClean="0"/>
              <a:t> - </a:t>
            </a:r>
            <a:r>
              <a:rPr lang="en-US" sz="1300" dirty="0" err="1" smtClean="0"/>
              <a:t>Da</a:t>
            </a:r>
            <a:r>
              <a:rPr lang="en-US" sz="1300" dirty="0" smtClean="0"/>
              <a:t> </a:t>
            </a:r>
            <a:r>
              <a:rPr lang="en-US" sz="1300" dirty="0" err="1" smtClean="0"/>
              <a:t>es</a:t>
            </a:r>
            <a:r>
              <a:rPr lang="en-US" sz="1300" dirty="0" smtClean="0"/>
              <a:t> </a:t>
            </a:r>
            <a:r>
              <a:rPr lang="en-US" sz="1300" dirty="0" err="1" smtClean="0"/>
              <a:t>sich</a:t>
            </a:r>
            <a:r>
              <a:rPr lang="en-US" sz="1300" dirty="0" smtClean="0"/>
              <a:t> </a:t>
            </a:r>
            <a:r>
              <a:rPr lang="en-US" sz="1300" dirty="0" err="1" smtClean="0"/>
              <a:t>bei</a:t>
            </a:r>
            <a:r>
              <a:rPr lang="en-US" sz="1300" dirty="0" smtClean="0"/>
              <a:t> </a:t>
            </a:r>
            <a:r>
              <a:rPr lang="en-US" sz="1300" dirty="0" err="1" smtClean="0"/>
              <a:t>einem</a:t>
            </a:r>
            <a:r>
              <a:rPr lang="en-US" sz="1300" dirty="0" smtClean="0"/>
              <a:t> </a:t>
            </a:r>
            <a:r>
              <a:rPr lang="en-US" sz="1300" dirty="0" err="1" smtClean="0"/>
              <a:t>Metronom</a:t>
            </a:r>
            <a:r>
              <a:rPr lang="en-US" sz="1300" dirty="0" smtClean="0"/>
              <a:t> um </a:t>
            </a:r>
            <a:r>
              <a:rPr lang="en-US" sz="1300" dirty="0" err="1" smtClean="0"/>
              <a:t>eine</a:t>
            </a:r>
            <a:r>
              <a:rPr lang="en-US" sz="1300" dirty="0" smtClean="0"/>
              <a:t> </a:t>
            </a:r>
            <a:r>
              <a:rPr lang="en-US" sz="1300" dirty="0" err="1" smtClean="0"/>
              <a:t>zeitkritische</a:t>
            </a:r>
            <a:r>
              <a:rPr lang="en-US" sz="1300" dirty="0" smtClean="0"/>
              <a:t> </a:t>
            </a:r>
            <a:r>
              <a:rPr lang="en-US" sz="1300" dirty="0" err="1" smtClean="0"/>
              <a:t>Anwendung</a:t>
            </a:r>
            <a:r>
              <a:rPr lang="en-US" sz="1300" dirty="0" smtClean="0"/>
              <a:t> </a:t>
            </a:r>
            <a:r>
              <a:rPr lang="en-US" sz="1300" dirty="0" err="1" smtClean="0"/>
              <a:t>handelt</a:t>
            </a:r>
            <a:r>
              <a:rPr lang="en-US" sz="1300" dirty="0" smtClean="0"/>
              <a:t>, </a:t>
            </a:r>
            <a:r>
              <a:rPr lang="en-US" sz="1300" dirty="0" err="1" smtClean="0"/>
              <a:t>dürfen</a:t>
            </a:r>
            <a:r>
              <a:rPr lang="en-US" sz="1300" dirty="0" smtClean="0"/>
              <a:t> die </a:t>
            </a:r>
            <a:r>
              <a:rPr lang="en-US" sz="1300" dirty="0" err="1" smtClean="0"/>
              <a:t>Verzögerungszeiten</a:t>
            </a:r>
            <a:r>
              <a:rPr lang="en-US" sz="1300" dirty="0" smtClean="0"/>
              <a:t> </a:t>
            </a:r>
            <a:r>
              <a:rPr lang="en-US" sz="1300" dirty="0" err="1" smtClean="0"/>
              <a:t>nicht</a:t>
            </a:r>
            <a:r>
              <a:rPr lang="en-US" sz="1300" dirty="0" smtClean="0"/>
              <a:t> </a:t>
            </a:r>
            <a:r>
              <a:rPr lang="en-US" sz="1300" dirty="0" err="1" smtClean="0"/>
              <a:t>größer</a:t>
            </a:r>
            <a:r>
              <a:rPr lang="en-US" sz="1300" dirty="0" smtClean="0"/>
              <a:t> </a:t>
            </a:r>
            <a:r>
              <a:rPr lang="en-US" sz="1300" dirty="0" err="1" smtClean="0"/>
              <a:t>als</a:t>
            </a:r>
            <a:r>
              <a:rPr lang="en-US" sz="1300" dirty="0" smtClean="0"/>
              <a:t> 12ms </a:t>
            </a:r>
            <a:r>
              <a:rPr lang="en-US" sz="1300" dirty="0" err="1" smtClean="0"/>
              <a:t>sein</a:t>
            </a:r>
            <a:r>
              <a:rPr lang="en-US" sz="1300" dirty="0" smtClean="0"/>
              <a:t>. </a:t>
            </a:r>
            <a:r>
              <a:rPr lang="en-US" sz="1300" dirty="0" err="1" smtClean="0"/>
              <a:t>Verzögerungen</a:t>
            </a:r>
            <a:r>
              <a:rPr lang="en-US" sz="1300" dirty="0" smtClean="0"/>
              <a:t> </a:t>
            </a:r>
            <a:r>
              <a:rPr lang="en-US" sz="1300" dirty="0" err="1" smtClean="0"/>
              <a:t>darunter</a:t>
            </a:r>
            <a:r>
              <a:rPr lang="en-US" sz="1300" dirty="0" smtClean="0"/>
              <a:t> </a:t>
            </a:r>
            <a:r>
              <a:rPr lang="en-US" sz="1300" dirty="0" err="1" smtClean="0"/>
              <a:t>werden</a:t>
            </a:r>
            <a:r>
              <a:rPr lang="en-US" sz="1300" dirty="0" smtClean="0"/>
              <a:t> </a:t>
            </a:r>
            <a:r>
              <a:rPr lang="en-US" sz="1300" dirty="0" err="1" smtClean="0"/>
              <a:t>nicht</a:t>
            </a:r>
            <a:r>
              <a:rPr lang="en-US" sz="1300" dirty="0" smtClean="0"/>
              <a:t> </a:t>
            </a:r>
            <a:r>
              <a:rPr lang="en-US" sz="1300" dirty="0" err="1" smtClean="0"/>
              <a:t>wahrgenommen</a:t>
            </a:r>
            <a:r>
              <a:rPr lang="en-US" sz="1300" dirty="0" smtClean="0"/>
              <a:t>.</a:t>
            </a:r>
          </a:p>
          <a:p>
            <a:pPr defTabSz="965881">
              <a:defRPr/>
            </a:pPr>
            <a:r>
              <a:rPr lang="de-DE" dirty="0" smtClean="0"/>
              <a:t> - </a:t>
            </a:r>
            <a:r>
              <a:rPr lang="en-US" sz="1300" dirty="0" smtClean="0"/>
              <a:t>Die </a:t>
            </a:r>
            <a:r>
              <a:rPr lang="en-US" sz="1300" dirty="0" err="1" smtClean="0"/>
              <a:t>Oberfläche</a:t>
            </a:r>
            <a:r>
              <a:rPr lang="en-US" sz="1300" dirty="0" smtClean="0"/>
              <a:t> </a:t>
            </a:r>
            <a:r>
              <a:rPr lang="en-US" sz="1300" dirty="0" err="1" smtClean="0"/>
              <a:t>der</a:t>
            </a:r>
            <a:r>
              <a:rPr lang="en-US" sz="1300" dirty="0" smtClean="0"/>
              <a:t> </a:t>
            </a:r>
            <a:r>
              <a:rPr lang="en-US" sz="1300" dirty="0" err="1" smtClean="0"/>
              <a:t>Applikation</a:t>
            </a:r>
            <a:r>
              <a:rPr lang="en-US" sz="1300" dirty="0" smtClean="0"/>
              <a:t> </a:t>
            </a:r>
            <a:r>
              <a:rPr lang="en-US" sz="1300" dirty="0" err="1" smtClean="0"/>
              <a:t>soll</a:t>
            </a:r>
            <a:r>
              <a:rPr lang="en-US" sz="1300" dirty="0" smtClean="0"/>
              <a:t> </a:t>
            </a:r>
            <a:r>
              <a:rPr lang="en-US" sz="1300" dirty="0" err="1" smtClean="0"/>
              <a:t>möglichst</a:t>
            </a:r>
            <a:r>
              <a:rPr lang="en-US" sz="1300" dirty="0" smtClean="0"/>
              <a:t> </a:t>
            </a:r>
            <a:r>
              <a:rPr lang="en-US" sz="1300" dirty="0" err="1" smtClean="0"/>
              <a:t>klar</a:t>
            </a:r>
            <a:r>
              <a:rPr lang="en-US" sz="1300" dirty="0" smtClean="0"/>
              <a:t> </a:t>
            </a:r>
            <a:r>
              <a:rPr lang="en-US" sz="1300" dirty="0" err="1" smtClean="0"/>
              <a:t>Strukturiert</a:t>
            </a:r>
            <a:r>
              <a:rPr lang="en-US" sz="1300" dirty="0" smtClean="0"/>
              <a:t> </a:t>
            </a:r>
            <a:r>
              <a:rPr lang="en-US" sz="1300" dirty="0" err="1" smtClean="0"/>
              <a:t>sein</a:t>
            </a:r>
            <a:r>
              <a:rPr lang="en-US" sz="1300" dirty="0" smtClean="0"/>
              <a:t> um </a:t>
            </a:r>
            <a:r>
              <a:rPr lang="en-US" sz="1300" dirty="0" err="1" smtClean="0"/>
              <a:t>eine</a:t>
            </a:r>
            <a:r>
              <a:rPr lang="en-US" sz="1300" dirty="0" smtClean="0"/>
              <a:t> </a:t>
            </a:r>
            <a:r>
              <a:rPr lang="en-US" sz="1300" dirty="0" err="1" smtClean="0"/>
              <a:t>einfache</a:t>
            </a:r>
            <a:r>
              <a:rPr lang="en-US" sz="1300" dirty="0" smtClean="0"/>
              <a:t> </a:t>
            </a:r>
            <a:r>
              <a:rPr lang="en-US" sz="1300" dirty="0" err="1" smtClean="0"/>
              <a:t>Bedienung</a:t>
            </a:r>
            <a:r>
              <a:rPr lang="en-US" sz="1300" dirty="0" smtClean="0"/>
              <a:t> </a:t>
            </a:r>
            <a:r>
              <a:rPr lang="en-US" sz="1300" dirty="0" err="1" smtClean="0"/>
              <a:t>zu</a:t>
            </a:r>
            <a:r>
              <a:rPr lang="en-US" sz="1300" dirty="0" smtClean="0"/>
              <a:t> </a:t>
            </a:r>
            <a:r>
              <a:rPr lang="en-US" sz="1300" dirty="0" err="1" smtClean="0"/>
              <a:t>gewährleisten</a:t>
            </a:r>
            <a:r>
              <a:rPr lang="en-US" sz="1300" dirty="0" smtClean="0"/>
              <a:t>. </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UC1:</a:t>
            </a:r>
            <a:r>
              <a:rPr lang="de-DE" baseline="0" dirty="0" smtClean="0"/>
              <a:t> 430-450Hz</a:t>
            </a:r>
          </a:p>
          <a:p>
            <a:endParaRPr lang="de-DE" baseline="0" dirty="0" smtClean="0"/>
          </a:p>
          <a:p>
            <a:r>
              <a:rPr lang="de-DE" baseline="0" dirty="0" smtClean="0"/>
              <a:t>UC2:Anzeige des </a:t>
            </a:r>
            <a:r>
              <a:rPr lang="de-DE" baseline="0" dirty="0" err="1" smtClean="0"/>
              <a:t>Zieltons</a:t>
            </a:r>
            <a:r>
              <a:rPr lang="de-DE" baseline="0" dirty="0" smtClean="0"/>
              <a:t> (automatisch) und die </a:t>
            </a:r>
            <a:r>
              <a:rPr lang="de-DE" baseline="0" dirty="0" err="1" smtClean="0"/>
              <a:t>Entfernenung</a:t>
            </a:r>
            <a:r>
              <a:rPr lang="de-DE" baseline="0" dirty="0" smtClean="0"/>
              <a:t> des gespielten Tons in Cent</a:t>
            </a:r>
          </a:p>
          <a:p>
            <a:r>
              <a:rPr lang="de-DE" baseline="0" dirty="0" smtClean="0"/>
              <a:t>Evtl. Anzeige des Frequenzspektrums</a:t>
            </a:r>
          </a:p>
          <a:p>
            <a:endParaRPr lang="de-DE" baseline="0" dirty="0" smtClean="0"/>
          </a:p>
          <a:p>
            <a:r>
              <a:rPr lang="de-DE" baseline="0" dirty="0" smtClean="0"/>
              <a:t>UC3: Ausgabe eines gewählten Tons</a:t>
            </a:r>
          </a:p>
          <a:p>
            <a:endParaRPr lang="de-DE" baseline="0" dirty="0" smtClean="0"/>
          </a:p>
          <a:p>
            <a:r>
              <a:rPr lang="de-DE" baseline="0" dirty="0" smtClean="0"/>
              <a:t>UC4: Tempo des Metronoms einstellen</a:t>
            </a:r>
          </a:p>
          <a:p>
            <a:endParaRPr lang="de-DE" baseline="0" dirty="0" smtClean="0"/>
          </a:p>
          <a:p>
            <a:r>
              <a:rPr lang="de-DE" baseline="0" dirty="0" smtClean="0"/>
              <a:t>UC5: Taktart des Metronoms auswählen (1. Ton wird betont) 2/4-7/4</a:t>
            </a:r>
          </a:p>
        </p:txBody>
      </p:sp>
      <p:sp>
        <p:nvSpPr>
          <p:cNvPr id="4" name="Foliennummernplatzhalter 3"/>
          <p:cNvSpPr>
            <a:spLocks noGrp="1"/>
          </p:cNvSpPr>
          <p:nvPr>
            <p:ph type="sldNum" sz="quarter" idx="10"/>
          </p:nvPr>
        </p:nvSpPr>
        <p:spPr/>
        <p:txBody>
          <a:bodyPr/>
          <a:lstStyle/>
          <a:p>
            <a:fld id="{32C31F88-554B-4149-96BD-47A2761C631C}" type="slidenum">
              <a:rPr lang="de-DE" smtClean="0"/>
              <a:pPr/>
              <a:t>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dirty="0" err="1" smtClean="0"/>
              <a:t>Inception</a:t>
            </a:r>
            <a:endParaRPr lang="de-DE" dirty="0" smtClean="0"/>
          </a:p>
          <a:p>
            <a:endParaRPr lang="de-DE" dirty="0" smtClean="0"/>
          </a:p>
          <a:p>
            <a:r>
              <a:rPr lang="de-DE" dirty="0" smtClean="0"/>
              <a:t>Diese erste Konzeptionsphase dient dem Ausformulieren einer Vision, eines klaren Zieles sowie der Erstellung eines rudimentären Anwendungsfallmodelles, das die wesentliche Funktionalität beschreibt sowie einer tentative/provisorischen Architektur. Darüber hinaus werden die wesentlichsten Risiken identifiziert und die Ausarbeitungsphase geplant. Sie resultiert im </a:t>
            </a:r>
            <a:r>
              <a:rPr lang="de-DE" dirty="0" err="1" smtClean="0"/>
              <a:t>Lifecycle</a:t>
            </a:r>
            <a:r>
              <a:rPr lang="de-DE" dirty="0" smtClean="0"/>
              <a:t> </a:t>
            </a:r>
            <a:r>
              <a:rPr lang="de-DE" dirty="0" err="1" smtClean="0"/>
              <a:t>Objective</a:t>
            </a:r>
            <a:r>
              <a:rPr lang="de-DE" dirty="0" smtClean="0"/>
              <a:t> </a:t>
            </a:r>
            <a:r>
              <a:rPr lang="de-DE" dirty="0" err="1" smtClean="0"/>
              <a:t>Milestone</a:t>
            </a:r>
            <a:r>
              <a:rPr lang="de-DE" dirty="0" smtClean="0"/>
              <a:t>.</a:t>
            </a:r>
          </a:p>
          <a:p>
            <a:r>
              <a:rPr lang="de-DE" dirty="0" smtClean="0"/>
              <a:t>Elaboration</a:t>
            </a:r>
          </a:p>
          <a:p>
            <a:endParaRPr lang="de-DE" dirty="0" smtClean="0"/>
          </a:p>
          <a:p>
            <a:r>
              <a:rPr lang="de-DE" dirty="0" smtClean="0"/>
              <a:t>In dieser Phase werden der Architekturprototyp sowie eine detaillierte Beschreibung für etwa 80 Prozent der Anwendungsfälle[1] ausgearbeitet. Hier erfolgt die Planung der Konstruktionsphase. Ergebnis dieser Entwurfsphase ist der </a:t>
            </a:r>
            <a:r>
              <a:rPr lang="de-DE" dirty="0" err="1" smtClean="0"/>
              <a:t>Lifecycle</a:t>
            </a:r>
            <a:r>
              <a:rPr lang="de-DE" dirty="0" smtClean="0"/>
              <a:t> </a:t>
            </a:r>
            <a:r>
              <a:rPr lang="de-DE" dirty="0" err="1" smtClean="0"/>
              <a:t>Architecture</a:t>
            </a:r>
            <a:r>
              <a:rPr lang="de-DE" dirty="0" smtClean="0"/>
              <a:t> </a:t>
            </a:r>
            <a:r>
              <a:rPr lang="de-DE" dirty="0" err="1" smtClean="0"/>
              <a:t>Milestone</a:t>
            </a:r>
            <a:r>
              <a:rPr lang="de-DE" dirty="0" smtClean="0"/>
              <a:t>.</a:t>
            </a:r>
          </a:p>
          <a:p>
            <a:r>
              <a:rPr lang="de-DE" dirty="0" err="1" smtClean="0"/>
              <a:t>Construction</a:t>
            </a:r>
            <a:endParaRPr lang="de-DE" dirty="0" smtClean="0"/>
          </a:p>
          <a:p>
            <a:endParaRPr lang="de-DE" dirty="0" smtClean="0"/>
          </a:p>
          <a:p>
            <a:r>
              <a:rPr lang="de-DE" dirty="0" smtClean="0"/>
              <a:t>Nachdem die Architektur ausgearbeitet wurde, konzentriert sich diese Phase auf die Entwicklung und das Testen des Produktes. Hier entsteht die erste lauffähige Version der Software und schließt mit dem Initial Operational </a:t>
            </a:r>
            <a:r>
              <a:rPr lang="de-DE" dirty="0" err="1" smtClean="0"/>
              <a:t>Capability</a:t>
            </a:r>
            <a:r>
              <a:rPr lang="de-DE" dirty="0" smtClean="0"/>
              <a:t> </a:t>
            </a:r>
            <a:r>
              <a:rPr lang="de-DE" dirty="0" err="1" smtClean="0"/>
              <a:t>Milestone</a:t>
            </a:r>
            <a:r>
              <a:rPr lang="de-DE" dirty="0" smtClean="0"/>
              <a:t> ab.</a:t>
            </a:r>
          </a:p>
          <a:p>
            <a:r>
              <a:rPr lang="de-DE" dirty="0" smtClean="0"/>
              <a:t>Transition</a:t>
            </a:r>
          </a:p>
          <a:p>
            <a:endParaRPr lang="de-DE" dirty="0" smtClean="0"/>
          </a:p>
          <a:p>
            <a:r>
              <a:rPr lang="de-DE" dirty="0" err="1" smtClean="0"/>
              <a:t>Übergabephase</a:t>
            </a:r>
            <a:r>
              <a:rPr lang="de-DE" dirty="0" smtClean="0"/>
              <a:t> und Auslieferung der Software an den Kunden. Der Prozess endet mit dem </a:t>
            </a:r>
            <a:r>
              <a:rPr lang="de-DE" dirty="0" err="1" smtClean="0"/>
              <a:t>Product</a:t>
            </a:r>
            <a:r>
              <a:rPr lang="de-DE" dirty="0" smtClean="0"/>
              <a:t> Release </a:t>
            </a:r>
            <a:r>
              <a:rPr lang="de-DE" dirty="0" err="1" smtClean="0"/>
              <a:t>Milestone</a:t>
            </a:r>
            <a:r>
              <a:rPr lang="de-DE" dirty="0" smtClean="0"/>
              <a:t>.</a:t>
            </a:r>
          </a:p>
          <a:p>
            <a:endParaRPr lang="de-DE" dirty="0" smtClean="0"/>
          </a:p>
          <a:p>
            <a:endParaRPr lang="de-DE" dirty="0" smtClean="0"/>
          </a:p>
          <a:p>
            <a:endParaRPr lang="de-DE" dirty="0" smtClean="0"/>
          </a:p>
          <a:p>
            <a:r>
              <a:rPr lang="de-DE" dirty="0" smtClean="0">
                <a:hlinkClick r:id="rId3" tooltip="Inkrementelles Vorgehensmodell"/>
              </a:rPr>
              <a:t>Iterative Softwareentwicklung</a:t>
            </a:r>
            <a:r>
              <a:rPr lang="de-DE" dirty="0" smtClean="0"/>
              <a:t>, wodurch im Gegensatz zu linearen Vorgehensmodellen (wie etwa dem Wasserfallmodell) sich ändernde Anforderungen auch zu einem späteren Zeitpunkt noch berücksichtigt werden können.</a:t>
            </a:r>
          </a:p>
          <a:p>
            <a:endParaRPr lang="de-DE" dirty="0" smtClean="0"/>
          </a:p>
          <a:p>
            <a:r>
              <a:rPr lang="de-DE" dirty="0" smtClean="0">
                <a:hlinkClick r:id="rId4" tooltip="Komponente (Software)"/>
              </a:rPr>
              <a:t>Komponentenbasierte Architektur</a:t>
            </a:r>
            <a:r>
              <a:rPr lang="de-DE" dirty="0" smtClean="0"/>
              <a:t>: Komponenten werden sowohl isoliert entwickelt als auch getestet und tragen so zur Wiederverwendbarkeit des Produkts und der Produktivitäts- und Qualitätssteigerung bei.</a:t>
            </a:r>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11</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13</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pPr/>
              <a:t>18</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r>
              <a:rPr lang="de-DE" smtClean="0"/>
              <a:t>03.12.2013</a:t>
            </a:r>
            <a:endParaRPr lang="de-DE"/>
          </a:p>
        </p:txBody>
      </p:sp>
      <p:sp>
        <p:nvSpPr>
          <p:cNvPr id="17" name="Fußzeilenplatzhalter 16"/>
          <p:cNvSpPr>
            <a:spLocks noGrp="1"/>
          </p:cNvSpPr>
          <p:nvPr>
            <p:ph type="ftr" sz="quarter" idx="11"/>
          </p:nvPr>
        </p:nvSpPr>
        <p:spPr>
          <a:xfrm>
            <a:off x="5410200" y="4205288"/>
            <a:ext cx="1295400" cy="457200"/>
          </a:xfrm>
        </p:spPr>
        <p:txBody>
          <a:bodyPr/>
          <a:lstStyle/>
          <a:p>
            <a:r>
              <a:rPr lang="it-IT" smtClean="0"/>
              <a:t>TINF12B3 Mario W., Benedikt B.</a:t>
            </a:r>
            <a:endParaRPr lang="de-DE"/>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7544" y="620688"/>
            <a:ext cx="8229600" cy="1066800"/>
          </a:xfrm>
        </p:spPr>
        <p:txBody>
          <a:bodyPr/>
          <a:lstStyle/>
          <a:p>
            <a:r>
              <a:rPr kumimoji="0" lang="de-DE" dirty="0" smtClean="0"/>
              <a:t>Titelmasterformat durch Klicken bearbeiten</a:t>
            </a:r>
            <a:endParaRPr kumimoji="0" lang="en-US" dirty="0"/>
          </a:p>
        </p:txBody>
      </p:sp>
      <p:sp>
        <p:nvSpPr>
          <p:cNvPr id="3" name="Inhaltsplatzhalter 2"/>
          <p:cNvSpPr>
            <a:spLocks noGrp="1"/>
          </p:cNvSpPr>
          <p:nvPr>
            <p:ph idx="1"/>
          </p:nvPr>
        </p:nvSpPr>
        <p:spPr>
          <a:xfrm>
            <a:off x="467544" y="1700808"/>
            <a:ext cx="8229600" cy="4680520"/>
          </a:xfrm>
        </p:spPr>
        <p:txBody>
          <a:body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a:xfrm>
            <a:off x="7308304" y="6400800"/>
            <a:ext cx="1389312" cy="457200"/>
          </a:xfrm>
        </p:spPr>
        <p:txBody>
          <a:bodyPr/>
          <a:lstStyle>
            <a:lvl1pPr algn="r">
              <a:defRPr sz="1400"/>
            </a:lvl1pPr>
          </a:lstStyle>
          <a:p>
            <a:r>
              <a:rPr lang="de-DE" dirty="0" smtClean="0"/>
              <a:t>16.06.2014</a:t>
            </a:r>
            <a:endParaRPr lang="de-DE" dirty="0"/>
          </a:p>
        </p:txBody>
      </p:sp>
      <p:sp>
        <p:nvSpPr>
          <p:cNvPr id="5" name="Fußzeilenplatzhalter 4"/>
          <p:cNvSpPr>
            <a:spLocks noGrp="1"/>
          </p:cNvSpPr>
          <p:nvPr>
            <p:ph type="ftr" sz="quarter" idx="11"/>
          </p:nvPr>
        </p:nvSpPr>
        <p:spPr>
          <a:xfrm>
            <a:off x="467544" y="6400800"/>
            <a:ext cx="3096344" cy="457200"/>
          </a:xfrm>
        </p:spPr>
        <p:txBody>
          <a:bodyPr/>
          <a:lstStyle>
            <a:lvl1pPr algn="l">
              <a:defRPr sz="1400"/>
            </a:lvl1p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r>
              <a:rPr lang="de-DE" smtClean="0"/>
              <a:t>03.12.2013</a:t>
            </a:r>
            <a:endParaRPr lang="de-DE"/>
          </a:p>
        </p:txBody>
      </p:sp>
      <p:sp>
        <p:nvSpPr>
          <p:cNvPr id="27" name="Foliennummernplatzhalter 26"/>
          <p:cNvSpPr>
            <a:spLocks noGrp="1"/>
          </p:cNvSpPr>
          <p:nvPr>
            <p:ph type="sldNum" sz="quarter" idx="11"/>
          </p:nvPr>
        </p:nvSpPr>
        <p:spPr/>
        <p:txBody>
          <a:bodyPr rtlCol="0"/>
          <a:lstStyle/>
          <a:p>
            <a:fld id="{6C6AE60A-B69C-4790-82F7-3882EDF23186}" type="slidenum">
              <a:rPr lang="de-DE" smtClean="0"/>
              <a:pPr/>
              <a:t>‹Nr.›</a:t>
            </a:fld>
            <a:endParaRPr lang="de-DE"/>
          </a:p>
        </p:txBody>
      </p:sp>
      <p:sp>
        <p:nvSpPr>
          <p:cNvPr id="28" name="Fußzeilenplatzhalter 27"/>
          <p:cNvSpPr>
            <a:spLocks noGrp="1"/>
          </p:cNvSpPr>
          <p:nvPr>
            <p:ph type="ftr" sz="quarter" idx="12"/>
          </p:nvPr>
        </p:nvSpPr>
        <p:spPr/>
        <p:txBody>
          <a:bodyPr rtlCol="0"/>
          <a:lstStyle/>
          <a:p>
            <a:r>
              <a:rPr lang="it-IT" smtClean="0"/>
              <a:t>TINF12B3 Mario W., Benedikt B.</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r>
              <a:rPr lang="de-DE" smtClean="0"/>
              <a:t>03.12.2013</a:t>
            </a:r>
            <a:endParaRPr lang="de-DE"/>
          </a:p>
        </p:txBody>
      </p:sp>
      <p:sp>
        <p:nvSpPr>
          <p:cNvPr id="4" name="Fußzeilenplatzhalter 3"/>
          <p:cNvSpPr>
            <a:spLocks noGrp="1"/>
          </p:cNvSpPr>
          <p:nvPr>
            <p:ph type="ftr" sz="quarter" idx="11"/>
          </p:nvPr>
        </p:nvSpPr>
        <p:spPr>
          <a:xfrm>
            <a:off x="5257800" y="612648"/>
            <a:ext cx="1325880" cy="457200"/>
          </a:xfrm>
        </p:spPr>
        <p:txBody>
          <a:bodyPr/>
          <a:lstStyle/>
          <a:p>
            <a:r>
              <a:rPr lang="it-IT" smtClean="0"/>
              <a:t>TINF12B3 Mario W., Benedikt B.</a:t>
            </a:r>
            <a:endParaRPr lang="de-DE"/>
          </a:p>
        </p:txBody>
      </p:sp>
      <p:sp>
        <p:nvSpPr>
          <p:cNvPr id="5" name="Foliennummernplatzhalter 4"/>
          <p:cNvSpPr>
            <a:spLocks noGrp="1"/>
          </p:cNvSpPr>
          <p:nvPr>
            <p:ph type="sldNum" sz="quarter" idx="12"/>
          </p:nvPr>
        </p:nvSpPr>
        <p:spPr>
          <a:xfrm>
            <a:off x="8174736" y="2272"/>
            <a:ext cx="762000" cy="365760"/>
          </a:xfr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03.12.2013</a:t>
            </a:r>
            <a:endParaRPr lang="de-DE"/>
          </a:p>
        </p:txBody>
      </p:sp>
      <p:sp>
        <p:nvSpPr>
          <p:cNvPr id="3" name="Fußzeilenplatzhalter 2"/>
          <p:cNvSpPr>
            <a:spLocks noGrp="1"/>
          </p:cNvSpPr>
          <p:nvPr>
            <p:ph type="ftr" sz="quarter" idx="11"/>
          </p:nvPr>
        </p:nvSpPr>
        <p:spPr/>
        <p:txBody>
          <a:bodyPr/>
          <a:lstStyle/>
          <a:p>
            <a:r>
              <a:rPr lang="it-IT" smtClean="0"/>
              <a:t>TINF12B3 Mario W., Benedikt B.</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de-DE" smtClean="0"/>
              <a:t>03.12.2013</a:t>
            </a:r>
            <a:endParaRPr lang="de-DE"/>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it-IT" smtClean="0"/>
              <a:t>TINF12B3 Mario W., Benedikt B.</a:t>
            </a:r>
            <a:endParaRPr lang="de-DE"/>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enediktbock.de/bp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193.196.7.46:8080/browse/BPM" TargetMode="External"/><Relationship Id="rId4" Type="http://schemas.openxmlformats.org/officeDocument/2006/relationships/hyperlink" Target="https://github.com/Benedikt1992/BP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Dokumente/img/mockups/tree.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BPM</a:t>
            </a:r>
            <a:endParaRPr lang="de-DE" dirty="0"/>
          </a:p>
        </p:txBody>
      </p:sp>
      <p:sp>
        <p:nvSpPr>
          <p:cNvPr id="3" name="Untertitel 2"/>
          <p:cNvSpPr>
            <a:spLocks noGrp="1"/>
          </p:cNvSpPr>
          <p:nvPr>
            <p:ph type="subTitle" idx="1"/>
          </p:nvPr>
        </p:nvSpPr>
        <p:spPr/>
        <p:txBody>
          <a:bodyPr/>
          <a:lstStyle/>
          <a:p>
            <a:r>
              <a:rPr lang="de-DE" dirty="0" smtClean="0"/>
              <a:t>Basic </a:t>
            </a:r>
            <a:r>
              <a:rPr lang="de-DE" dirty="0" err="1" smtClean="0"/>
              <a:t>PracticeApp</a:t>
            </a:r>
            <a:r>
              <a:rPr lang="de-DE" dirty="0" smtClean="0"/>
              <a:t> </a:t>
            </a:r>
            <a:r>
              <a:rPr lang="de-DE" dirty="0" err="1" smtClean="0"/>
              <a:t>for</a:t>
            </a:r>
            <a:r>
              <a:rPr lang="de-DE" dirty="0" smtClean="0"/>
              <a:t> </a:t>
            </a:r>
            <a:r>
              <a:rPr lang="de-DE" dirty="0" err="1" smtClean="0"/>
              <a:t>Musicians</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MS Project</a:t>
            </a:r>
            <a:endParaRPr lang="de-DE" dirty="0"/>
          </a:p>
        </p:txBody>
      </p:sp>
      <p:sp>
        <p:nvSpPr>
          <p:cNvPr id="3" name="Inhaltsplatzhalter 2"/>
          <p:cNvSpPr>
            <a:spLocks noGrp="1"/>
          </p:cNvSpPr>
          <p:nvPr>
            <p:ph idx="1"/>
          </p:nvPr>
        </p:nvSpPr>
        <p:spPr/>
        <p:txBody>
          <a:bodyPr/>
          <a:lstStyle/>
          <a:p>
            <a:r>
              <a:rPr lang="de-DE" dirty="0" smtClean="0"/>
              <a:t>Langfristige Planung</a:t>
            </a:r>
          </a:p>
          <a:p>
            <a:r>
              <a:rPr lang="de-DE" dirty="0" smtClean="0"/>
              <a:t>Kostenermittlung</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RUP</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11</a:t>
            </a:fld>
            <a:endParaRPr lang="de-DE"/>
          </a:p>
        </p:txBody>
      </p:sp>
      <p:pic>
        <p:nvPicPr>
          <p:cNvPr id="3074" name="Picture 2" descr="C:\Users\Benedikt\Desktop\RUP.jpg"/>
          <p:cNvPicPr>
            <a:picLocks noChangeAspect="1" noChangeArrowheads="1"/>
          </p:cNvPicPr>
          <p:nvPr/>
        </p:nvPicPr>
        <p:blipFill>
          <a:blip r:embed="rId3" cstate="print"/>
          <a:srcRect/>
          <a:stretch>
            <a:fillRect/>
          </a:stretch>
        </p:blipFill>
        <p:spPr bwMode="auto">
          <a:xfrm>
            <a:off x="1039524" y="1700808"/>
            <a:ext cx="7064952" cy="475252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SCRUM</a:t>
            </a:r>
            <a:endParaRPr lang="de-DE" dirty="0"/>
          </a:p>
        </p:txBody>
      </p:sp>
      <p:sp>
        <p:nvSpPr>
          <p:cNvPr id="3" name="Inhaltsplatzhalter 2"/>
          <p:cNvSpPr>
            <a:spLocks noGrp="1"/>
          </p:cNvSpPr>
          <p:nvPr>
            <p:ph idx="1"/>
          </p:nvPr>
        </p:nvSpPr>
        <p:spPr/>
        <p:txBody>
          <a:bodyPr/>
          <a:lstStyle/>
          <a:p>
            <a:r>
              <a:rPr lang="de-DE" dirty="0" smtClean="0"/>
              <a:t>Kurzfristige Arbeitsplanung</a:t>
            </a:r>
          </a:p>
          <a:p>
            <a:r>
              <a:rPr lang="de-DE" dirty="0" err="1" smtClean="0"/>
              <a:t>Issues</a:t>
            </a:r>
            <a:endParaRPr lang="de-DE" dirty="0" smtClean="0"/>
          </a:p>
          <a:p>
            <a:r>
              <a:rPr lang="de-DE" dirty="0" smtClean="0"/>
              <a:t>Sprints</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Function</a:t>
            </a:r>
            <a:r>
              <a:rPr lang="de-DE" dirty="0" smtClean="0"/>
              <a:t> Points</a:t>
            </a:r>
            <a:endParaRPr lang="de-DE" dirty="0"/>
          </a:p>
        </p:txBody>
      </p:sp>
      <p:sp>
        <p:nvSpPr>
          <p:cNvPr id="3" name="Inhaltsplatzhalter 2"/>
          <p:cNvSpPr>
            <a:spLocks noGrp="1"/>
          </p:cNvSpPr>
          <p:nvPr>
            <p:ph idx="1"/>
          </p:nvPr>
        </p:nvSpPr>
        <p:spPr/>
        <p:txBody>
          <a:bodyPr/>
          <a:lstStyle/>
          <a:p>
            <a:r>
              <a:rPr lang="de-DE" dirty="0" smtClean="0"/>
              <a:t>Aufwandsabschätzung auf UC Ebene</a:t>
            </a:r>
          </a:p>
          <a:p>
            <a:r>
              <a:rPr lang="de-DE" dirty="0" smtClean="0"/>
              <a:t>Maßgebliche Parameter</a:t>
            </a:r>
            <a:endParaRPr lang="de-DE" dirty="0" smtClean="0"/>
          </a:p>
          <a:p>
            <a:pPr lvl="1"/>
            <a:r>
              <a:rPr lang="de-DE" dirty="0" smtClean="0"/>
              <a:t> Anzahl Ein- und Ausgaben</a:t>
            </a:r>
          </a:p>
          <a:p>
            <a:pPr lvl="1"/>
            <a:r>
              <a:rPr lang="de-DE" dirty="0" smtClean="0"/>
              <a:t>Dateizugriff</a:t>
            </a:r>
          </a:p>
          <a:p>
            <a:pPr lvl="1"/>
            <a:endParaRPr lang="de-DE" dirty="0" smtClean="0"/>
          </a:p>
          <a:p>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MVP</a:t>
            </a:r>
            <a:endParaRPr lang="de-DE" dirty="0"/>
          </a:p>
        </p:txBody>
      </p:sp>
      <p:pic>
        <p:nvPicPr>
          <p:cNvPr id="8" name="Inhaltsplatzhalter 7" descr="Model_View_Presenter.png"/>
          <p:cNvPicPr>
            <a:picLocks noGrp="1" noChangeAspect="1"/>
          </p:cNvPicPr>
          <p:nvPr>
            <p:ph idx="1"/>
          </p:nvPr>
        </p:nvPicPr>
        <p:blipFill>
          <a:blip r:embed="rId2" cstate="print"/>
          <a:stretch>
            <a:fillRect/>
          </a:stretch>
        </p:blipFill>
        <p:spPr>
          <a:xfrm>
            <a:off x="1571007" y="1700213"/>
            <a:ext cx="6024212" cy="4681537"/>
          </a:xfrm>
        </p:spPr>
      </p:pic>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Klassen</a:t>
            </a:r>
            <a:endParaRPr lang="de-DE" dirty="0"/>
          </a:p>
        </p:txBody>
      </p:sp>
      <p:sp>
        <p:nvSpPr>
          <p:cNvPr id="4" name="Datumsplatzhalter 3"/>
          <p:cNvSpPr>
            <a:spLocks noGrp="1"/>
          </p:cNvSpPr>
          <p:nvPr>
            <p:ph type="dt" sz="half" idx="10"/>
          </p:nvPr>
        </p:nvSpPr>
        <p:spPr/>
        <p:txBody>
          <a:bodyPr/>
          <a:lstStyle/>
          <a:p>
            <a:r>
              <a:rPr lang="de-DE" dirty="0" smtClean="0"/>
              <a:t>03.12.2013</a:t>
            </a:r>
            <a:endParaRPr lang="de-DE" dirty="0"/>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15</a:t>
            </a:fld>
            <a:endParaRPr lang="de-DE"/>
          </a:p>
        </p:txBody>
      </p:sp>
      <p:pic>
        <p:nvPicPr>
          <p:cNvPr id="9" name="Inhaltsplatzhalter 8" descr="sad_klassediagramm.gif"/>
          <p:cNvPicPr>
            <a:picLocks noGrp="1" noChangeAspect="1"/>
          </p:cNvPicPr>
          <p:nvPr>
            <p:ph idx="1"/>
          </p:nvPr>
        </p:nvPicPr>
        <p:blipFill>
          <a:blip r:embed="rId2" cstate="print"/>
          <a:stretch>
            <a:fillRect/>
          </a:stretch>
        </p:blipFill>
        <p:spPr>
          <a:xfrm>
            <a:off x="1199989" y="1484785"/>
            <a:ext cx="6744022" cy="489696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a:t>
            </a:r>
            <a:r>
              <a:rPr lang="de-DE" dirty="0" err="1" smtClean="0"/>
              <a:t>Deploy</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16</a:t>
            </a:fld>
            <a:endParaRPr lang="de-DE"/>
          </a:p>
        </p:txBody>
      </p:sp>
      <p:pic>
        <p:nvPicPr>
          <p:cNvPr id="9" name="Inhaltsplatzhalter 8" descr="deployment_diagramm.jpg"/>
          <p:cNvPicPr>
            <a:picLocks noGrp="1" noChangeAspect="1"/>
          </p:cNvPicPr>
          <p:nvPr>
            <p:ph idx="1"/>
          </p:nvPr>
        </p:nvPicPr>
        <p:blipFill>
          <a:blip r:embed="rId2" cstate="print"/>
          <a:stretch>
            <a:fillRect/>
          </a:stretch>
        </p:blipFill>
        <p:spPr>
          <a:xfrm>
            <a:off x="3259138" y="3431381"/>
            <a:ext cx="2647950" cy="1219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Version </a:t>
            </a:r>
            <a:r>
              <a:rPr lang="de-DE" dirty="0" err="1" smtClean="0"/>
              <a:t>Control</a:t>
            </a:r>
            <a:endParaRPr lang="de-DE" dirty="0"/>
          </a:p>
        </p:txBody>
      </p:sp>
      <p:sp>
        <p:nvSpPr>
          <p:cNvPr id="3" name="Inhaltsplatzhalter 2"/>
          <p:cNvSpPr>
            <a:spLocks noGrp="1"/>
          </p:cNvSpPr>
          <p:nvPr>
            <p:ph idx="1"/>
          </p:nvPr>
        </p:nvSpPr>
        <p:spPr/>
        <p:txBody>
          <a:bodyPr/>
          <a:lstStyle/>
          <a:p>
            <a:r>
              <a:rPr lang="de-DE" dirty="0" err="1" smtClean="0"/>
              <a:t>Git</a:t>
            </a:r>
            <a:r>
              <a:rPr lang="de-DE" dirty="0" smtClean="0"/>
              <a:t> </a:t>
            </a:r>
            <a:r>
              <a:rPr lang="de-DE" dirty="0" smtClean="0"/>
              <a:t>Shell + GUI</a:t>
            </a:r>
          </a:p>
          <a:p>
            <a:r>
              <a:rPr lang="de-DE" dirty="0" smtClean="0"/>
              <a:t>BPM</a:t>
            </a:r>
          </a:p>
          <a:p>
            <a:r>
              <a:rPr lang="de-DE" dirty="0" smtClean="0"/>
              <a:t>BPM-Doku</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 - </a:t>
            </a:r>
            <a:r>
              <a:rPr lang="de-DE" dirty="0" err="1" smtClean="0"/>
              <a:t>Androidentwicklung</a:t>
            </a:r>
            <a:endParaRPr lang="de-DE" dirty="0"/>
          </a:p>
        </p:txBody>
      </p:sp>
      <p:sp>
        <p:nvSpPr>
          <p:cNvPr id="3" name="Inhaltsplatzhalter 2"/>
          <p:cNvSpPr>
            <a:spLocks noGrp="1"/>
          </p:cNvSpPr>
          <p:nvPr>
            <p:ph idx="1"/>
          </p:nvPr>
        </p:nvSpPr>
        <p:spPr/>
        <p:txBody>
          <a:bodyPr/>
          <a:lstStyle/>
          <a:p>
            <a:r>
              <a:rPr lang="de-DE" dirty="0" smtClean="0"/>
              <a:t>ADT – </a:t>
            </a:r>
            <a:r>
              <a:rPr lang="de-DE" dirty="0" err="1" smtClean="0"/>
              <a:t>Android</a:t>
            </a:r>
            <a:r>
              <a:rPr lang="de-DE" dirty="0" smtClean="0"/>
              <a:t> Development Tool</a:t>
            </a:r>
          </a:p>
          <a:p>
            <a:r>
              <a:rPr lang="de-DE" dirty="0" err="1" smtClean="0"/>
              <a:t>Android</a:t>
            </a:r>
            <a:r>
              <a:rPr lang="de-DE" dirty="0" smtClean="0"/>
              <a:t> SDK - Software Development </a:t>
            </a:r>
            <a:r>
              <a:rPr lang="de-DE" dirty="0" smtClean="0"/>
              <a:t>Kit</a:t>
            </a:r>
          </a:p>
        </p:txBody>
      </p:sp>
      <p:sp>
        <p:nvSpPr>
          <p:cNvPr id="4" name="Datumsplatzhalter 3"/>
          <p:cNvSpPr>
            <a:spLocks noGrp="1"/>
          </p:cNvSpPr>
          <p:nvPr>
            <p:ph type="dt" sz="half" idx="10"/>
          </p:nvPr>
        </p:nvSpPr>
        <p:spPr/>
        <p:txBody>
          <a:bodyPr/>
          <a:lstStyle/>
          <a:p>
            <a:r>
              <a:rPr lang="de-DE" dirty="0" smtClean="0"/>
              <a:t>16.06.2014</a:t>
            </a:r>
            <a:endParaRPr lang="de-DE" dirty="0"/>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JIRA</a:t>
            </a:r>
            <a:endParaRPr lang="de-DE" dirty="0"/>
          </a:p>
        </p:txBody>
      </p:sp>
      <p:sp>
        <p:nvSpPr>
          <p:cNvPr id="3" name="Inhaltsplatzhalter 2"/>
          <p:cNvSpPr>
            <a:spLocks noGrp="1"/>
          </p:cNvSpPr>
          <p:nvPr>
            <p:ph idx="1"/>
          </p:nvPr>
        </p:nvSpPr>
        <p:spPr/>
        <p:txBody>
          <a:bodyPr/>
          <a:lstStyle/>
          <a:p>
            <a:r>
              <a:rPr lang="de-DE" dirty="0" err="1" smtClean="0"/>
              <a:t>Mylyn</a:t>
            </a:r>
            <a:endParaRPr lang="de-DE" dirty="0" smtClean="0"/>
          </a:p>
          <a:p>
            <a:r>
              <a:rPr lang="de-DE" dirty="0" smtClean="0"/>
              <a:t>JIRA Connector</a:t>
            </a:r>
          </a:p>
          <a:p>
            <a:r>
              <a:rPr lang="de-DE" dirty="0" smtClean="0"/>
              <a:t>Sprint-Planung -&gt; Online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Informationsquellen</a:t>
            </a:r>
            <a:endParaRPr lang="de-DE" dirty="0"/>
          </a:p>
        </p:txBody>
      </p:sp>
      <p:sp>
        <p:nvSpPr>
          <p:cNvPr id="3" name="Inhaltsplatzhalter 2"/>
          <p:cNvSpPr>
            <a:spLocks noGrp="1"/>
          </p:cNvSpPr>
          <p:nvPr>
            <p:ph idx="1"/>
          </p:nvPr>
        </p:nvSpPr>
        <p:spPr/>
        <p:txBody>
          <a:bodyPr/>
          <a:lstStyle/>
          <a:p>
            <a:r>
              <a:rPr lang="de-DE" dirty="0" smtClean="0">
                <a:hlinkClick r:id="rId3"/>
              </a:rPr>
              <a:t>http://benediktbock.de/bpm/</a:t>
            </a:r>
            <a:endParaRPr lang="de-DE" dirty="0" smtClean="0"/>
          </a:p>
          <a:p>
            <a:r>
              <a:rPr lang="de-DE" dirty="0" smtClean="0">
                <a:hlinkClick r:id="rId4"/>
              </a:rPr>
              <a:t>https://</a:t>
            </a:r>
            <a:r>
              <a:rPr lang="de-DE" dirty="0" smtClean="0">
                <a:hlinkClick r:id="rId4"/>
              </a:rPr>
              <a:t>github.com/Benedikt1992/BPM</a:t>
            </a:r>
            <a:endParaRPr lang="de-DE" dirty="0" smtClean="0"/>
          </a:p>
          <a:p>
            <a:r>
              <a:rPr lang="de-DE" dirty="0" smtClean="0">
                <a:hlinkClick r:id="rId5"/>
              </a:rPr>
              <a:t>http://</a:t>
            </a:r>
            <a:r>
              <a:rPr lang="de-DE" dirty="0" smtClean="0">
                <a:hlinkClick r:id="rId5"/>
              </a:rPr>
              <a:t>193.196.7.46:8080/browse/BPM</a:t>
            </a:r>
            <a:endParaRPr lang="de-DE" dirty="0" smtClean="0"/>
          </a:p>
          <a:p>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Testing</a:t>
            </a:r>
            <a:endParaRPr lang="de-DE" dirty="0"/>
          </a:p>
        </p:txBody>
      </p:sp>
      <p:sp>
        <p:nvSpPr>
          <p:cNvPr id="3" name="Inhaltsplatzhalter 2"/>
          <p:cNvSpPr>
            <a:spLocks noGrp="1"/>
          </p:cNvSpPr>
          <p:nvPr>
            <p:ph idx="1"/>
          </p:nvPr>
        </p:nvSpPr>
        <p:spPr/>
        <p:txBody>
          <a:bodyPr/>
          <a:lstStyle/>
          <a:p>
            <a:r>
              <a:rPr lang="de-DE" dirty="0" err="1" smtClean="0"/>
              <a:t>Calabash-Android</a:t>
            </a:r>
            <a:endParaRPr lang="de-DE" dirty="0" smtClean="0"/>
          </a:p>
          <a:p>
            <a:r>
              <a:rPr lang="de-DE" dirty="0" err="1" smtClean="0"/>
              <a:t>Android</a:t>
            </a:r>
            <a:r>
              <a:rPr lang="de-DE" dirty="0" smtClean="0"/>
              <a:t> </a:t>
            </a:r>
            <a:r>
              <a:rPr lang="de-DE" dirty="0" err="1" smtClean="0"/>
              <a:t>JUnit</a:t>
            </a:r>
            <a:endParaRPr lang="de-DE" dirty="0" smtClean="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Metrics</a:t>
            </a:r>
            <a:endParaRPr lang="de-DE" dirty="0"/>
          </a:p>
        </p:txBody>
      </p:sp>
      <p:sp>
        <p:nvSpPr>
          <p:cNvPr id="3" name="Inhaltsplatzhalter 2"/>
          <p:cNvSpPr>
            <a:spLocks noGrp="1"/>
          </p:cNvSpPr>
          <p:nvPr>
            <p:ph idx="1"/>
          </p:nvPr>
        </p:nvSpPr>
        <p:spPr/>
        <p:txBody>
          <a:bodyPr/>
          <a:lstStyle/>
          <a:p>
            <a:r>
              <a:rPr lang="de-DE" dirty="0" smtClean="0"/>
              <a:t>Objektive Bewertung der Verständlichkeit des Codes</a:t>
            </a:r>
          </a:p>
          <a:p>
            <a:r>
              <a:rPr lang="de-DE" dirty="0" smtClean="0"/>
              <a:t>Beispielhafte Kriterien:</a:t>
            </a:r>
          </a:p>
          <a:p>
            <a:pPr lvl="1"/>
            <a:r>
              <a:rPr lang="de-DE" dirty="0" smtClean="0"/>
              <a:t>LOC (per </a:t>
            </a:r>
            <a:r>
              <a:rPr lang="de-DE" dirty="0" err="1" smtClean="0"/>
              <a:t>Method</a:t>
            </a:r>
            <a:r>
              <a:rPr lang="de-DE" dirty="0" smtClean="0"/>
              <a:t>)</a:t>
            </a:r>
          </a:p>
          <a:p>
            <a:pPr lvl="1"/>
            <a:r>
              <a:rPr lang="de-DE" dirty="0" smtClean="0"/>
              <a:t>Zyklische Komplexität</a:t>
            </a:r>
          </a:p>
          <a:p>
            <a:pPr lvl="1"/>
            <a:r>
              <a:rPr lang="de-DE" dirty="0" smtClean="0"/>
              <a:t>Geschachtelte Blocktiefe</a:t>
            </a:r>
          </a:p>
          <a:p>
            <a:pPr lvl="1"/>
            <a:endParaRPr lang="de-DE" dirty="0"/>
          </a:p>
        </p:txBody>
      </p:sp>
      <p:sp>
        <p:nvSpPr>
          <p:cNvPr id="4" name="Datumsplatzhalter 3"/>
          <p:cNvSpPr>
            <a:spLocks noGrp="1"/>
          </p:cNvSpPr>
          <p:nvPr>
            <p:ph type="dt" sz="half" idx="10"/>
          </p:nvPr>
        </p:nvSpPr>
        <p:spPr/>
        <p:txBody>
          <a:bodyPr/>
          <a:lstStyle/>
          <a:p>
            <a:r>
              <a:rPr lang="de-DE" smtClean="0"/>
              <a:t>16.06.2014</a:t>
            </a:r>
            <a:endParaRPr lang="de-DE" dirty="0"/>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Pattern</a:t>
            </a:r>
            <a:endParaRPr lang="de-DE" dirty="0"/>
          </a:p>
        </p:txBody>
      </p:sp>
      <p:sp>
        <p:nvSpPr>
          <p:cNvPr id="3" name="Inhaltsplatzhalter 2"/>
          <p:cNvSpPr>
            <a:spLocks noGrp="1"/>
          </p:cNvSpPr>
          <p:nvPr>
            <p:ph idx="1"/>
          </p:nvPr>
        </p:nvSpPr>
        <p:spPr/>
        <p:txBody>
          <a:bodyPr/>
          <a:lstStyle/>
          <a:p>
            <a:r>
              <a:rPr lang="de-DE" dirty="0" err="1" smtClean="0"/>
              <a:t>Listener</a:t>
            </a:r>
            <a:endParaRPr lang="de-DE" dirty="0" smtClean="0"/>
          </a:p>
          <a:p>
            <a:r>
              <a:rPr lang="de-DE" dirty="0" smtClean="0"/>
              <a:t>Model View </a:t>
            </a:r>
            <a:r>
              <a:rPr lang="de-DE" dirty="0" err="1" smtClean="0"/>
              <a:t>Presenter</a:t>
            </a:r>
            <a:endParaRPr lang="de-DE" dirty="0" smtClean="0"/>
          </a:p>
          <a:p>
            <a:endParaRPr lang="de-DE" dirty="0"/>
          </a:p>
        </p:txBody>
      </p:sp>
      <p:sp>
        <p:nvSpPr>
          <p:cNvPr id="4" name="Datumsplatzhalter 3"/>
          <p:cNvSpPr>
            <a:spLocks noGrp="1"/>
          </p:cNvSpPr>
          <p:nvPr>
            <p:ph type="dt" sz="half" idx="10"/>
          </p:nvPr>
        </p:nvSpPr>
        <p:spPr/>
        <p:txBody>
          <a:bodyPr/>
          <a:lstStyle/>
          <a:p>
            <a:r>
              <a:rPr lang="de-DE" smtClean="0"/>
              <a:t>16.06.2014</a:t>
            </a:r>
            <a:endParaRPr lang="de-DE" dirty="0"/>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a:t>
            </a:r>
            <a:endParaRPr lang="de-DE" dirty="0"/>
          </a:p>
        </p:txBody>
      </p:sp>
      <p:sp>
        <p:nvSpPr>
          <p:cNvPr id="3" name="Inhaltsplatzhalter 2"/>
          <p:cNvSpPr>
            <a:spLocks noGrp="1"/>
          </p:cNvSpPr>
          <p:nvPr>
            <p:ph idx="1"/>
          </p:nvPr>
        </p:nvSpPr>
        <p:spPr/>
        <p:txBody>
          <a:bodyPr/>
          <a:lstStyle/>
          <a:p>
            <a:r>
              <a:rPr lang="de-DE" dirty="0" smtClean="0"/>
              <a:t>Vision</a:t>
            </a:r>
          </a:p>
          <a:p>
            <a:r>
              <a:rPr lang="de-DE" dirty="0" err="1" smtClean="0"/>
              <a:t>Use</a:t>
            </a:r>
            <a:r>
              <a:rPr lang="de-DE" dirty="0" smtClean="0"/>
              <a:t> </a:t>
            </a:r>
            <a:r>
              <a:rPr lang="de-DE" dirty="0" err="1" smtClean="0"/>
              <a:t>Cases</a:t>
            </a:r>
            <a:endParaRPr lang="de-DE" dirty="0" smtClean="0"/>
          </a:p>
          <a:p>
            <a:r>
              <a:rPr lang="de-DE" dirty="0" smtClean="0"/>
              <a:t>Spezifikation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3</a:t>
            </a:fld>
            <a:endParaRPr lang="de-DE"/>
          </a:p>
        </p:txBody>
      </p:sp>
      <p:sp>
        <p:nvSpPr>
          <p:cNvPr id="6" name="Fußzeilenplatzhalter 5"/>
          <p:cNvSpPr>
            <a:spLocks noGrp="1"/>
          </p:cNvSpPr>
          <p:nvPr>
            <p:ph type="ftr" sz="quarter" idx="11"/>
          </p:nvPr>
        </p:nvSpPr>
        <p:spPr/>
        <p:txBody>
          <a:bodyPr/>
          <a:lstStyle/>
          <a:p>
            <a:r>
              <a:rPr lang="de-DE" smtClean="0"/>
              <a:t>TINF12B3 Mario W., Benedikt B.</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Vision</a:t>
            </a:r>
            <a:endParaRPr lang="de-DE" dirty="0"/>
          </a:p>
        </p:txBody>
      </p:sp>
      <p:sp>
        <p:nvSpPr>
          <p:cNvPr id="3" name="Inhaltsplatzhalter 2"/>
          <p:cNvSpPr>
            <a:spLocks noGrp="1"/>
          </p:cNvSpPr>
          <p:nvPr>
            <p:ph idx="1"/>
          </p:nvPr>
        </p:nvSpPr>
        <p:spPr/>
        <p:txBody>
          <a:bodyPr/>
          <a:lstStyle/>
          <a:p>
            <a:r>
              <a:rPr lang="de-DE" dirty="0" smtClean="0"/>
              <a:t>Metronom</a:t>
            </a:r>
          </a:p>
          <a:p>
            <a:r>
              <a:rPr lang="de-DE" dirty="0" smtClean="0"/>
              <a:t>Stimmgerät</a:t>
            </a:r>
          </a:p>
          <a:p>
            <a:endParaRPr lang="de-DE" dirty="0" smtClean="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4</a:t>
            </a:fld>
            <a:endParaRPr lang="de-DE"/>
          </a:p>
        </p:txBody>
      </p:sp>
      <p:pic>
        <p:nvPicPr>
          <p:cNvPr id="1026" name="Picture 2" descr="C:\Users\Benedikt\Desktop\metronom.gif"/>
          <p:cNvPicPr>
            <a:picLocks noChangeAspect="1" noChangeArrowheads="1"/>
          </p:cNvPicPr>
          <p:nvPr/>
        </p:nvPicPr>
        <p:blipFill>
          <a:blip r:embed="rId3" cstate="print"/>
          <a:srcRect/>
          <a:stretch>
            <a:fillRect/>
          </a:stretch>
        </p:blipFill>
        <p:spPr bwMode="auto">
          <a:xfrm>
            <a:off x="5364088" y="1268760"/>
            <a:ext cx="1981200" cy="2895600"/>
          </a:xfrm>
          <a:prstGeom prst="rect">
            <a:avLst/>
          </a:prstGeom>
          <a:noFill/>
        </p:spPr>
      </p:pic>
      <p:pic>
        <p:nvPicPr>
          <p:cNvPr id="1027" name="Picture 3" descr="C:\Users\Benedikt\Desktop\bosstu12h01.jpg"/>
          <p:cNvPicPr>
            <a:picLocks noChangeAspect="1" noChangeArrowheads="1"/>
          </p:cNvPicPr>
          <p:nvPr/>
        </p:nvPicPr>
        <p:blipFill>
          <a:blip r:embed="rId4" cstate="print"/>
          <a:srcRect/>
          <a:stretch>
            <a:fillRect/>
          </a:stretch>
        </p:blipFill>
        <p:spPr bwMode="auto">
          <a:xfrm>
            <a:off x="4211960" y="2276872"/>
            <a:ext cx="4320480" cy="166172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Spezifikation</a:t>
            </a:r>
            <a:endParaRPr lang="de-DE" dirty="0"/>
          </a:p>
        </p:txBody>
      </p:sp>
      <p:sp>
        <p:nvSpPr>
          <p:cNvPr id="3" name="Inhaltsplatzhalter 2"/>
          <p:cNvSpPr>
            <a:spLocks noGrp="1"/>
          </p:cNvSpPr>
          <p:nvPr>
            <p:ph idx="1"/>
          </p:nvPr>
        </p:nvSpPr>
        <p:spPr/>
        <p:txBody>
          <a:bodyPr/>
          <a:lstStyle/>
          <a:p>
            <a:r>
              <a:rPr lang="de-DE" dirty="0" smtClean="0"/>
              <a:t>Umfeld</a:t>
            </a:r>
          </a:p>
          <a:p>
            <a:r>
              <a:rPr lang="de-DE" dirty="0" smtClean="0"/>
              <a:t>Anforderungen an die Software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lstStyle/>
          <a:p>
            <a:r>
              <a:rPr lang="de-DE" dirty="0" smtClean="0"/>
              <a:t>UC1 </a:t>
            </a:r>
            <a:r>
              <a:rPr lang="de-DE" dirty="0" err="1" smtClean="0"/>
              <a:t>Customize</a:t>
            </a:r>
            <a:r>
              <a:rPr lang="de-DE" dirty="0" smtClean="0"/>
              <a:t> a‘</a:t>
            </a:r>
          </a:p>
          <a:p>
            <a:r>
              <a:rPr lang="de-DE" dirty="0" smtClean="0"/>
              <a:t>UC2 Tune</a:t>
            </a:r>
          </a:p>
          <a:p>
            <a:r>
              <a:rPr lang="de-DE" dirty="0" smtClean="0"/>
              <a:t>UC3 Tune </a:t>
            </a:r>
            <a:r>
              <a:rPr lang="de-DE" dirty="0" err="1" smtClean="0"/>
              <a:t>by</a:t>
            </a:r>
            <a:r>
              <a:rPr lang="de-DE" dirty="0" smtClean="0"/>
              <a:t> Sound</a:t>
            </a:r>
          </a:p>
          <a:p>
            <a:r>
              <a:rPr lang="de-DE" dirty="0" smtClean="0"/>
              <a:t>UC4 Select </a:t>
            </a:r>
            <a:r>
              <a:rPr lang="de-DE" dirty="0" err="1" smtClean="0"/>
              <a:t>bpm</a:t>
            </a:r>
            <a:endParaRPr lang="de-DE" dirty="0" smtClean="0"/>
          </a:p>
          <a:p>
            <a:r>
              <a:rPr lang="de-DE" dirty="0" smtClean="0"/>
              <a:t>UC5 Select Bar Type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Wireframe</a:t>
            </a:r>
            <a:endParaRPr lang="de-DE" dirty="0"/>
          </a:p>
        </p:txBody>
      </p:sp>
      <p:sp>
        <p:nvSpPr>
          <p:cNvPr id="3" name="Inhaltsplatzhalter 2"/>
          <p:cNvSpPr>
            <a:spLocks noGrp="1"/>
          </p:cNvSpPr>
          <p:nvPr>
            <p:ph idx="1"/>
          </p:nvPr>
        </p:nvSpPr>
        <p:spPr/>
        <p:txBody>
          <a:bodyPr/>
          <a:lstStyle/>
          <a:p>
            <a:r>
              <a:rPr lang="de-DE" dirty="0" smtClean="0">
                <a:hlinkClick r:id="rId2" action="ppaction://hlinkfile"/>
              </a:rPr>
              <a:t>..\Dokumente\</a:t>
            </a:r>
            <a:r>
              <a:rPr lang="de-DE" dirty="0" err="1" smtClean="0">
                <a:hlinkClick r:id="rId2" action="ppaction://hlinkfile"/>
              </a:rPr>
              <a:t>img</a:t>
            </a:r>
            <a:r>
              <a:rPr lang="de-DE" dirty="0" smtClean="0">
                <a:hlinkClick r:id="rId2" action="ppaction://hlinkfile"/>
              </a:rPr>
              <a:t>\</a:t>
            </a:r>
            <a:r>
              <a:rPr lang="de-DE" dirty="0" err="1" smtClean="0">
                <a:hlinkClick r:id="rId2" action="ppaction://hlinkfile"/>
              </a:rPr>
              <a:t>mockups</a:t>
            </a:r>
            <a:r>
              <a:rPr lang="de-DE" dirty="0" smtClean="0">
                <a:hlinkClick r:id="rId2" action="ppaction://hlinkfile"/>
              </a:rPr>
              <a:t>\tree.jpg</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Methoden</a:t>
            </a:r>
            <a:endParaRPr lang="de-DE" dirty="0"/>
          </a:p>
        </p:txBody>
      </p:sp>
      <p:sp>
        <p:nvSpPr>
          <p:cNvPr id="3" name="Inhaltsplatzhalter 2"/>
          <p:cNvSpPr>
            <a:spLocks noGrp="1"/>
          </p:cNvSpPr>
          <p:nvPr>
            <p:ph idx="1"/>
          </p:nvPr>
        </p:nvSpPr>
        <p:spPr/>
        <p:txBody>
          <a:bodyPr/>
          <a:lstStyle/>
          <a:p>
            <a:r>
              <a:rPr lang="de-DE" dirty="0" smtClean="0"/>
              <a:t>MS Projekt</a:t>
            </a:r>
          </a:p>
          <a:p>
            <a:r>
              <a:rPr lang="de-DE" dirty="0" smtClean="0"/>
              <a:t>RUP</a:t>
            </a:r>
          </a:p>
          <a:p>
            <a:r>
              <a:rPr lang="de-DE" dirty="0" smtClean="0"/>
              <a:t>SCRUM</a:t>
            </a:r>
          </a:p>
          <a:p>
            <a:r>
              <a:rPr lang="de-DE" dirty="0" err="1" smtClean="0"/>
              <a:t>Function</a:t>
            </a:r>
            <a:r>
              <a:rPr lang="de-DE" dirty="0" smtClean="0"/>
              <a:t> Points</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707</Words>
  <Application>Microsoft Office PowerPoint</Application>
  <PresentationFormat>Bildschirmpräsentation (4:3)</PresentationFormat>
  <Paragraphs>178</Paragraphs>
  <Slides>22</Slides>
  <Notes>8</Notes>
  <HiddenSlides>1</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Rhea</vt:lpstr>
      <vt:lpstr>BPM</vt:lpstr>
      <vt:lpstr>Informationsquellen</vt:lpstr>
      <vt:lpstr>Projektziel</vt:lpstr>
      <vt:lpstr>Vision</vt:lpstr>
      <vt:lpstr>Spezifikation</vt:lpstr>
      <vt:lpstr>Use Cases</vt:lpstr>
      <vt:lpstr>Wireframe</vt:lpstr>
      <vt:lpstr>Demo</vt:lpstr>
      <vt:lpstr>Methoden</vt:lpstr>
      <vt:lpstr>MS Project</vt:lpstr>
      <vt:lpstr>RUP</vt:lpstr>
      <vt:lpstr>SCRUM</vt:lpstr>
      <vt:lpstr>Function Points</vt:lpstr>
      <vt:lpstr>Architektur - MVP</vt:lpstr>
      <vt:lpstr>Architektur - Klassen</vt:lpstr>
      <vt:lpstr>Architektur - Deploy</vt:lpstr>
      <vt:lpstr>Version Control</vt:lpstr>
      <vt:lpstr>IDE - Androidentwicklung</vt:lpstr>
      <vt:lpstr>JIRA</vt:lpstr>
      <vt:lpstr>Testing</vt:lpstr>
      <vt:lpstr>Metrics</vt:lpstr>
      <vt:lpstr>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dc:title>
  <dc:creator>Benedikt</dc:creator>
  <cp:lastModifiedBy>Benedikt</cp:lastModifiedBy>
  <cp:revision>37</cp:revision>
  <dcterms:created xsi:type="dcterms:W3CDTF">2013-11-28T13:40:25Z</dcterms:created>
  <dcterms:modified xsi:type="dcterms:W3CDTF">2014-06-11T15:21:15Z</dcterms:modified>
</cp:coreProperties>
</file>