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258" r:id="rId4"/>
    <p:sldId id="260" r:id="rId5"/>
    <p:sldId id="259" r:id="rId6"/>
    <p:sldId id="262" r:id="rId7"/>
    <p:sldId id="261" r:id="rId8"/>
    <p:sldId id="270" r:id="rId9"/>
    <p:sldId id="271" r:id="rId10"/>
    <p:sldId id="263" r:id="rId11"/>
    <p:sldId id="264" r:id="rId12"/>
    <p:sldId id="265" r:id="rId13"/>
    <p:sldId id="266" r:id="rId14"/>
    <p:sldId id="267" r:id="rId15"/>
    <p:sldId id="268" r:id="rId16"/>
    <p:sldId id="269" r:id="rId17"/>
  </p:sldIdLst>
  <p:sldSz cx="9144000" cy="6858000" type="screen4x3"/>
  <p:notesSz cx="6884988" cy="100187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932" autoAdjust="0"/>
  </p:normalViewPr>
  <p:slideViewPr>
    <p:cSldViewPr>
      <p:cViewPr varScale="1">
        <p:scale>
          <a:sx n="67" d="100"/>
          <a:sy n="67" d="100"/>
        </p:scale>
        <p:origin x="-226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e-DE"/>
          </a:p>
        </p:txBody>
      </p:sp>
      <p:sp>
        <p:nvSpPr>
          <p:cNvPr id="3" name="Datumsplatzhalter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fld id="{11FF48E7-A7C3-41E4-A3CF-C9AE0CF916E9}" type="datetimeFigureOut">
              <a:rPr lang="de-DE" smtClean="0"/>
              <a:pPr/>
              <a:t>02.12.2013</a:t>
            </a:fld>
            <a:endParaRPr lang="de-DE"/>
          </a:p>
        </p:txBody>
      </p:sp>
      <p:sp>
        <p:nvSpPr>
          <p:cNvPr id="4" name="Folienbildplatzhalter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de-DE"/>
          </a:p>
        </p:txBody>
      </p:sp>
      <p:sp>
        <p:nvSpPr>
          <p:cNvPr id="5" name="Notizenplatzhalter 4"/>
          <p:cNvSpPr>
            <a:spLocks noGrp="1"/>
          </p:cNvSpPr>
          <p:nvPr>
            <p:ph type="body" sz="quarter" idx="3"/>
          </p:nvPr>
        </p:nvSpPr>
        <p:spPr>
          <a:xfrm>
            <a:off x="688499" y="4758889"/>
            <a:ext cx="5507990" cy="4508421"/>
          </a:xfrm>
          <a:prstGeom prst="rect">
            <a:avLst/>
          </a:prstGeom>
        </p:spPr>
        <p:txBody>
          <a:bodyPr vert="horz" lIns="96588" tIns="48294" rIns="96588" bIns="48294"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endParaRPr lang="de-DE"/>
          </a:p>
        </p:txBody>
      </p:sp>
      <p:sp>
        <p:nvSpPr>
          <p:cNvPr id="7" name="Foliennummernplatzhalter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32C31F88-554B-4149-96BD-47A2761C631C}"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e.wikipedia.org/wiki/Inkrementelles_Vorgehensmodel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de.wikipedia.org/wiki/Komponente_(Softwar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Umfeld:</a:t>
            </a:r>
          </a:p>
          <a:p>
            <a:r>
              <a:rPr lang="de-DE" baseline="0" dirty="0" smtClean="0"/>
              <a:t> - </a:t>
            </a:r>
            <a:r>
              <a:rPr lang="en-US" sz="1300" dirty="0" smtClean="0"/>
              <a:t>Die </a:t>
            </a:r>
            <a:r>
              <a:rPr lang="en-US" sz="1300" dirty="0" err="1" smtClean="0"/>
              <a:t>Applikation</a:t>
            </a:r>
            <a:r>
              <a:rPr lang="en-US" sz="1300" dirty="0" smtClean="0"/>
              <a:t> </a:t>
            </a:r>
            <a:r>
              <a:rPr lang="en-US" sz="1300" dirty="0" err="1" smtClean="0"/>
              <a:t>ist</a:t>
            </a:r>
            <a:r>
              <a:rPr lang="en-US" sz="1300" dirty="0" smtClean="0"/>
              <a:t> </a:t>
            </a:r>
            <a:r>
              <a:rPr lang="en-US" sz="1300" dirty="0" err="1" smtClean="0"/>
              <a:t>für</a:t>
            </a:r>
            <a:r>
              <a:rPr lang="en-US" sz="1300" dirty="0" smtClean="0"/>
              <a:t> den </a:t>
            </a:r>
            <a:r>
              <a:rPr lang="en-US" sz="1300" dirty="0" err="1" smtClean="0"/>
              <a:t>Einsatz</a:t>
            </a:r>
            <a:r>
              <a:rPr lang="en-US" sz="1300" dirty="0" smtClean="0"/>
              <a:t> auf </a:t>
            </a:r>
            <a:r>
              <a:rPr lang="en-US" sz="1300" dirty="0" err="1" smtClean="0"/>
              <a:t>Mobilgeräten</a:t>
            </a:r>
            <a:r>
              <a:rPr lang="en-US" sz="1300" dirty="0" smtClean="0"/>
              <a:t> </a:t>
            </a:r>
            <a:r>
              <a:rPr lang="en-US" sz="1300" dirty="0" err="1" smtClean="0"/>
              <a:t>vorgesehen</a:t>
            </a:r>
            <a:r>
              <a:rPr lang="en-US" sz="1300" dirty="0" smtClean="0"/>
              <a:t>, </a:t>
            </a:r>
            <a:r>
              <a:rPr lang="en-US" sz="1300" dirty="0" err="1" smtClean="0"/>
              <a:t>insbesondere</a:t>
            </a:r>
            <a:r>
              <a:rPr lang="en-US" sz="1300" dirty="0" smtClean="0"/>
              <a:t> </a:t>
            </a:r>
            <a:r>
              <a:rPr lang="en-US" sz="1300" dirty="0" err="1" smtClean="0"/>
              <a:t>Geäte</a:t>
            </a:r>
            <a:r>
              <a:rPr lang="en-US" sz="1300" dirty="0" smtClean="0"/>
              <a:t> </a:t>
            </a:r>
            <a:r>
              <a:rPr lang="en-US" sz="1300" dirty="0" err="1" smtClean="0"/>
              <a:t>mit</a:t>
            </a:r>
            <a:r>
              <a:rPr lang="en-US" sz="1300" dirty="0" smtClean="0"/>
              <a:t> </a:t>
            </a:r>
            <a:r>
              <a:rPr lang="en-US" sz="1300" dirty="0" err="1" smtClean="0"/>
              <a:t>dem</a:t>
            </a:r>
            <a:r>
              <a:rPr lang="en-US" sz="1300" dirty="0" smtClean="0"/>
              <a:t> </a:t>
            </a:r>
            <a:r>
              <a:rPr lang="en-US" sz="1300" dirty="0" err="1" smtClean="0"/>
              <a:t>Betriebssystem</a:t>
            </a:r>
            <a:r>
              <a:rPr lang="en-US" sz="1300" dirty="0" smtClean="0"/>
              <a:t> „Android“.</a:t>
            </a:r>
          </a:p>
          <a:p>
            <a:r>
              <a:rPr lang="en-US" sz="1300" dirty="0" smtClean="0"/>
              <a:t> - Die App </a:t>
            </a:r>
            <a:r>
              <a:rPr lang="en-US" sz="1300" dirty="0" err="1" smtClean="0"/>
              <a:t>soll</a:t>
            </a:r>
            <a:r>
              <a:rPr lang="en-US" sz="1300" dirty="0" smtClean="0"/>
              <a:t> </a:t>
            </a:r>
            <a:r>
              <a:rPr lang="en-US" sz="1300" dirty="0" err="1" smtClean="0"/>
              <a:t>Musiker</a:t>
            </a:r>
            <a:r>
              <a:rPr lang="en-US" sz="1300" dirty="0" smtClean="0"/>
              <a:t> </a:t>
            </a:r>
            <a:r>
              <a:rPr lang="en-US" sz="1300" dirty="0" err="1" smtClean="0"/>
              <a:t>beim</a:t>
            </a:r>
            <a:r>
              <a:rPr lang="en-US" sz="1300" dirty="0" smtClean="0"/>
              <a:t> </a:t>
            </a:r>
            <a:r>
              <a:rPr lang="en-US" sz="1300" dirty="0" err="1" smtClean="0"/>
              <a:t>Üben</a:t>
            </a:r>
            <a:r>
              <a:rPr lang="en-US" sz="1300" dirty="0" smtClean="0"/>
              <a:t> </a:t>
            </a:r>
            <a:r>
              <a:rPr lang="en-US" sz="1300" dirty="0" err="1" smtClean="0"/>
              <a:t>unterstützen</a:t>
            </a:r>
            <a:r>
              <a:rPr lang="en-US" sz="1300" dirty="0" smtClean="0"/>
              <a:t>.</a:t>
            </a:r>
          </a:p>
          <a:p>
            <a:endParaRPr lang="en-US" sz="1300" dirty="0" smtClean="0"/>
          </a:p>
          <a:p>
            <a:endParaRPr lang="en-US" sz="1300" dirty="0" smtClean="0"/>
          </a:p>
          <a:p>
            <a:r>
              <a:rPr lang="en-US" sz="1300" dirty="0" err="1" smtClean="0"/>
              <a:t>Anforderungen</a:t>
            </a:r>
            <a:r>
              <a:rPr lang="en-US" sz="1300" dirty="0" smtClean="0"/>
              <a:t>:</a:t>
            </a:r>
          </a:p>
          <a:p>
            <a:pPr defTabSz="965881">
              <a:defRPr/>
            </a:pPr>
            <a:r>
              <a:rPr lang="en-US" sz="1300" dirty="0" smtClean="0"/>
              <a:t> - Die </a:t>
            </a:r>
            <a:r>
              <a:rPr lang="en-US" sz="1300" dirty="0" err="1" smtClean="0"/>
              <a:t>Grundfunktionen</a:t>
            </a:r>
            <a:r>
              <a:rPr lang="en-US" sz="1300" dirty="0" smtClean="0"/>
              <a:t> </a:t>
            </a:r>
            <a:r>
              <a:rPr lang="en-US" sz="1300" dirty="0" err="1" smtClean="0"/>
              <a:t>der</a:t>
            </a:r>
            <a:r>
              <a:rPr lang="en-US" sz="1300" dirty="0" smtClean="0"/>
              <a:t> </a:t>
            </a:r>
            <a:r>
              <a:rPr lang="en-US" sz="1300" dirty="0" err="1" smtClean="0"/>
              <a:t>Applikation</a:t>
            </a:r>
            <a:r>
              <a:rPr lang="en-US" sz="1300" dirty="0" smtClean="0"/>
              <a:t> </a:t>
            </a:r>
            <a:r>
              <a:rPr lang="en-US" sz="1300" dirty="0" err="1" smtClean="0"/>
              <a:t>sollen</a:t>
            </a:r>
            <a:r>
              <a:rPr lang="en-US" sz="1300" dirty="0" smtClean="0"/>
              <a:t> </a:t>
            </a:r>
            <a:r>
              <a:rPr lang="en-US" sz="1300" dirty="0" err="1" smtClean="0"/>
              <a:t>für</a:t>
            </a:r>
            <a:r>
              <a:rPr lang="en-US" sz="1300" dirty="0" smtClean="0"/>
              <a:t> </a:t>
            </a:r>
            <a:r>
              <a:rPr lang="en-US" sz="1300" dirty="0" err="1" smtClean="0"/>
              <a:t>Privatanwender</a:t>
            </a:r>
            <a:r>
              <a:rPr lang="en-US" sz="1300" dirty="0" smtClean="0"/>
              <a:t> </a:t>
            </a:r>
            <a:r>
              <a:rPr lang="en-US" sz="1300" dirty="0" err="1" smtClean="0"/>
              <a:t>ohne</a:t>
            </a:r>
            <a:r>
              <a:rPr lang="en-US" sz="1300" dirty="0" smtClean="0"/>
              <a:t> </a:t>
            </a:r>
            <a:r>
              <a:rPr lang="en-US" sz="1300" dirty="0" err="1" smtClean="0"/>
              <a:t>nennenswerten</a:t>
            </a:r>
            <a:r>
              <a:rPr lang="en-US" sz="1300" dirty="0" smtClean="0"/>
              <a:t> </a:t>
            </a:r>
            <a:r>
              <a:rPr lang="en-US" sz="1300" dirty="0" err="1" smtClean="0"/>
              <a:t>technischen</a:t>
            </a:r>
            <a:r>
              <a:rPr lang="en-US" sz="1300" dirty="0" smtClean="0"/>
              <a:t> </a:t>
            </a:r>
            <a:r>
              <a:rPr lang="en-US" sz="1300" dirty="0" err="1" smtClean="0"/>
              <a:t>Kenntnissen</a:t>
            </a:r>
            <a:r>
              <a:rPr lang="en-US" sz="1300" dirty="0" smtClean="0"/>
              <a:t> </a:t>
            </a:r>
            <a:r>
              <a:rPr lang="en-US" sz="1300" dirty="0" err="1" smtClean="0"/>
              <a:t>nach</a:t>
            </a:r>
            <a:r>
              <a:rPr lang="en-US" sz="1300" dirty="0" smtClean="0"/>
              <a:t> </a:t>
            </a:r>
            <a:r>
              <a:rPr lang="en-US" sz="1300" dirty="0" err="1" smtClean="0"/>
              <a:t>kurzer</a:t>
            </a:r>
            <a:r>
              <a:rPr lang="en-US" sz="1300" dirty="0" smtClean="0"/>
              <a:t> </a:t>
            </a:r>
            <a:r>
              <a:rPr lang="en-US" sz="1300" dirty="0" err="1" smtClean="0"/>
              <a:t>Einarbeitungszeit</a:t>
            </a:r>
            <a:r>
              <a:rPr lang="en-US" sz="1300" dirty="0" smtClean="0"/>
              <a:t> </a:t>
            </a:r>
            <a:r>
              <a:rPr lang="en-US" sz="1300" dirty="0" err="1" smtClean="0"/>
              <a:t>nutzbar</a:t>
            </a:r>
            <a:r>
              <a:rPr lang="en-US" sz="1300" dirty="0" smtClean="0"/>
              <a:t> </a:t>
            </a:r>
            <a:r>
              <a:rPr lang="en-US" sz="1300" dirty="0" err="1" smtClean="0"/>
              <a:t>sein</a:t>
            </a:r>
            <a:r>
              <a:rPr lang="en-US" sz="1300" dirty="0" smtClean="0"/>
              <a:t>. </a:t>
            </a:r>
            <a:r>
              <a:rPr lang="en-US" sz="1300" dirty="0" err="1" smtClean="0"/>
              <a:t>Zur</a:t>
            </a:r>
            <a:r>
              <a:rPr lang="en-US" sz="1300" dirty="0" smtClean="0"/>
              <a:t> </a:t>
            </a:r>
            <a:r>
              <a:rPr lang="en-US" sz="1300" dirty="0" err="1" smtClean="0"/>
              <a:t>Nutzung</a:t>
            </a:r>
            <a:r>
              <a:rPr lang="en-US" sz="1300" dirty="0" smtClean="0"/>
              <a:t> </a:t>
            </a:r>
            <a:r>
              <a:rPr lang="en-US" sz="1300" dirty="0" err="1" smtClean="0"/>
              <a:t>weiterer</a:t>
            </a:r>
            <a:r>
              <a:rPr lang="en-US" sz="1300" dirty="0" smtClean="0"/>
              <a:t> Features </a:t>
            </a:r>
            <a:r>
              <a:rPr lang="en-US" sz="1300" dirty="0" err="1" smtClean="0"/>
              <a:t>sind</a:t>
            </a:r>
            <a:r>
              <a:rPr lang="en-US" sz="1300" dirty="0" smtClean="0"/>
              <a:t> </a:t>
            </a:r>
            <a:r>
              <a:rPr lang="en-US" sz="1300" dirty="0" err="1" smtClean="0"/>
              <a:t>musikalische</a:t>
            </a:r>
            <a:r>
              <a:rPr lang="en-US" sz="1300" dirty="0" smtClean="0"/>
              <a:t> </a:t>
            </a:r>
            <a:r>
              <a:rPr lang="en-US" sz="1300" dirty="0" err="1" smtClean="0"/>
              <a:t>Grundkenntnisse</a:t>
            </a:r>
            <a:r>
              <a:rPr lang="en-US" sz="1300" dirty="0" smtClean="0"/>
              <a:t> </a:t>
            </a:r>
            <a:r>
              <a:rPr lang="en-US" sz="1300" dirty="0" err="1" smtClean="0"/>
              <a:t>nötig</a:t>
            </a:r>
            <a:r>
              <a:rPr lang="en-US" sz="1300" dirty="0" smtClean="0"/>
              <a:t>.</a:t>
            </a:r>
          </a:p>
          <a:p>
            <a:pPr defTabSz="965881">
              <a:defRPr/>
            </a:pPr>
            <a:r>
              <a:rPr lang="de-DE" dirty="0" smtClean="0"/>
              <a:t> - </a:t>
            </a:r>
            <a:r>
              <a:rPr lang="en-US" sz="1300" dirty="0" err="1" smtClean="0"/>
              <a:t>Da</a:t>
            </a:r>
            <a:r>
              <a:rPr lang="en-US" sz="1300" dirty="0" smtClean="0"/>
              <a:t> </a:t>
            </a:r>
            <a:r>
              <a:rPr lang="en-US" sz="1300" dirty="0" err="1" smtClean="0"/>
              <a:t>es</a:t>
            </a:r>
            <a:r>
              <a:rPr lang="en-US" sz="1300" dirty="0" smtClean="0"/>
              <a:t> </a:t>
            </a:r>
            <a:r>
              <a:rPr lang="en-US" sz="1300" dirty="0" err="1" smtClean="0"/>
              <a:t>sich</a:t>
            </a:r>
            <a:r>
              <a:rPr lang="en-US" sz="1300" dirty="0" smtClean="0"/>
              <a:t> </a:t>
            </a:r>
            <a:r>
              <a:rPr lang="en-US" sz="1300" dirty="0" err="1" smtClean="0"/>
              <a:t>bei</a:t>
            </a:r>
            <a:r>
              <a:rPr lang="en-US" sz="1300" dirty="0" smtClean="0"/>
              <a:t> </a:t>
            </a:r>
            <a:r>
              <a:rPr lang="en-US" sz="1300" dirty="0" err="1" smtClean="0"/>
              <a:t>einem</a:t>
            </a:r>
            <a:r>
              <a:rPr lang="en-US" sz="1300" dirty="0" smtClean="0"/>
              <a:t> </a:t>
            </a:r>
            <a:r>
              <a:rPr lang="en-US" sz="1300" dirty="0" err="1" smtClean="0"/>
              <a:t>Metronom</a:t>
            </a:r>
            <a:r>
              <a:rPr lang="en-US" sz="1300" dirty="0" smtClean="0"/>
              <a:t> um </a:t>
            </a:r>
            <a:r>
              <a:rPr lang="en-US" sz="1300" dirty="0" err="1" smtClean="0"/>
              <a:t>eine</a:t>
            </a:r>
            <a:r>
              <a:rPr lang="en-US" sz="1300" dirty="0" smtClean="0"/>
              <a:t> </a:t>
            </a:r>
            <a:r>
              <a:rPr lang="en-US" sz="1300" dirty="0" err="1" smtClean="0"/>
              <a:t>zeitkritische</a:t>
            </a:r>
            <a:r>
              <a:rPr lang="en-US" sz="1300" dirty="0" smtClean="0"/>
              <a:t> </a:t>
            </a:r>
            <a:r>
              <a:rPr lang="en-US" sz="1300" dirty="0" err="1" smtClean="0"/>
              <a:t>Anwendung</a:t>
            </a:r>
            <a:r>
              <a:rPr lang="en-US" sz="1300" dirty="0" smtClean="0"/>
              <a:t> </a:t>
            </a:r>
            <a:r>
              <a:rPr lang="en-US" sz="1300" dirty="0" err="1" smtClean="0"/>
              <a:t>handelt</a:t>
            </a:r>
            <a:r>
              <a:rPr lang="en-US" sz="1300" dirty="0" smtClean="0"/>
              <a:t>, </a:t>
            </a:r>
            <a:r>
              <a:rPr lang="en-US" sz="1300" dirty="0" err="1" smtClean="0"/>
              <a:t>dürfen</a:t>
            </a:r>
            <a:r>
              <a:rPr lang="en-US" sz="1300" dirty="0" smtClean="0"/>
              <a:t> die </a:t>
            </a:r>
            <a:r>
              <a:rPr lang="en-US" sz="1300" dirty="0" err="1" smtClean="0"/>
              <a:t>Verzögerungszeiten</a:t>
            </a:r>
            <a:r>
              <a:rPr lang="en-US" sz="1300" dirty="0" smtClean="0"/>
              <a:t> </a:t>
            </a:r>
            <a:r>
              <a:rPr lang="en-US" sz="1300" dirty="0" err="1" smtClean="0"/>
              <a:t>nicht</a:t>
            </a:r>
            <a:r>
              <a:rPr lang="en-US" sz="1300" dirty="0" smtClean="0"/>
              <a:t> </a:t>
            </a:r>
            <a:r>
              <a:rPr lang="en-US" sz="1300" dirty="0" err="1" smtClean="0"/>
              <a:t>größer</a:t>
            </a:r>
            <a:r>
              <a:rPr lang="en-US" sz="1300" dirty="0" smtClean="0"/>
              <a:t> </a:t>
            </a:r>
            <a:r>
              <a:rPr lang="en-US" sz="1300" dirty="0" err="1" smtClean="0"/>
              <a:t>als</a:t>
            </a:r>
            <a:r>
              <a:rPr lang="en-US" sz="1300" dirty="0" smtClean="0"/>
              <a:t> 12ms </a:t>
            </a:r>
            <a:r>
              <a:rPr lang="en-US" sz="1300" dirty="0" err="1" smtClean="0"/>
              <a:t>sein</a:t>
            </a:r>
            <a:r>
              <a:rPr lang="en-US" sz="1300" dirty="0" smtClean="0"/>
              <a:t>. </a:t>
            </a:r>
            <a:r>
              <a:rPr lang="en-US" sz="1300" dirty="0" err="1" smtClean="0"/>
              <a:t>Verzögerungen</a:t>
            </a:r>
            <a:r>
              <a:rPr lang="en-US" sz="1300" dirty="0" smtClean="0"/>
              <a:t> </a:t>
            </a:r>
            <a:r>
              <a:rPr lang="en-US" sz="1300" dirty="0" err="1" smtClean="0"/>
              <a:t>darunter</a:t>
            </a:r>
            <a:r>
              <a:rPr lang="en-US" sz="1300" dirty="0" smtClean="0"/>
              <a:t> </a:t>
            </a:r>
            <a:r>
              <a:rPr lang="en-US" sz="1300" dirty="0" err="1" smtClean="0"/>
              <a:t>werden</a:t>
            </a:r>
            <a:r>
              <a:rPr lang="en-US" sz="1300" dirty="0" smtClean="0"/>
              <a:t> </a:t>
            </a:r>
            <a:r>
              <a:rPr lang="en-US" sz="1300" dirty="0" err="1" smtClean="0"/>
              <a:t>nicht</a:t>
            </a:r>
            <a:r>
              <a:rPr lang="en-US" sz="1300" dirty="0" smtClean="0"/>
              <a:t> </a:t>
            </a:r>
            <a:r>
              <a:rPr lang="en-US" sz="1300" dirty="0" err="1" smtClean="0"/>
              <a:t>wahrgenommen</a:t>
            </a:r>
            <a:r>
              <a:rPr lang="en-US" sz="1300" dirty="0" smtClean="0"/>
              <a:t>.</a:t>
            </a:r>
          </a:p>
          <a:p>
            <a:pPr defTabSz="965881">
              <a:defRPr/>
            </a:pPr>
            <a:r>
              <a:rPr lang="de-DE" dirty="0" smtClean="0"/>
              <a:t> - </a:t>
            </a:r>
            <a:r>
              <a:rPr lang="en-US" sz="1300" dirty="0" smtClean="0"/>
              <a:t>Die </a:t>
            </a:r>
            <a:r>
              <a:rPr lang="en-US" sz="1300" dirty="0" err="1" smtClean="0"/>
              <a:t>Oberfläche</a:t>
            </a:r>
            <a:r>
              <a:rPr lang="en-US" sz="1300" dirty="0" smtClean="0"/>
              <a:t> </a:t>
            </a:r>
            <a:r>
              <a:rPr lang="en-US" sz="1300" dirty="0" err="1" smtClean="0"/>
              <a:t>der</a:t>
            </a:r>
            <a:r>
              <a:rPr lang="en-US" sz="1300" dirty="0" smtClean="0"/>
              <a:t> </a:t>
            </a:r>
            <a:r>
              <a:rPr lang="en-US" sz="1300" dirty="0" err="1" smtClean="0"/>
              <a:t>Applikation</a:t>
            </a:r>
            <a:r>
              <a:rPr lang="en-US" sz="1300" dirty="0" smtClean="0"/>
              <a:t> </a:t>
            </a:r>
            <a:r>
              <a:rPr lang="en-US" sz="1300" dirty="0" err="1" smtClean="0"/>
              <a:t>soll</a:t>
            </a:r>
            <a:r>
              <a:rPr lang="en-US" sz="1300" dirty="0" smtClean="0"/>
              <a:t> </a:t>
            </a:r>
            <a:r>
              <a:rPr lang="en-US" sz="1300" dirty="0" err="1" smtClean="0"/>
              <a:t>möglichst</a:t>
            </a:r>
            <a:r>
              <a:rPr lang="en-US" sz="1300" dirty="0" smtClean="0"/>
              <a:t> </a:t>
            </a:r>
            <a:r>
              <a:rPr lang="en-US" sz="1300" dirty="0" err="1" smtClean="0"/>
              <a:t>klar</a:t>
            </a:r>
            <a:r>
              <a:rPr lang="en-US" sz="1300" dirty="0" smtClean="0"/>
              <a:t> </a:t>
            </a:r>
            <a:r>
              <a:rPr lang="en-US" sz="1300" dirty="0" err="1" smtClean="0"/>
              <a:t>Strukturiert</a:t>
            </a:r>
            <a:r>
              <a:rPr lang="en-US" sz="1300" dirty="0" smtClean="0"/>
              <a:t> </a:t>
            </a:r>
            <a:r>
              <a:rPr lang="en-US" sz="1300" dirty="0" err="1" smtClean="0"/>
              <a:t>sein</a:t>
            </a:r>
            <a:r>
              <a:rPr lang="en-US" sz="1300" dirty="0" smtClean="0"/>
              <a:t> um </a:t>
            </a:r>
            <a:r>
              <a:rPr lang="en-US" sz="1300" dirty="0" err="1" smtClean="0"/>
              <a:t>eine</a:t>
            </a:r>
            <a:r>
              <a:rPr lang="en-US" sz="1300" dirty="0" smtClean="0"/>
              <a:t> </a:t>
            </a:r>
            <a:r>
              <a:rPr lang="en-US" sz="1300" dirty="0" err="1" smtClean="0"/>
              <a:t>einfache</a:t>
            </a:r>
            <a:r>
              <a:rPr lang="en-US" sz="1300" dirty="0" smtClean="0"/>
              <a:t> </a:t>
            </a:r>
            <a:r>
              <a:rPr lang="en-US" sz="1300" dirty="0" err="1" smtClean="0"/>
              <a:t>Bedienung</a:t>
            </a:r>
            <a:r>
              <a:rPr lang="en-US" sz="1300" dirty="0" smtClean="0"/>
              <a:t> </a:t>
            </a:r>
            <a:r>
              <a:rPr lang="en-US" sz="1300" dirty="0" err="1" smtClean="0"/>
              <a:t>zu</a:t>
            </a:r>
            <a:r>
              <a:rPr lang="en-US" sz="1300" dirty="0" smtClean="0"/>
              <a:t> </a:t>
            </a:r>
            <a:r>
              <a:rPr lang="en-US" sz="1300" dirty="0" err="1" smtClean="0"/>
              <a:t>gewährleisten</a:t>
            </a:r>
            <a:r>
              <a:rPr lang="en-US" sz="1300" dirty="0" smtClean="0"/>
              <a:t>. </a:t>
            </a:r>
            <a:r>
              <a:rPr lang="en-US" sz="1300" dirty="0" err="1" smtClean="0"/>
              <a:t>Ebenfalls</a:t>
            </a:r>
            <a:r>
              <a:rPr lang="en-US" sz="1300" dirty="0" smtClean="0"/>
              <a:t> </a:t>
            </a:r>
            <a:r>
              <a:rPr lang="en-US" sz="1300" dirty="0" err="1" smtClean="0"/>
              <a:t>aus</a:t>
            </a:r>
            <a:r>
              <a:rPr lang="en-US" sz="1300" dirty="0" smtClean="0"/>
              <a:t> </a:t>
            </a:r>
            <a:r>
              <a:rPr lang="en-US" sz="1300" dirty="0" err="1" smtClean="0"/>
              <a:t>diesem</a:t>
            </a:r>
            <a:r>
              <a:rPr lang="en-US" sz="1300" dirty="0" smtClean="0"/>
              <a:t> </a:t>
            </a:r>
            <a:r>
              <a:rPr lang="en-US" sz="1300" dirty="0" err="1" smtClean="0"/>
              <a:t>Grund</a:t>
            </a:r>
            <a:r>
              <a:rPr lang="en-US" sz="1300" dirty="0" smtClean="0"/>
              <a:t> </a:t>
            </a:r>
            <a:r>
              <a:rPr lang="en-US" sz="1300" dirty="0" err="1" smtClean="0"/>
              <a:t>soll</a:t>
            </a:r>
            <a:r>
              <a:rPr lang="en-US" sz="1300" dirty="0" smtClean="0"/>
              <a:t> </a:t>
            </a:r>
            <a:r>
              <a:rPr lang="en-US" sz="1300" dirty="0" err="1" smtClean="0"/>
              <a:t>es</a:t>
            </a:r>
            <a:r>
              <a:rPr lang="en-US" sz="1300" dirty="0" smtClean="0"/>
              <a:t> </a:t>
            </a:r>
            <a:r>
              <a:rPr lang="en-US" sz="1300" dirty="0" err="1" smtClean="0"/>
              <a:t>auch</a:t>
            </a:r>
            <a:r>
              <a:rPr lang="en-US" sz="1300" dirty="0" smtClean="0"/>
              <a:t> </a:t>
            </a:r>
            <a:r>
              <a:rPr lang="en-US" sz="1300" dirty="0" err="1" smtClean="0"/>
              <a:t>eine</a:t>
            </a:r>
            <a:r>
              <a:rPr lang="en-US" sz="1300" dirty="0" smtClean="0"/>
              <a:t> </a:t>
            </a:r>
            <a:r>
              <a:rPr lang="en-US" sz="1300" dirty="0" err="1" smtClean="0"/>
              <a:t>Oberfläche</a:t>
            </a:r>
            <a:r>
              <a:rPr lang="en-US" sz="1300" dirty="0" smtClean="0"/>
              <a:t> </a:t>
            </a:r>
            <a:r>
              <a:rPr lang="en-US" sz="1300" dirty="0" err="1" smtClean="0"/>
              <a:t>geben</a:t>
            </a:r>
            <a:r>
              <a:rPr lang="en-US" sz="1300" dirty="0" smtClean="0"/>
              <a:t>, die </a:t>
            </a:r>
            <a:r>
              <a:rPr lang="en-US" sz="1300" dirty="0" err="1" smtClean="0"/>
              <a:t>nur</a:t>
            </a:r>
            <a:r>
              <a:rPr lang="en-US" sz="1300" dirty="0" smtClean="0"/>
              <a:t> die </a:t>
            </a:r>
            <a:r>
              <a:rPr lang="en-US" sz="1300" dirty="0" err="1" smtClean="0"/>
              <a:t>Grundfunktionen</a:t>
            </a:r>
            <a:r>
              <a:rPr lang="en-US" sz="1300" dirty="0" smtClean="0"/>
              <a:t> </a:t>
            </a:r>
            <a:r>
              <a:rPr lang="en-US" sz="1300" dirty="0" err="1" smtClean="0"/>
              <a:t>beinhaltet</a:t>
            </a:r>
            <a:r>
              <a:rPr lang="en-US" sz="1300" dirty="0" smtClean="0"/>
              <a:t>. So </a:t>
            </a:r>
            <a:r>
              <a:rPr lang="en-US" sz="1300" dirty="0" err="1" smtClean="0"/>
              <a:t>werden</a:t>
            </a:r>
            <a:r>
              <a:rPr lang="en-US" sz="1300" dirty="0" smtClean="0"/>
              <a:t> </a:t>
            </a:r>
            <a:r>
              <a:rPr lang="en-US" sz="1300" dirty="0" err="1" smtClean="0"/>
              <a:t>unerfahrene</a:t>
            </a:r>
            <a:r>
              <a:rPr lang="en-US" sz="1300" dirty="0" smtClean="0"/>
              <a:t> </a:t>
            </a:r>
            <a:r>
              <a:rPr lang="en-US" sz="1300" dirty="0" err="1" smtClean="0"/>
              <a:t>Nutzer</a:t>
            </a:r>
            <a:r>
              <a:rPr lang="en-US" sz="1300" dirty="0" smtClean="0"/>
              <a:t> </a:t>
            </a:r>
            <a:r>
              <a:rPr lang="en-US" sz="1300" dirty="0" err="1" smtClean="0"/>
              <a:t>nicht</a:t>
            </a:r>
            <a:r>
              <a:rPr lang="en-US" sz="1300" dirty="0" smtClean="0"/>
              <a:t> von </a:t>
            </a:r>
            <a:r>
              <a:rPr lang="en-US" sz="1300" dirty="0" err="1" smtClean="0"/>
              <a:t>der</a:t>
            </a:r>
            <a:r>
              <a:rPr lang="en-US" sz="1300" dirty="0" smtClean="0"/>
              <a:t> </a:t>
            </a:r>
            <a:r>
              <a:rPr lang="en-US" sz="1300" dirty="0" err="1" smtClean="0"/>
              <a:t>Nutzung</a:t>
            </a:r>
            <a:r>
              <a:rPr lang="en-US" sz="1300" dirty="0" smtClean="0"/>
              <a:t> </a:t>
            </a:r>
            <a:r>
              <a:rPr lang="en-US" sz="1300" dirty="0" err="1" smtClean="0"/>
              <a:t>abgeschreckt</a:t>
            </a:r>
            <a:r>
              <a:rPr lang="en-US" sz="1300" dirty="0" smtClean="0"/>
              <a:t>. </a:t>
            </a:r>
            <a:r>
              <a:rPr lang="en-US" sz="1300" dirty="0" err="1" smtClean="0"/>
              <a:t>Welche</a:t>
            </a:r>
            <a:r>
              <a:rPr lang="en-US" sz="1300" dirty="0" smtClean="0"/>
              <a:t> </a:t>
            </a:r>
            <a:r>
              <a:rPr lang="en-US" sz="1300" dirty="0" err="1" smtClean="0"/>
              <a:t>Funktionen</a:t>
            </a:r>
            <a:r>
              <a:rPr lang="en-US" sz="1300" dirty="0" smtClean="0"/>
              <a:t> </a:t>
            </a:r>
            <a:r>
              <a:rPr lang="en-US" sz="1300" dirty="0" err="1" smtClean="0"/>
              <a:t>zu</a:t>
            </a:r>
            <a:r>
              <a:rPr lang="en-US" sz="1300" dirty="0" smtClean="0"/>
              <a:t> den </a:t>
            </a:r>
            <a:r>
              <a:rPr lang="en-US" sz="1300" dirty="0" err="1" smtClean="0"/>
              <a:t>Grundfunktionen</a:t>
            </a:r>
            <a:r>
              <a:rPr lang="en-US" sz="1300" dirty="0" smtClean="0"/>
              <a:t> </a:t>
            </a:r>
            <a:r>
              <a:rPr lang="en-US" sz="1300" dirty="0" err="1" smtClean="0"/>
              <a:t>gehören</a:t>
            </a:r>
            <a:r>
              <a:rPr lang="en-US" sz="1300" dirty="0" smtClean="0"/>
              <a:t> </a:t>
            </a:r>
            <a:r>
              <a:rPr lang="en-US" sz="1300" dirty="0" err="1" smtClean="0"/>
              <a:t>wird</a:t>
            </a:r>
            <a:r>
              <a:rPr lang="en-US" sz="1300" dirty="0" smtClean="0"/>
              <a:t> </a:t>
            </a:r>
            <a:r>
              <a:rPr lang="en-US" sz="1300" dirty="0" err="1" smtClean="0"/>
              <a:t>zu</a:t>
            </a:r>
            <a:r>
              <a:rPr lang="en-US" sz="1300" dirty="0" smtClean="0"/>
              <a:t> </a:t>
            </a:r>
            <a:r>
              <a:rPr lang="en-US" sz="1300" dirty="0" err="1" smtClean="0"/>
              <a:t>einem</a:t>
            </a:r>
            <a:r>
              <a:rPr lang="en-US" sz="1300" dirty="0" smtClean="0"/>
              <a:t> </a:t>
            </a:r>
            <a:r>
              <a:rPr lang="en-US" sz="1300" dirty="0" err="1" smtClean="0"/>
              <a:t>späteren</a:t>
            </a:r>
            <a:r>
              <a:rPr lang="en-US" sz="1300" dirty="0" smtClean="0"/>
              <a:t> </a:t>
            </a:r>
            <a:r>
              <a:rPr lang="en-US" sz="1300" dirty="0" err="1" smtClean="0"/>
              <a:t>Zeitpunkt</a:t>
            </a:r>
            <a:r>
              <a:rPr lang="en-US" sz="1300" dirty="0" smtClean="0"/>
              <a:t> </a:t>
            </a:r>
            <a:r>
              <a:rPr lang="en-US" sz="1300" dirty="0" err="1" smtClean="0"/>
              <a:t>festgelegt</a:t>
            </a:r>
            <a:r>
              <a:rPr lang="en-US" sz="1300" dirty="0" smtClean="0"/>
              <a:t>.</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4</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UC1:</a:t>
            </a:r>
            <a:r>
              <a:rPr lang="de-DE" baseline="0" dirty="0" smtClean="0"/>
              <a:t> 430-450Hz</a:t>
            </a:r>
          </a:p>
          <a:p>
            <a:endParaRPr lang="de-DE" baseline="0" dirty="0" smtClean="0"/>
          </a:p>
          <a:p>
            <a:r>
              <a:rPr lang="de-DE" baseline="0" dirty="0" smtClean="0"/>
              <a:t>UC2:Anzeige des </a:t>
            </a:r>
            <a:r>
              <a:rPr lang="de-DE" baseline="0" dirty="0" err="1" smtClean="0"/>
              <a:t>Zieltons</a:t>
            </a:r>
            <a:r>
              <a:rPr lang="de-DE" baseline="0" dirty="0" smtClean="0"/>
              <a:t> (automatisch) und die </a:t>
            </a:r>
            <a:r>
              <a:rPr lang="de-DE" baseline="0" dirty="0" err="1" smtClean="0"/>
              <a:t>Entfernenung</a:t>
            </a:r>
            <a:r>
              <a:rPr lang="de-DE" baseline="0" dirty="0" smtClean="0"/>
              <a:t> des gespielten Tons in Cent</a:t>
            </a:r>
          </a:p>
          <a:p>
            <a:r>
              <a:rPr lang="de-DE" baseline="0" dirty="0" smtClean="0"/>
              <a:t>Evtl. Anzeige des Frequenzspektrums</a:t>
            </a:r>
          </a:p>
          <a:p>
            <a:endParaRPr lang="de-DE" baseline="0" dirty="0" smtClean="0"/>
          </a:p>
          <a:p>
            <a:r>
              <a:rPr lang="de-DE" baseline="0" dirty="0" smtClean="0"/>
              <a:t>UC3: Ausgabe eines gewählten Tons</a:t>
            </a:r>
          </a:p>
          <a:p>
            <a:endParaRPr lang="de-DE" baseline="0" dirty="0" smtClean="0"/>
          </a:p>
          <a:p>
            <a:r>
              <a:rPr lang="de-DE" baseline="0" dirty="0" smtClean="0"/>
              <a:t>UC4: Tempo des Metronoms einstellen</a:t>
            </a:r>
          </a:p>
          <a:p>
            <a:endParaRPr lang="de-DE" baseline="0" dirty="0" smtClean="0"/>
          </a:p>
          <a:p>
            <a:r>
              <a:rPr lang="de-DE" baseline="0" dirty="0" smtClean="0"/>
              <a:t>UC5: Taktart des Metronoms auswählen (1. Ton wird betont) 2/4-7/4</a:t>
            </a:r>
          </a:p>
        </p:txBody>
      </p:sp>
      <p:sp>
        <p:nvSpPr>
          <p:cNvPr id="4" name="Foliennummernplatzhalter 3"/>
          <p:cNvSpPr>
            <a:spLocks noGrp="1"/>
          </p:cNvSpPr>
          <p:nvPr>
            <p:ph type="sldNum" sz="quarter" idx="10"/>
          </p:nvPr>
        </p:nvSpPr>
        <p:spPr/>
        <p:txBody>
          <a:bodyPr/>
          <a:lstStyle/>
          <a:p>
            <a:fld id="{32C31F88-554B-4149-96BD-47A2761C631C}" type="slidenum">
              <a:rPr lang="de-DE" smtClean="0"/>
              <a:pPr/>
              <a:t>5</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de-DE" dirty="0" err="1" smtClean="0"/>
              <a:t>Inception</a:t>
            </a:r>
            <a:endParaRPr lang="de-DE" dirty="0" smtClean="0"/>
          </a:p>
          <a:p>
            <a:endParaRPr lang="de-DE" dirty="0" smtClean="0"/>
          </a:p>
          <a:p>
            <a:r>
              <a:rPr lang="de-DE" dirty="0" smtClean="0"/>
              <a:t>Diese erste Konzeptionsphase dient dem Ausformulieren einer Vision, eines klaren Zieles sowie der Erstellung eines rudimentären Anwendungsfallmodelles, das die wesentliche Funktionalität beschreibt sowie einer tentative/provisorischen Architektur. Darüber hinaus werden die wesentlichsten Risiken identifiziert und die Ausarbeitungsphase geplant. Sie resultiert im </a:t>
            </a:r>
            <a:r>
              <a:rPr lang="de-DE" dirty="0" err="1" smtClean="0"/>
              <a:t>Lifecycle</a:t>
            </a:r>
            <a:r>
              <a:rPr lang="de-DE" dirty="0" smtClean="0"/>
              <a:t> </a:t>
            </a:r>
            <a:r>
              <a:rPr lang="de-DE" dirty="0" err="1" smtClean="0"/>
              <a:t>Objective</a:t>
            </a:r>
            <a:r>
              <a:rPr lang="de-DE" dirty="0" smtClean="0"/>
              <a:t> </a:t>
            </a:r>
            <a:r>
              <a:rPr lang="de-DE" dirty="0" err="1" smtClean="0"/>
              <a:t>Milestone</a:t>
            </a:r>
            <a:r>
              <a:rPr lang="de-DE" dirty="0" smtClean="0"/>
              <a:t>.</a:t>
            </a:r>
          </a:p>
          <a:p>
            <a:r>
              <a:rPr lang="de-DE" dirty="0" smtClean="0"/>
              <a:t>Elaboration</a:t>
            </a:r>
          </a:p>
          <a:p>
            <a:endParaRPr lang="de-DE" dirty="0" smtClean="0"/>
          </a:p>
          <a:p>
            <a:r>
              <a:rPr lang="de-DE" dirty="0" smtClean="0"/>
              <a:t>In dieser Phase werden der Architekturprototyp sowie eine detaillierte Beschreibung für etwa 80 Prozent der Anwendungsfälle[1] ausgearbeitet. Hier erfolgt die Planung der Konstruktionsphase. Ergebnis dieser Entwurfsphase ist der </a:t>
            </a:r>
            <a:r>
              <a:rPr lang="de-DE" dirty="0" err="1" smtClean="0"/>
              <a:t>Lifecycle</a:t>
            </a:r>
            <a:r>
              <a:rPr lang="de-DE" dirty="0" smtClean="0"/>
              <a:t> </a:t>
            </a:r>
            <a:r>
              <a:rPr lang="de-DE" dirty="0" err="1" smtClean="0"/>
              <a:t>Architecture</a:t>
            </a:r>
            <a:r>
              <a:rPr lang="de-DE" dirty="0" smtClean="0"/>
              <a:t> </a:t>
            </a:r>
            <a:r>
              <a:rPr lang="de-DE" dirty="0" err="1" smtClean="0"/>
              <a:t>Milestone</a:t>
            </a:r>
            <a:r>
              <a:rPr lang="de-DE" dirty="0" smtClean="0"/>
              <a:t>.</a:t>
            </a:r>
          </a:p>
          <a:p>
            <a:r>
              <a:rPr lang="de-DE" dirty="0" err="1" smtClean="0"/>
              <a:t>Construction</a:t>
            </a:r>
            <a:endParaRPr lang="de-DE" dirty="0" smtClean="0"/>
          </a:p>
          <a:p>
            <a:endParaRPr lang="de-DE" dirty="0" smtClean="0"/>
          </a:p>
          <a:p>
            <a:r>
              <a:rPr lang="de-DE" dirty="0" smtClean="0"/>
              <a:t>Nachdem die Architektur ausgearbeitet wurde, konzentriert sich diese Phase auf die Entwicklung und das Testen des Produktes. Hier entsteht die erste lauffähige Version der Software und schließt mit dem Initial Operational </a:t>
            </a:r>
            <a:r>
              <a:rPr lang="de-DE" dirty="0" err="1" smtClean="0"/>
              <a:t>Capability</a:t>
            </a:r>
            <a:r>
              <a:rPr lang="de-DE" dirty="0" smtClean="0"/>
              <a:t> </a:t>
            </a:r>
            <a:r>
              <a:rPr lang="de-DE" dirty="0" err="1" smtClean="0"/>
              <a:t>Milestone</a:t>
            </a:r>
            <a:r>
              <a:rPr lang="de-DE" dirty="0" smtClean="0"/>
              <a:t> ab.</a:t>
            </a:r>
          </a:p>
          <a:p>
            <a:r>
              <a:rPr lang="de-DE" dirty="0" smtClean="0"/>
              <a:t>Transition</a:t>
            </a:r>
          </a:p>
          <a:p>
            <a:endParaRPr lang="de-DE" dirty="0" smtClean="0"/>
          </a:p>
          <a:p>
            <a:r>
              <a:rPr lang="de-DE" dirty="0" err="1" smtClean="0"/>
              <a:t>Übergabephase</a:t>
            </a:r>
            <a:r>
              <a:rPr lang="de-DE" dirty="0" smtClean="0"/>
              <a:t> und Auslieferung der Software an den Kunden. Der Prozess endet mit dem </a:t>
            </a:r>
            <a:r>
              <a:rPr lang="de-DE" dirty="0" err="1" smtClean="0"/>
              <a:t>Product</a:t>
            </a:r>
            <a:r>
              <a:rPr lang="de-DE" dirty="0" smtClean="0"/>
              <a:t> Release </a:t>
            </a:r>
            <a:r>
              <a:rPr lang="de-DE" dirty="0" err="1" smtClean="0"/>
              <a:t>Milestone</a:t>
            </a:r>
            <a:r>
              <a:rPr lang="de-DE" dirty="0" smtClean="0"/>
              <a:t>.</a:t>
            </a:r>
          </a:p>
          <a:p>
            <a:endParaRPr lang="de-DE" dirty="0" smtClean="0"/>
          </a:p>
          <a:p>
            <a:endParaRPr lang="de-DE" dirty="0" smtClean="0"/>
          </a:p>
          <a:p>
            <a:endParaRPr lang="de-DE" dirty="0" smtClean="0"/>
          </a:p>
          <a:p>
            <a:r>
              <a:rPr lang="de-DE" dirty="0" smtClean="0">
                <a:hlinkClick r:id="rId3" tooltip="Inkrementelles Vorgehensmodell"/>
              </a:rPr>
              <a:t>Iterative Softwareentwicklung</a:t>
            </a:r>
            <a:r>
              <a:rPr lang="de-DE" dirty="0" smtClean="0"/>
              <a:t>, wodurch im Gegensatz zu linearen Vorgehensmodellen (wie etwa dem Wasserfallmodell) sich ändernde Anforderungen auch zu einem späteren Zeitpunkt noch berücksichtigt werden können.</a:t>
            </a:r>
          </a:p>
          <a:p>
            <a:endParaRPr lang="de-DE" dirty="0" smtClean="0"/>
          </a:p>
          <a:p>
            <a:r>
              <a:rPr lang="de-DE" dirty="0" smtClean="0">
                <a:hlinkClick r:id="rId4" tooltip="Komponente (Software)"/>
              </a:rPr>
              <a:t>Komponentenbasierte Architektur</a:t>
            </a:r>
            <a:r>
              <a:rPr lang="de-DE" dirty="0" smtClean="0"/>
              <a:t>: Komponenten werden sowohl isoliert entwickelt als auch getestet und tragen so zur Wiederverwendbarkeit des Produkts und der Produktivitäts- und Qualitätssteigerung bei.</a:t>
            </a:r>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9</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13</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14</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r>
              <a:rPr lang="de-DE" smtClean="0"/>
              <a:t>03.12.2013</a:t>
            </a:r>
            <a:endParaRPr lang="de-DE"/>
          </a:p>
        </p:txBody>
      </p:sp>
      <p:sp>
        <p:nvSpPr>
          <p:cNvPr id="17" name="Fußzeilenplatzhalter 16"/>
          <p:cNvSpPr>
            <a:spLocks noGrp="1"/>
          </p:cNvSpPr>
          <p:nvPr>
            <p:ph type="ftr" sz="quarter" idx="11"/>
          </p:nvPr>
        </p:nvSpPr>
        <p:spPr>
          <a:xfrm>
            <a:off x="5410200" y="4205288"/>
            <a:ext cx="1295400" cy="457200"/>
          </a:xfrm>
        </p:spPr>
        <p:txBody>
          <a:bodyPr/>
          <a:lstStyle/>
          <a:p>
            <a:r>
              <a:rPr lang="it-IT" smtClean="0"/>
              <a:t>TINF12B3 Mario W., Benedikt B.</a:t>
            </a:r>
            <a:endParaRPr lang="de-DE"/>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7544" y="620688"/>
            <a:ext cx="8229600" cy="1066800"/>
          </a:xfrm>
        </p:spPr>
        <p:txBody>
          <a:bodyPr/>
          <a:lstStyle/>
          <a:p>
            <a:r>
              <a:rPr kumimoji="0" lang="de-DE" dirty="0" smtClean="0"/>
              <a:t>Titelmasterformat durch Klicken bearbeiten</a:t>
            </a:r>
            <a:endParaRPr kumimoji="0" lang="en-US" dirty="0"/>
          </a:p>
        </p:txBody>
      </p:sp>
      <p:sp>
        <p:nvSpPr>
          <p:cNvPr id="3" name="Inhaltsplatzhalter 2"/>
          <p:cNvSpPr>
            <a:spLocks noGrp="1"/>
          </p:cNvSpPr>
          <p:nvPr>
            <p:ph idx="1"/>
          </p:nvPr>
        </p:nvSpPr>
        <p:spPr>
          <a:xfrm>
            <a:off x="467544" y="1700808"/>
            <a:ext cx="8229600" cy="4680520"/>
          </a:xfrm>
        </p:spPr>
        <p:txBody>
          <a:body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Datumsplatzhalter 3"/>
          <p:cNvSpPr>
            <a:spLocks noGrp="1"/>
          </p:cNvSpPr>
          <p:nvPr>
            <p:ph type="dt" sz="half" idx="10"/>
          </p:nvPr>
        </p:nvSpPr>
        <p:spPr>
          <a:xfrm>
            <a:off x="7308304" y="6400800"/>
            <a:ext cx="1389312" cy="457200"/>
          </a:xfrm>
        </p:spPr>
        <p:txBody>
          <a:bodyPr/>
          <a:lstStyle>
            <a:lvl1pPr algn="r">
              <a:defRPr sz="1400"/>
            </a:lvl1pPr>
          </a:lstStyle>
          <a:p>
            <a:r>
              <a:rPr lang="de-DE" smtClean="0"/>
              <a:t>03.12.2013</a:t>
            </a:r>
            <a:endParaRPr lang="de-DE"/>
          </a:p>
        </p:txBody>
      </p:sp>
      <p:sp>
        <p:nvSpPr>
          <p:cNvPr id="5" name="Fußzeilenplatzhalter 4"/>
          <p:cNvSpPr>
            <a:spLocks noGrp="1"/>
          </p:cNvSpPr>
          <p:nvPr>
            <p:ph type="ftr" sz="quarter" idx="11"/>
          </p:nvPr>
        </p:nvSpPr>
        <p:spPr>
          <a:xfrm>
            <a:off x="467544" y="6400800"/>
            <a:ext cx="3096344" cy="457200"/>
          </a:xfrm>
        </p:spPr>
        <p:txBody>
          <a:bodyPr/>
          <a:lstStyle>
            <a:lvl1pPr algn="l">
              <a:defRPr sz="1400"/>
            </a:lvl1p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r>
              <a:rPr lang="de-DE" smtClean="0"/>
              <a:t>03.12.2013</a:t>
            </a:r>
            <a:endParaRPr lang="de-DE"/>
          </a:p>
        </p:txBody>
      </p:sp>
      <p:sp>
        <p:nvSpPr>
          <p:cNvPr id="27" name="Foliennummernplatzhalter 26"/>
          <p:cNvSpPr>
            <a:spLocks noGrp="1"/>
          </p:cNvSpPr>
          <p:nvPr>
            <p:ph type="sldNum" sz="quarter" idx="11"/>
          </p:nvPr>
        </p:nvSpPr>
        <p:spPr/>
        <p:txBody>
          <a:bodyPr rtlCol="0"/>
          <a:lstStyle/>
          <a:p>
            <a:fld id="{6C6AE60A-B69C-4790-82F7-3882EDF23186}" type="slidenum">
              <a:rPr lang="de-DE" smtClean="0"/>
              <a:pPr/>
              <a:t>‹Nr.›</a:t>
            </a:fld>
            <a:endParaRPr lang="de-DE"/>
          </a:p>
        </p:txBody>
      </p:sp>
      <p:sp>
        <p:nvSpPr>
          <p:cNvPr id="28" name="Fußzeilenplatzhalter 27"/>
          <p:cNvSpPr>
            <a:spLocks noGrp="1"/>
          </p:cNvSpPr>
          <p:nvPr>
            <p:ph type="ftr" sz="quarter" idx="12"/>
          </p:nvPr>
        </p:nvSpPr>
        <p:spPr/>
        <p:txBody>
          <a:bodyPr rtlCol="0"/>
          <a:lstStyle/>
          <a:p>
            <a:r>
              <a:rPr lang="it-IT" smtClean="0"/>
              <a:t>TINF12B3 Mario W., Benedikt B.</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r>
              <a:rPr lang="de-DE" smtClean="0"/>
              <a:t>03.12.2013</a:t>
            </a:r>
            <a:endParaRPr lang="de-DE"/>
          </a:p>
        </p:txBody>
      </p:sp>
      <p:sp>
        <p:nvSpPr>
          <p:cNvPr id="4" name="Fußzeilenplatzhalter 3"/>
          <p:cNvSpPr>
            <a:spLocks noGrp="1"/>
          </p:cNvSpPr>
          <p:nvPr>
            <p:ph type="ftr" sz="quarter" idx="11"/>
          </p:nvPr>
        </p:nvSpPr>
        <p:spPr>
          <a:xfrm>
            <a:off x="5257800" y="612648"/>
            <a:ext cx="1325880" cy="457200"/>
          </a:xfrm>
        </p:spPr>
        <p:txBody>
          <a:bodyPr/>
          <a:lstStyle/>
          <a:p>
            <a:r>
              <a:rPr lang="it-IT" smtClean="0"/>
              <a:t>TINF12B3 Mario W., Benedikt B.</a:t>
            </a:r>
            <a:endParaRPr lang="de-DE"/>
          </a:p>
        </p:txBody>
      </p:sp>
      <p:sp>
        <p:nvSpPr>
          <p:cNvPr id="5" name="Foliennummernplatzhalter 4"/>
          <p:cNvSpPr>
            <a:spLocks noGrp="1"/>
          </p:cNvSpPr>
          <p:nvPr>
            <p:ph type="sldNum" sz="quarter" idx="12"/>
          </p:nvPr>
        </p:nvSpPr>
        <p:spPr>
          <a:xfrm>
            <a:off x="8174736" y="2272"/>
            <a:ext cx="762000" cy="365760"/>
          </a:xfr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03.12.2013</a:t>
            </a:r>
            <a:endParaRPr lang="de-DE"/>
          </a:p>
        </p:txBody>
      </p:sp>
      <p:sp>
        <p:nvSpPr>
          <p:cNvPr id="3" name="Fußzeilenplatzhalter 2"/>
          <p:cNvSpPr>
            <a:spLocks noGrp="1"/>
          </p:cNvSpPr>
          <p:nvPr>
            <p:ph type="ftr" sz="quarter" idx="11"/>
          </p:nvPr>
        </p:nvSpPr>
        <p:spPr/>
        <p:txBody>
          <a:bodyPr/>
          <a:lstStyle/>
          <a:p>
            <a:r>
              <a:rPr lang="it-IT" smtClean="0"/>
              <a:t>TINF12B3 Mario W., Benedikt B.</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de-DE" smtClean="0"/>
              <a:t>03.12.2013</a:t>
            </a:r>
            <a:endParaRPr lang="de-DE"/>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it-IT" smtClean="0"/>
              <a:t>TINF12B3 Mario W., Benedikt B.</a:t>
            </a:r>
            <a:endParaRPr lang="de-DE"/>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projekt_management.m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BPM</a:t>
            </a:r>
            <a:endParaRPr lang="de-DE" dirty="0"/>
          </a:p>
        </p:txBody>
      </p:sp>
      <p:sp>
        <p:nvSpPr>
          <p:cNvPr id="3" name="Untertitel 2"/>
          <p:cNvSpPr>
            <a:spLocks noGrp="1"/>
          </p:cNvSpPr>
          <p:nvPr>
            <p:ph type="subTitle" idx="1"/>
          </p:nvPr>
        </p:nvSpPr>
        <p:spPr/>
        <p:txBody>
          <a:bodyPr/>
          <a:lstStyle/>
          <a:p>
            <a:r>
              <a:rPr lang="de-DE" dirty="0" smtClean="0"/>
              <a:t>Basic </a:t>
            </a:r>
            <a:r>
              <a:rPr lang="de-DE" dirty="0" err="1" smtClean="0"/>
              <a:t>PracticeApp</a:t>
            </a:r>
            <a:r>
              <a:rPr lang="de-DE" dirty="0" smtClean="0"/>
              <a:t> </a:t>
            </a:r>
            <a:r>
              <a:rPr lang="de-DE" dirty="0" err="1" smtClean="0"/>
              <a:t>for</a:t>
            </a:r>
            <a:r>
              <a:rPr lang="de-DE" dirty="0" smtClean="0"/>
              <a:t> </a:t>
            </a:r>
            <a:r>
              <a:rPr lang="de-DE" dirty="0" err="1" smtClean="0"/>
              <a:t>Musicians</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MVP</a:t>
            </a:r>
            <a:endParaRPr lang="de-DE" dirty="0"/>
          </a:p>
        </p:txBody>
      </p:sp>
      <p:pic>
        <p:nvPicPr>
          <p:cNvPr id="8" name="Inhaltsplatzhalter 7" descr="Model_View_Presenter.png"/>
          <p:cNvPicPr>
            <a:picLocks noGrp="1" noChangeAspect="1"/>
          </p:cNvPicPr>
          <p:nvPr>
            <p:ph idx="1"/>
          </p:nvPr>
        </p:nvPicPr>
        <p:blipFill>
          <a:blip r:embed="rId2" cstate="print"/>
          <a:stretch>
            <a:fillRect/>
          </a:stretch>
        </p:blipFill>
        <p:spPr>
          <a:xfrm>
            <a:off x="1571007" y="1700213"/>
            <a:ext cx="6024212" cy="4681537"/>
          </a:xfrm>
        </p:spPr>
      </p:pic>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10</a:t>
            </a:fld>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Klassen</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11</a:t>
            </a:fld>
            <a:endParaRPr lang="de-DE"/>
          </a:p>
        </p:txBody>
      </p:sp>
      <p:pic>
        <p:nvPicPr>
          <p:cNvPr id="9" name="Inhaltsplatzhalter 8" descr="sad_klassediagramm.gif"/>
          <p:cNvPicPr>
            <a:picLocks noGrp="1" noChangeAspect="1"/>
          </p:cNvPicPr>
          <p:nvPr>
            <p:ph idx="1"/>
          </p:nvPr>
        </p:nvPicPr>
        <p:blipFill>
          <a:blip r:embed="rId2" cstate="print"/>
          <a:stretch>
            <a:fillRect/>
          </a:stretch>
        </p:blipFill>
        <p:spPr>
          <a:xfrm>
            <a:off x="1270081" y="1700213"/>
            <a:ext cx="6626063" cy="468153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a:t>
            </a:r>
            <a:r>
              <a:rPr lang="de-DE" dirty="0" err="1" smtClean="0"/>
              <a:t>Deploy</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12</a:t>
            </a:fld>
            <a:endParaRPr lang="de-DE"/>
          </a:p>
        </p:txBody>
      </p:sp>
      <p:pic>
        <p:nvPicPr>
          <p:cNvPr id="9" name="Inhaltsplatzhalter 8" descr="deployment_diagramm.jpg"/>
          <p:cNvPicPr>
            <a:picLocks noGrp="1" noChangeAspect="1"/>
          </p:cNvPicPr>
          <p:nvPr>
            <p:ph idx="1"/>
          </p:nvPr>
        </p:nvPicPr>
        <p:blipFill>
          <a:blip r:embed="rId2" cstate="print"/>
          <a:stretch>
            <a:fillRect/>
          </a:stretch>
        </p:blipFill>
        <p:spPr>
          <a:xfrm>
            <a:off x="3259138" y="3431381"/>
            <a:ext cx="2647950" cy="1219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Version </a:t>
            </a:r>
            <a:r>
              <a:rPr lang="de-DE" dirty="0" err="1" smtClean="0"/>
              <a:t>Control</a:t>
            </a:r>
            <a:endParaRPr lang="de-DE" dirty="0"/>
          </a:p>
        </p:txBody>
      </p:sp>
      <p:sp>
        <p:nvSpPr>
          <p:cNvPr id="3" name="Inhaltsplatzhalter 2"/>
          <p:cNvSpPr>
            <a:spLocks noGrp="1"/>
          </p:cNvSpPr>
          <p:nvPr>
            <p:ph idx="1"/>
          </p:nvPr>
        </p:nvSpPr>
        <p:spPr/>
        <p:txBody>
          <a:bodyPr/>
          <a:lstStyle/>
          <a:p>
            <a:r>
              <a:rPr lang="de-DE" dirty="0" err="1" smtClean="0"/>
              <a:t>eGit</a:t>
            </a:r>
            <a:endParaRPr lang="de-DE" dirty="0" smtClean="0"/>
          </a:p>
          <a:p>
            <a:r>
              <a:rPr lang="de-DE" dirty="0" err="1" smtClean="0"/>
              <a:t>Git</a:t>
            </a:r>
            <a:r>
              <a:rPr lang="de-DE" dirty="0" smtClean="0"/>
              <a:t> Shell + GUI</a:t>
            </a:r>
          </a:p>
          <a:p>
            <a:r>
              <a:rPr lang="de-DE" dirty="0" smtClean="0"/>
              <a:t>BPM</a:t>
            </a:r>
          </a:p>
          <a:p>
            <a:r>
              <a:rPr lang="de-DE" dirty="0" smtClean="0"/>
              <a:t>BPM-Doku</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IDE - </a:t>
            </a:r>
            <a:r>
              <a:rPr lang="de-DE" dirty="0" err="1" smtClean="0"/>
              <a:t>Androidentwicklung</a:t>
            </a:r>
            <a:endParaRPr lang="de-DE" dirty="0"/>
          </a:p>
        </p:txBody>
      </p:sp>
      <p:sp>
        <p:nvSpPr>
          <p:cNvPr id="3" name="Inhaltsplatzhalter 2"/>
          <p:cNvSpPr>
            <a:spLocks noGrp="1"/>
          </p:cNvSpPr>
          <p:nvPr>
            <p:ph idx="1"/>
          </p:nvPr>
        </p:nvSpPr>
        <p:spPr/>
        <p:txBody>
          <a:bodyPr/>
          <a:lstStyle/>
          <a:p>
            <a:r>
              <a:rPr lang="de-DE" dirty="0" smtClean="0"/>
              <a:t>ADT – </a:t>
            </a:r>
            <a:r>
              <a:rPr lang="de-DE" dirty="0" err="1" smtClean="0"/>
              <a:t>Android</a:t>
            </a:r>
            <a:r>
              <a:rPr lang="de-DE" dirty="0" smtClean="0"/>
              <a:t> Development Tool</a:t>
            </a:r>
          </a:p>
          <a:p>
            <a:r>
              <a:rPr lang="de-DE" dirty="0" err="1" smtClean="0"/>
              <a:t>Android</a:t>
            </a:r>
            <a:r>
              <a:rPr lang="de-DE" dirty="0" smtClean="0"/>
              <a:t> SDK - Software Development Kit</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JIRA</a:t>
            </a:r>
            <a:endParaRPr lang="de-DE" dirty="0"/>
          </a:p>
        </p:txBody>
      </p:sp>
      <p:sp>
        <p:nvSpPr>
          <p:cNvPr id="3" name="Inhaltsplatzhalter 2"/>
          <p:cNvSpPr>
            <a:spLocks noGrp="1"/>
          </p:cNvSpPr>
          <p:nvPr>
            <p:ph idx="1"/>
          </p:nvPr>
        </p:nvSpPr>
        <p:spPr/>
        <p:txBody>
          <a:bodyPr/>
          <a:lstStyle/>
          <a:p>
            <a:r>
              <a:rPr lang="de-DE" dirty="0" err="1" smtClean="0"/>
              <a:t>Mylyn</a:t>
            </a:r>
            <a:endParaRPr lang="de-DE" dirty="0" smtClean="0"/>
          </a:p>
          <a:p>
            <a:r>
              <a:rPr lang="de-DE" dirty="0" smtClean="0"/>
              <a:t>JIRA Connector</a:t>
            </a:r>
          </a:p>
          <a:p>
            <a:r>
              <a:rPr lang="de-DE" dirty="0" smtClean="0"/>
              <a:t>Sprint-Planung -&gt; Online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Testing</a:t>
            </a:r>
            <a:endParaRPr lang="de-DE" dirty="0"/>
          </a:p>
        </p:txBody>
      </p:sp>
      <p:sp>
        <p:nvSpPr>
          <p:cNvPr id="3" name="Inhaltsplatzhalter 2"/>
          <p:cNvSpPr>
            <a:spLocks noGrp="1"/>
          </p:cNvSpPr>
          <p:nvPr>
            <p:ph idx="1"/>
          </p:nvPr>
        </p:nvSpPr>
        <p:spPr/>
        <p:txBody>
          <a:bodyPr/>
          <a:lstStyle/>
          <a:p>
            <a:r>
              <a:rPr lang="de-DE" dirty="0" err="1" smtClean="0"/>
              <a:t>Calabash-Android</a:t>
            </a:r>
            <a:endParaRPr lang="de-DE" dirty="0" smtClean="0"/>
          </a:p>
          <a:p>
            <a:r>
              <a:rPr lang="de-DE" dirty="0" smtClean="0"/>
              <a:t>Demo</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Projektziel</a:t>
            </a:r>
            <a:endParaRPr lang="de-DE" dirty="0"/>
          </a:p>
        </p:txBody>
      </p:sp>
      <p:sp>
        <p:nvSpPr>
          <p:cNvPr id="3" name="Inhaltsplatzhalter 2"/>
          <p:cNvSpPr>
            <a:spLocks noGrp="1"/>
          </p:cNvSpPr>
          <p:nvPr>
            <p:ph idx="1"/>
          </p:nvPr>
        </p:nvSpPr>
        <p:spPr/>
        <p:txBody>
          <a:bodyPr/>
          <a:lstStyle/>
          <a:p>
            <a:r>
              <a:rPr lang="de-DE" dirty="0" smtClean="0"/>
              <a:t>Vision</a:t>
            </a:r>
          </a:p>
          <a:p>
            <a:r>
              <a:rPr lang="de-DE" dirty="0" err="1" smtClean="0"/>
              <a:t>Use</a:t>
            </a:r>
            <a:r>
              <a:rPr lang="de-DE" dirty="0" smtClean="0"/>
              <a:t> </a:t>
            </a:r>
            <a:r>
              <a:rPr lang="de-DE" dirty="0" err="1" smtClean="0"/>
              <a:t>Cases</a:t>
            </a:r>
            <a:endParaRPr lang="de-DE" dirty="0" smtClean="0"/>
          </a:p>
          <a:p>
            <a:r>
              <a:rPr lang="de-DE" dirty="0" smtClean="0"/>
              <a:t>Spezifikation</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a:t>
            </a:fld>
            <a:endParaRPr lang="de-DE"/>
          </a:p>
        </p:txBody>
      </p:sp>
      <p:sp>
        <p:nvSpPr>
          <p:cNvPr id="6" name="Fußzeilenplatzhalter 5"/>
          <p:cNvSpPr>
            <a:spLocks noGrp="1"/>
          </p:cNvSpPr>
          <p:nvPr>
            <p:ph type="ftr" sz="quarter" idx="11"/>
          </p:nvPr>
        </p:nvSpPr>
        <p:spPr/>
        <p:txBody>
          <a:bodyPr/>
          <a:lstStyle/>
          <a:p>
            <a:r>
              <a:rPr lang="de-DE" smtClean="0"/>
              <a:t>TINF12B3 Mario W., Benedikt B.</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Vision</a:t>
            </a:r>
            <a:endParaRPr lang="de-DE" dirty="0"/>
          </a:p>
        </p:txBody>
      </p:sp>
      <p:sp>
        <p:nvSpPr>
          <p:cNvPr id="3" name="Inhaltsplatzhalter 2"/>
          <p:cNvSpPr>
            <a:spLocks noGrp="1"/>
          </p:cNvSpPr>
          <p:nvPr>
            <p:ph idx="1"/>
          </p:nvPr>
        </p:nvSpPr>
        <p:spPr/>
        <p:txBody>
          <a:bodyPr/>
          <a:lstStyle/>
          <a:p>
            <a:r>
              <a:rPr lang="de-DE" dirty="0" smtClean="0"/>
              <a:t>Metronom</a:t>
            </a:r>
          </a:p>
          <a:p>
            <a:r>
              <a:rPr lang="de-DE" dirty="0" smtClean="0"/>
              <a:t>Stimmgerät</a:t>
            </a:r>
          </a:p>
          <a:p>
            <a:r>
              <a:rPr lang="de-DE" dirty="0" smtClean="0"/>
              <a:t>Übungen</a:t>
            </a:r>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3</a:t>
            </a:fld>
            <a:endParaRPr lang="de-DE"/>
          </a:p>
        </p:txBody>
      </p:sp>
      <p:pic>
        <p:nvPicPr>
          <p:cNvPr id="1026" name="Picture 2" descr="C:\Users\Benedikt\Desktop\metronom.gif"/>
          <p:cNvPicPr>
            <a:picLocks noChangeAspect="1" noChangeArrowheads="1"/>
          </p:cNvPicPr>
          <p:nvPr/>
        </p:nvPicPr>
        <p:blipFill>
          <a:blip r:embed="rId2" cstate="print"/>
          <a:srcRect/>
          <a:stretch>
            <a:fillRect/>
          </a:stretch>
        </p:blipFill>
        <p:spPr bwMode="auto">
          <a:xfrm>
            <a:off x="5364088" y="1268760"/>
            <a:ext cx="1981200" cy="2895600"/>
          </a:xfrm>
          <a:prstGeom prst="rect">
            <a:avLst/>
          </a:prstGeom>
          <a:noFill/>
        </p:spPr>
      </p:pic>
      <p:pic>
        <p:nvPicPr>
          <p:cNvPr id="1027" name="Picture 3" descr="C:\Users\Benedikt\Desktop\bosstu12h01.jpg"/>
          <p:cNvPicPr>
            <a:picLocks noChangeAspect="1" noChangeArrowheads="1"/>
          </p:cNvPicPr>
          <p:nvPr/>
        </p:nvPicPr>
        <p:blipFill>
          <a:blip r:embed="rId3" cstate="print"/>
          <a:srcRect/>
          <a:stretch>
            <a:fillRect/>
          </a:stretch>
        </p:blipFill>
        <p:spPr bwMode="auto">
          <a:xfrm>
            <a:off x="4211960" y="2276872"/>
            <a:ext cx="4320480" cy="1661723"/>
          </a:xfrm>
          <a:prstGeom prst="rect">
            <a:avLst/>
          </a:prstGeom>
          <a:noFill/>
        </p:spPr>
      </p:pic>
      <p:pic>
        <p:nvPicPr>
          <p:cNvPr id="1028" name="Picture 4" descr="C:\Users\Benedikt\Desktop\klavier.jpg"/>
          <p:cNvPicPr>
            <a:picLocks noChangeAspect="1" noChangeArrowheads="1"/>
          </p:cNvPicPr>
          <p:nvPr/>
        </p:nvPicPr>
        <p:blipFill>
          <a:blip r:embed="rId4" cstate="print"/>
          <a:srcRect/>
          <a:stretch>
            <a:fillRect/>
          </a:stretch>
        </p:blipFill>
        <p:spPr bwMode="auto">
          <a:xfrm>
            <a:off x="4355976" y="1412776"/>
            <a:ext cx="3759052" cy="33648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2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Spezifikation</a:t>
            </a:r>
            <a:endParaRPr lang="de-DE" dirty="0"/>
          </a:p>
        </p:txBody>
      </p:sp>
      <p:sp>
        <p:nvSpPr>
          <p:cNvPr id="3" name="Inhaltsplatzhalter 2"/>
          <p:cNvSpPr>
            <a:spLocks noGrp="1"/>
          </p:cNvSpPr>
          <p:nvPr>
            <p:ph idx="1"/>
          </p:nvPr>
        </p:nvSpPr>
        <p:spPr/>
        <p:txBody>
          <a:bodyPr/>
          <a:lstStyle/>
          <a:p>
            <a:r>
              <a:rPr lang="de-DE" dirty="0" smtClean="0"/>
              <a:t>Umfeld</a:t>
            </a:r>
          </a:p>
          <a:p>
            <a:r>
              <a:rPr lang="de-DE" dirty="0" smtClean="0"/>
              <a:t>Anforderungen an die Software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4</a:t>
            </a:fld>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Use</a:t>
            </a:r>
            <a:r>
              <a:rPr lang="de-DE" dirty="0" smtClean="0"/>
              <a:t> </a:t>
            </a:r>
            <a:r>
              <a:rPr lang="de-DE" dirty="0" err="1" smtClean="0"/>
              <a:t>Cases</a:t>
            </a:r>
            <a:endParaRPr lang="de-DE" dirty="0"/>
          </a:p>
        </p:txBody>
      </p:sp>
      <p:sp>
        <p:nvSpPr>
          <p:cNvPr id="3" name="Inhaltsplatzhalter 2"/>
          <p:cNvSpPr>
            <a:spLocks noGrp="1"/>
          </p:cNvSpPr>
          <p:nvPr>
            <p:ph idx="1"/>
          </p:nvPr>
        </p:nvSpPr>
        <p:spPr/>
        <p:txBody>
          <a:bodyPr/>
          <a:lstStyle/>
          <a:p>
            <a:r>
              <a:rPr lang="de-DE" dirty="0" smtClean="0"/>
              <a:t>UC1 </a:t>
            </a:r>
            <a:r>
              <a:rPr lang="de-DE" dirty="0" err="1" smtClean="0"/>
              <a:t>Customize</a:t>
            </a:r>
            <a:r>
              <a:rPr lang="de-DE" dirty="0" smtClean="0"/>
              <a:t> a‘</a:t>
            </a:r>
          </a:p>
          <a:p>
            <a:r>
              <a:rPr lang="de-DE" dirty="0" smtClean="0"/>
              <a:t>UC2 Tune</a:t>
            </a:r>
          </a:p>
          <a:p>
            <a:r>
              <a:rPr lang="de-DE" dirty="0" smtClean="0"/>
              <a:t>UC3 Tune </a:t>
            </a:r>
            <a:r>
              <a:rPr lang="de-DE" dirty="0" err="1" smtClean="0"/>
              <a:t>by</a:t>
            </a:r>
            <a:r>
              <a:rPr lang="de-DE" dirty="0" smtClean="0"/>
              <a:t> Sound</a:t>
            </a:r>
          </a:p>
          <a:p>
            <a:r>
              <a:rPr lang="de-DE" dirty="0" smtClean="0"/>
              <a:t>UC4 Select </a:t>
            </a:r>
            <a:r>
              <a:rPr lang="de-DE" dirty="0" err="1" smtClean="0"/>
              <a:t>bpm</a:t>
            </a:r>
            <a:endParaRPr lang="de-DE" dirty="0" smtClean="0"/>
          </a:p>
          <a:p>
            <a:r>
              <a:rPr lang="de-DE" dirty="0" smtClean="0"/>
              <a:t>UC5 Select Bar Type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Methoden</a:t>
            </a:r>
            <a:endParaRPr lang="de-DE" dirty="0"/>
          </a:p>
        </p:txBody>
      </p:sp>
      <p:sp>
        <p:nvSpPr>
          <p:cNvPr id="3" name="Inhaltsplatzhalter 2"/>
          <p:cNvSpPr>
            <a:spLocks noGrp="1"/>
          </p:cNvSpPr>
          <p:nvPr>
            <p:ph idx="1"/>
          </p:nvPr>
        </p:nvSpPr>
        <p:spPr/>
        <p:txBody>
          <a:bodyPr/>
          <a:lstStyle/>
          <a:p>
            <a:r>
              <a:rPr lang="de-DE" dirty="0" smtClean="0"/>
              <a:t>MS Projekt</a:t>
            </a:r>
          </a:p>
          <a:p>
            <a:r>
              <a:rPr lang="de-DE" dirty="0" smtClean="0"/>
              <a:t>RUP</a:t>
            </a:r>
          </a:p>
          <a:p>
            <a:r>
              <a:rPr lang="de-DE" dirty="0" smtClean="0"/>
              <a:t>SCRUM</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7</a:t>
            </a:fld>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MS Project</a:t>
            </a:r>
            <a:endParaRPr lang="de-DE" dirty="0"/>
          </a:p>
        </p:txBody>
      </p:sp>
      <p:sp>
        <p:nvSpPr>
          <p:cNvPr id="3" name="Inhaltsplatzhalter 2"/>
          <p:cNvSpPr>
            <a:spLocks noGrp="1"/>
          </p:cNvSpPr>
          <p:nvPr>
            <p:ph idx="1"/>
          </p:nvPr>
        </p:nvSpPr>
        <p:spPr/>
        <p:txBody>
          <a:bodyPr/>
          <a:lstStyle/>
          <a:p>
            <a:r>
              <a:rPr lang="de-DE" dirty="0" smtClean="0">
                <a:hlinkClick r:id="rId2" action="ppaction://hlinkfile"/>
              </a:rPr>
              <a:t>..\projekt_management.mpp</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8</a:t>
            </a:fld>
            <a:endParaRPr lang="de-D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RUP</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9</a:t>
            </a:fld>
            <a:endParaRPr lang="de-DE"/>
          </a:p>
        </p:txBody>
      </p:sp>
      <p:pic>
        <p:nvPicPr>
          <p:cNvPr id="3074" name="Picture 2" descr="C:\Users\Benedikt\Desktop\RUP.jpg"/>
          <p:cNvPicPr>
            <a:picLocks noChangeAspect="1" noChangeArrowheads="1"/>
          </p:cNvPicPr>
          <p:nvPr/>
        </p:nvPicPr>
        <p:blipFill>
          <a:blip r:embed="rId3" cstate="print"/>
          <a:srcRect/>
          <a:stretch>
            <a:fillRect/>
          </a:stretch>
        </p:blipFill>
        <p:spPr bwMode="auto">
          <a:xfrm>
            <a:off x="1039524" y="1700808"/>
            <a:ext cx="7064952" cy="475252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624</Words>
  <Application>Microsoft Office PowerPoint</Application>
  <PresentationFormat>Bildschirmpräsentation (4:3)</PresentationFormat>
  <Paragraphs>132</Paragraphs>
  <Slides>16</Slides>
  <Notes>5</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Rhea</vt:lpstr>
      <vt:lpstr>BPM</vt:lpstr>
      <vt:lpstr>Projektziel</vt:lpstr>
      <vt:lpstr>Vision</vt:lpstr>
      <vt:lpstr>Spezifikation</vt:lpstr>
      <vt:lpstr>Use Cases</vt:lpstr>
      <vt:lpstr>Demo</vt:lpstr>
      <vt:lpstr>Methoden</vt:lpstr>
      <vt:lpstr>MS Project</vt:lpstr>
      <vt:lpstr>RUP</vt:lpstr>
      <vt:lpstr>Architektur - MVP</vt:lpstr>
      <vt:lpstr>Architektur - Klassen</vt:lpstr>
      <vt:lpstr>Architektur - Deploy</vt:lpstr>
      <vt:lpstr>Version Control</vt:lpstr>
      <vt:lpstr>IDE - Androidentwicklung</vt:lpstr>
      <vt:lpstr>JIRA</vt:lpstr>
      <vt:lpstr>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BPM</dc:title>
  <dc:creator>Benedikt</dc:creator>
  <cp:lastModifiedBy>Benedikt</cp:lastModifiedBy>
  <cp:revision>17</cp:revision>
  <dcterms:created xsi:type="dcterms:W3CDTF">2013-11-28T13:40:25Z</dcterms:created>
  <dcterms:modified xsi:type="dcterms:W3CDTF">2013-12-02T19:16:34Z</dcterms:modified>
</cp:coreProperties>
</file>