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C8C639-4471-402A-963E-5F145161A17A}">
  <a:tblStyle styleId="{CAC8C639-4471-402A-963E-5F145161A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2026117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2026117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веса: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‘uniform’ : uniform weights. All points in each neighborhood are weighted equally.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‘distance’ : weight points by the inverse of their distance. in this case, closer neighbors of a query point will have a greater influence than neighbors which are further away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d8416d2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d8416d2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8416d2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8416d2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d8416d2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d8416d2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684e5b7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684e5b7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1a40ac5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1a40ac5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2026117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2026117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684e5b7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684e5b7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https://alexanderdyakonov.wordpress.com/2017/07/28/auc-roc-%D0%BF%D0%BB%D0%BE%D1%89%D0%B0%D0%B4%D1%8C-%D0%BF%D0%BE%D0%B4-%D0%BA%D1%80%D0%B8%D0%B2%D0%BE%D0%B9-%D0%BE%D1%88%D0%B8%D0%B1%D0%BE%D0%BA/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d8416d2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d8416d2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d8416d2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d8416d2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84e5b7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84e5b7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d8416d24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d8416d24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d8416d24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d8416d24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d8416d24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d8416d24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d8416d24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d8416d24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d8416d24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d8416d24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d8416d24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d8416d24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d8416d24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d8416d24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d8416d24e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d8416d24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1a40ac58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1a40ac5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026117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026117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684e5b7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684e5b7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1a40ac5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1a40ac5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d2294c4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3d2294c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1a40ac5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1a40ac5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3d2294c49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3d2294c4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scikit-learn.org/stable/auto_examples/neighbors/plot_classification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hyperlink" Target="https://towardsdatascience.com/understanding-auc-roc-curve-68b2303cc9c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hyperlink" Target="https://jakevdp.github.io/PythonDataScienceHandbook/06.00-figure-code.html#Bias-Variance-Tradeof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akevdp.github.io/PythonDataScienceHandbook/06.00-figure-code.html#Bias-Variance-Tradeoff-Metrics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cikit-learn.org/stable/modules/cross_validation.html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hyperlink" Target="https://scikit-learn.org/stable/modules/cross_validation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athworks.com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hyperlink" Target="https://towardsdatascience.com/logistic-regression-explained-and-implemented-in-python-880955306060" TargetMode="External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habr.com/ru/companies/io/articles/265007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09800" y="4637250"/>
            <a:ext cx="6633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В основе - презентация Анны Дмитриевой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 ближайших соседей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50" y="1198538"/>
            <a:ext cx="7978251" cy="33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302550" y="4617625"/>
            <a:ext cx="8125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kNN-классификация на датасете с ирисами с разными весами.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https://scikit-learn.org/stable/auto_examples/neighbors/plot_classification.html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Дерево решений представляет собой иерархическую древовидную структуру, состоящую из правила вида «Если …, то ...». Правила генерируются автоматически в процессе обучения.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5" y="2218700"/>
            <a:ext cx="7437999" cy="27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алгоритма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Процесс разбиения узлов продолжают до того, пока все узлы в конце ветвей не станут листами.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Узел становится листом в двух случаях: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естественным образом — когда он содержит единственный объект или объект только одного класса;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после достижения заданного условия остановки алгоритм — например, минимально допустимое число примеров в узле или максимальная глубина дерева.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алгоритма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В основе построения лежат «жадные» алгоритмы, допускающие локально-оптимальные решения на каждом шаге (разбиения в узлах), которые приводят к оптимальному итоговому решению. То есть при выборе одного атрибута и произведении разбиения по нему на подмножества, алгоритм не может вернуться назад и выбрать другой атрибут, даже если это даст лучшее итоговое разбиение.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Популярные алгоритмы, используемых для обучения деревьев решений, строятся на базе принципа «разделяй и властвуй».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оценки качества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классификации</a:t>
            </a:r>
            <a:endParaRPr/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441050" y="1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{CAC8C639-4471-402A-963E-5F145161A17A}</a:tableStyleId>
              </a:tblPr>
              <a:tblGrid>
                <a:gridCol w="957225"/>
                <a:gridCol w="923450"/>
                <a:gridCol w="1353475"/>
                <a:gridCol w="1346575"/>
              </a:tblGrid>
              <a:tr h="40492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Confusion matrix</a:t>
                      </a:r>
                      <a:endParaRPr b="1"/>
                    </a:p>
                  </a:txBody>
                  <a:tcPr marT="91425" marB="91425" marR="91425" marL="91425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 labels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049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Predicted labels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 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 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499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 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 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25" y="1835350"/>
            <a:ext cx="348615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7"/>
          <p:cNvCxnSpPr/>
          <p:nvPr/>
        </p:nvCxnSpPr>
        <p:spPr>
          <a:xfrm>
            <a:off x="6577050" y="2125125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7"/>
          <p:cNvCxnSpPr/>
          <p:nvPr/>
        </p:nvCxnSpPr>
        <p:spPr>
          <a:xfrm>
            <a:off x="6340450" y="2378375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7"/>
          <p:cNvCxnSpPr/>
          <p:nvPr/>
        </p:nvCxnSpPr>
        <p:spPr>
          <a:xfrm>
            <a:off x="8264975" y="2125125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8028375" y="23495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7273100" y="264520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6843750" y="29128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6807575" y="23700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7327350" y="29128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7"/>
          <p:cNvCxnSpPr/>
          <p:nvPr/>
        </p:nvCxnSpPr>
        <p:spPr>
          <a:xfrm flipH="1" rot="10800000">
            <a:off x="8457250" y="2362850"/>
            <a:ext cx="280800" cy="7200"/>
          </a:xfrm>
          <a:prstGeom prst="straightConnector1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7"/>
          <p:cNvCxnSpPr/>
          <p:nvPr/>
        </p:nvCxnSpPr>
        <p:spPr>
          <a:xfrm flipH="1" rot="10800000">
            <a:off x="7747575" y="2912850"/>
            <a:ext cx="280800" cy="7200"/>
          </a:xfrm>
          <a:prstGeom prst="straightConnector1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8205100" y="2939150"/>
            <a:ext cx="259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7"/>
          <p:cNvCxnSpPr/>
          <p:nvPr/>
        </p:nvCxnSpPr>
        <p:spPr>
          <a:xfrm>
            <a:off x="7758225" y="2645200"/>
            <a:ext cx="259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7"/>
          <p:cNvSpPr txBox="1"/>
          <p:nvPr/>
        </p:nvSpPr>
        <p:spPr>
          <a:xfrm>
            <a:off x="5314225" y="4134975"/>
            <a:ext cx="353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Seol, Da &amp; Choi, Jeong &amp; Kim, Chan &amp; Hong, Sang. (2023). Alleviating Class-Imbalance Data of Semiconductor Equipment Anomaly Detection Study. Electronics. 12. 585. 10.3390/electronics12030585.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ROC curve 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5" y="1627988"/>
            <a:ext cx="2075125" cy="18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850" y="1627999"/>
            <a:ext cx="2075125" cy="188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025" y="1627988"/>
            <a:ext cx="2075125" cy="18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195" y="1627988"/>
            <a:ext cx="2075125" cy="188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389000" y="4588800"/>
            <a:ext cx="5222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Картинки: </a:t>
            </a:r>
            <a:r>
              <a:rPr lang="ru" sz="900" u="sng">
                <a:solidFill>
                  <a:schemeClr val="hlink"/>
                </a:solidFill>
                <a:hlinkClick r:id="rId7"/>
              </a:rPr>
              <a:t>https://towardsdatascience.com/understanding-auc-roc-curve-68b2303cc9c5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5556950" y="3570075"/>
            <a:ext cx="431100" cy="646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6066400" y="3962000"/>
            <a:ext cx="16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обычно принимают за пороговое значение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AUC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AUC = area under the curve, площадь пространства между кривой и осью false positive rate. AUC идеальной модели должна приближаться к 1. </a:t>
            </a:r>
            <a:r>
              <a:rPr lang="ru">
                <a:solidFill>
                  <a:schemeClr val="dk1"/>
                </a:solidFill>
              </a:rPr>
              <a:t>AUC=0.5 означает, что модель не умеет разделять классы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963" y="2707125"/>
            <a:ext cx="3114372" cy="21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Валидация и подбор гиперпараметров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и переобучение: терминология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581250"/>
            <a:ext cx="85206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Underfitting: недообучение, недостаточная обобщающая способность модели;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Overfitting: переобучение. Модель слишком хорошо выучивает тренировочные данные и теряет предсказательную способность на тестовых. В широком смысле переобучением называют любой случай, при котором качество предсказаний модели искусственно завышается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классификации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Bias-variance tradeoff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25" y="1248900"/>
            <a:ext cx="7509701" cy="30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16975" y="4480750"/>
            <a:ext cx="8068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 нарисована по коду отсюда: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https://jakevdp.github.io/PythonDataScienceHandbook/06.00-figure-code.html#Bias-Variance-Tradeoff</a:t>
            </a:r>
            <a:r>
              <a:rPr lang="ru" sz="900">
                <a:solidFill>
                  <a:schemeClr val="dk2"/>
                </a:solidFill>
              </a:rPr>
              <a:t>. </a:t>
            </a:r>
            <a:r>
              <a:rPr lang="ru" sz="900">
                <a:solidFill>
                  <a:schemeClr val="dk1"/>
                </a:solidFill>
              </a:rPr>
              <a:t>Степени полиномов: 1, 3, 20</a:t>
            </a:r>
            <a:r>
              <a:rPr lang="ru" sz="900">
                <a:solidFill>
                  <a:schemeClr val="dk2"/>
                </a:solidFill>
              </a:rPr>
              <a:t>.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Bias-variance tradeoff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316975" y="4480750"/>
            <a:ext cx="8068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 нарисована по коду отсюда: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https://jakevdp.github.io/PythonDataScienceHandbook/06.00-figure-code.html#Bias-Variance-Tradeoff-Metrics</a:t>
            </a:r>
            <a:r>
              <a:rPr lang="ru" sz="900">
                <a:solidFill>
                  <a:schemeClr val="dk2"/>
                </a:solidFill>
              </a:rPr>
              <a:t>. Степени полиномов: 1, 3, 20.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4379"/>
            <a:ext cx="8520599" cy="298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Кросс-валидация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 b="5276" l="21939" r="24875" t="22443"/>
          <a:stretch/>
        </p:blipFill>
        <p:spPr>
          <a:xfrm>
            <a:off x="423250" y="454575"/>
            <a:ext cx="5868475" cy="448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>
            <p:ph idx="4294967295" type="body"/>
          </p:nvPr>
        </p:nvSpPr>
        <p:spPr>
          <a:xfrm>
            <a:off x="6346750" y="1724038"/>
            <a:ext cx="2217900" cy="1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8">
                <a:solidFill>
                  <a:schemeClr val="dk1"/>
                </a:solidFill>
              </a:rPr>
              <a:t>Обычно мы делим наши данные на обучающую и тестовую выборку примерно так</a:t>
            </a:r>
            <a:endParaRPr sz="950"/>
          </a:p>
        </p:txBody>
      </p:sp>
      <p:sp>
        <p:nvSpPr>
          <p:cNvPr id="215" name="Google Shape;215;p35"/>
          <p:cNvSpPr txBox="1"/>
          <p:nvPr>
            <p:ph idx="4294967295" type="body"/>
          </p:nvPr>
        </p:nvSpPr>
        <p:spPr>
          <a:xfrm>
            <a:off x="4255600" y="377488"/>
            <a:ext cx="2217900" cy="1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8">
                <a:solidFill>
                  <a:schemeClr val="dk1"/>
                </a:solidFill>
              </a:rPr>
              <a:t>предсказываем</a:t>
            </a:r>
            <a:endParaRPr sz="9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Кросс-валидация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42603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8">
                <a:solidFill>
                  <a:schemeClr val="dk1"/>
                </a:solidFill>
              </a:rPr>
              <a:t>Идея: мы извлекаем максимум из наших данных, итеративно улучшая параметры модели, и при этом избегаем переобучения.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8">
                <a:solidFill>
                  <a:schemeClr val="dk1"/>
                </a:solidFill>
              </a:rPr>
              <a:t>Как мы это делаем: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8">
                <a:solidFill>
                  <a:schemeClr val="dk1"/>
                </a:solidFill>
              </a:rPr>
              <a:t>● Делим тренировочную выборку на К кусочков;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8">
                <a:solidFill>
                  <a:schemeClr val="dk1"/>
                </a:solidFill>
              </a:rPr>
              <a:t>● Используем К-1 кусочков для тренировки, 1 для валидации;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8">
                <a:solidFill>
                  <a:schemeClr val="dk1"/>
                </a:solidFill>
              </a:rPr>
              <a:t>● Повторяем К раз.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50"/>
              <a:t>Картинка: </a:t>
            </a:r>
            <a:r>
              <a:rPr lang="ru" sz="950" u="sng">
                <a:solidFill>
                  <a:schemeClr val="hlink"/>
                </a:solidFill>
                <a:hlinkClick r:id="rId3"/>
              </a:rPr>
              <a:t>https://scikit-learn.org/stable/modules/cross_validation.html</a:t>
            </a:r>
            <a:r>
              <a:rPr lang="ru" sz="950"/>
              <a:t>  </a:t>
            </a:r>
            <a:endParaRPr sz="95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100" y="1017725"/>
            <a:ext cx="3898875" cy="3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Кросс-валидация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00" y="1197825"/>
            <a:ext cx="4843601" cy="33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119075" y="4754575"/>
            <a:ext cx="5000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https://scikit-learn.org/stable/modules/cross_validation.html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гиперпараметров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Параметры настраиваются в процессе обучения модели на данных. Например, веса в линейной регрессии, нейросетях, структура решающего дерева;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Гиперпараметры — это характеристики модели, которые фиксируются до начала обучения: глубина решающего дерева, значение силы регуляризации в линейной модели (очень грубо: это те дополнительные атрибуты модели, которые мы можем указать в скобках при ее загрузке)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найти оптимальные значения гиперпараметров?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простой способ - перебрать все возможные комбинации.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Grid Search:</a:t>
            </a:r>
            <a:endParaRPr b="1"/>
          </a:p>
          <a:p>
            <a:pPr indent="-2984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Для каждого гиперпараметра фиксируется несколько значений;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Перебираются все комбинации значений различных гиперпараметров, на каждой из этих комбинаций модель обучается и тестируется;</a:t>
            </a:r>
            <a:endParaRPr/>
          </a:p>
          <a:p>
            <a:pPr indent="-298450" lvl="0" marL="457200" rtl="0" algn="l"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Выбирается комбинация, на которой модель показывает лучшее качество.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Мультикласс, мультилейбл, мультиаутпут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www.mathworks.com</a:t>
            </a:r>
            <a:r>
              <a:rPr lang="ru" sz="9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000" y="1807475"/>
            <a:ext cx="6104000" cy="21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Стратификация и вес классов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Стратификация в машинном обучении - это разделение набора данных на выборки (тренировочную, </a:t>
            </a:r>
            <a:r>
              <a:rPr i="1" lang="ru"/>
              <a:t>валидационную (!)</a:t>
            </a:r>
            <a:r>
              <a:rPr lang="ru"/>
              <a:t>, тестовую) таким образом, что во всех выборках </a:t>
            </a:r>
            <a:r>
              <a:rPr b="1" lang="ru"/>
              <a:t>соотношение</a:t>
            </a:r>
            <a:r>
              <a:rPr lang="ru"/>
              <a:t> классов остается одинаковым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sklearn производится с помощью встроенных классов и параметров (например, параметр </a:t>
            </a:r>
            <a:r>
              <a:rPr b="1" lang="ru"/>
              <a:t>stratify</a:t>
            </a:r>
            <a:r>
              <a:rPr lang="ru"/>
              <a:t> функции </a:t>
            </a:r>
            <a:r>
              <a:rPr b="1" lang="ru"/>
              <a:t>train_test_split</a:t>
            </a:r>
            <a:r>
              <a:rPr lang="ru"/>
              <a:t>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Можно настроить и нужный вам вес классов или задать автоматический баланс классов (напр., в логистической регрессии): </a:t>
            </a:r>
            <a:r>
              <a:rPr b="1" lang="ru"/>
              <a:t>class_weight="balanced"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классификаторов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Логистическая регрессия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sklearn это линейная модель для классификации, которая возвращает вероятности каждого класса.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53450" y="3635425"/>
            <a:ext cx="34734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300">
                <a:solidFill>
                  <a:schemeClr val="dk2"/>
                </a:solidFill>
              </a:rPr>
              <a:t>Здесь w - коэффициенты/веса (внимание: на картинке они обозначены буквой b), w</a:t>
            </a:r>
            <a:r>
              <a:rPr baseline="-25000" lang="ru" sz="1300">
                <a:solidFill>
                  <a:schemeClr val="dk2"/>
                </a:solidFill>
              </a:rPr>
              <a:t>0</a:t>
            </a:r>
            <a:r>
              <a:rPr lang="ru" sz="1300">
                <a:solidFill>
                  <a:schemeClr val="dk2"/>
                </a:solidFill>
              </a:rPr>
              <a:t> - константа, x</a:t>
            </a:r>
            <a:r>
              <a:rPr baseline="-25000" lang="ru" sz="1300">
                <a:solidFill>
                  <a:schemeClr val="dk2"/>
                </a:solidFill>
              </a:rPr>
              <a:t>1</a:t>
            </a:r>
            <a:r>
              <a:rPr lang="ru" sz="1300">
                <a:solidFill>
                  <a:schemeClr val="dk2"/>
                </a:solidFill>
              </a:rPr>
              <a:t>…x</a:t>
            </a:r>
            <a:r>
              <a:rPr baseline="-25000" lang="ru" sz="1300">
                <a:solidFill>
                  <a:schemeClr val="dk2"/>
                </a:solidFill>
              </a:rPr>
              <a:t>n</a:t>
            </a:r>
            <a:r>
              <a:rPr lang="ru" sz="1300">
                <a:solidFill>
                  <a:schemeClr val="dk2"/>
                </a:solidFill>
              </a:rPr>
              <a:t> - наши признаки, e - экспонента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75" y="1744325"/>
            <a:ext cx="4200626" cy="25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456750" y="4321275"/>
            <a:ext cx="4372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https://towardsdatascience.com/logistic-regression-explained-and-implemented-in-python-880955306060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88" name="Google Shape;88;p18" title="[0,0,0,&quot;https://www.codecogs.com/eqnedit.php?latex=%20P(Y%3D1%7Cx_1%2C%20x_2%2C%20%5B...%5D%20x_n)%20%3D%20%5Cfrac%7Be%5E%7B(w_0%20%2B%20w_1%20x_1%20%2B%20w_2%20x_2%20%2B%20%5B...%5D%20%2B%20w_n%20x_n)%7D%7D%7B1%2Be%5E%7B(w_0%20%2B%20w_1%20x_1%20%2B%20w_2%20x_2%20%2B%20%5B...%5D%20%2B%20w_n%20x_n)%7D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50" y="2643788"/>
            <a:ext cx="4262298" cy="4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о том, как это работает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542975"/>
            <a:ext cx="42603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Нам необходимо разделить точки в пространстве гиперплоскостью.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25" y="1274950"/>
            <a:ext cx="3207450" cy="30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071000" y="4500925"/>
            <a:ext cx="3911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https://habr.com/ru/companies/io/articles/265007/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ближайших соседей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многомерном пространстве существует множество векторов признаков X</a:t>
            </a:r>
            <a:r>
              <a:rPr baseline="-25000" lang="ru"/>
              <a:t>1…i</a:t>
            </a:r>
            <a:r>
              <a:rPr lang="ru"/>
              <a:t>. Каждый из них относится к одному из N классов. Предполагается, что вектора одного класса будут располагаться рядом. Когда нам нужно определить, к какому классу относится каждый новый вектор, мы проецируем его в то же пространство и смотрим, кто его соседи.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k nearest neighbors (kNN) может предсказывать как непрерывные, так и категориальные переменные, т.е. может использоваться как для регрессии, так и для классификации.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 ближайших соседей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Простое решение: каждый новый вектор сравниваете со всем набором тренировочных векторов, каждый раз вычисляя расстояние между векторами. Затем сортируем вектора по расстоянию от нового и берем k ближайших.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регрессии: значением функции будет среднее от ближайших векторов;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классификации: модель выдаст тот класс, который преобладает среди k ближайших векторов.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000000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