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53"/>
  </p:notesMasterIdLst>
  <p:handoutMasterIdLst>
    <p:handoutMasterId r:id="rId54"/>
  </p:handoutMasterIdLst>
  <p:sldIdLst>
    <p:sldId id="256" r:id="rId2"/>
    <p:sldId id="257" r:id="rId3"/>
    <p:sldId id="258" r:id="rId4"/>
    <p:sldId id="259" r:id="rId5"/>
    <p:sldId id="261" r:id="rId6"/>
    <p:sldId id="315" r:id="rId7"/>
    <p:sldId id="266" r:id="rId8"/>
    <p:sldId id="265" r:id="rId9"/>
    <p:sldId id="268" r:id="rId10"/>
    <p:sldId id="269" r:id="rId11"/>
    <p:sldId id="271" r:id="rId12"/>
    <p:sldId id="275" r:id="rId13"/>
    <p:sldId id="276" r:id="rId14"/>
    <p:sldId id="312" r:id="rId15"/>
    <p:sldId id="313" r:id="rId16"/>
    <p:sldId id="278" r:id="rId17"/>
    <p:sldId id="279" r:id="rId18"/>
    <p:sldId id="282" r:id="rId19"/>
    <p:sldId id="285" r:id="rId20"/>
    <p:sldId id="288" r:id="rId21"/>
    <p:sldId id="289" r:id="rId22"/>
    <p:sldId id="298" r:id="rId23"/>
    <p:sldId id="316" r:id="rId24"/>
    <p:sldId id="262" r:id="rId25"/>
    <p:sldId id="263" r:id="rId26"/>
    <p:sldId id="264" r:id="rId27"/>
    <p:sldId id="317" r:id="rId28"/>
    <p:sldId id="499" r:id="rId29"/>
    <p:sldId id="500" r:id="rId30"/>
    <p:sldId id="501" r:id="rId31"/>
    <p:sldId id="502" r:id="rId32"/>
    <p:sldId id="503" r:id="rId33"/>
    <p:sldId id="267" r:id="rId34"/>
    <p:sldId id="280" r:id="rId35"/>
    <p:sldId id="281" r:id="rId36"/>
    <p:sldId id="283" r:id="rId37"/>
    <p:sldId id="505" r:id="rId38"/>
    <p:sldId id="506" r:id="rId39"/>
    <p:sldId id="286" r:id="rId40"/>
    <p:sldId id="287" r:id="rId41"/>
    <p:sldId id="508" r:id="rId42"/>
    <p:sldId id="291" r:id="rId43"/>
    <p:sldId id="290" r:id="rId44"/>
    <p:sldId id="292" r:id="rId45"/>
    <p:sldId id="293" r:id="rId46"/>
    <p:sldId id="305" r:id="rId47"/>
    <p:sldId id="309" r:id="rId48"/>
    <p:sldId id="613" r:id="rId49"/>
    <p:sldId id="608" r:id="rId50"/>
    <p:sldId id="311" r:id="rId51"/>
    <p:sldId id="310" r:id="rId5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D64DC2DF-07D8-4E9B-8762-2329519F9CBC}">
          <p14:sldIdLst>
            <p14:sldId id="256"/>
            <p14:sldId id="257"/>
            <p14:sldId id="258"/>
          </p14:sldIdLst>
        </p14:section>
        <p14:section name="Introduction to Internet" id="{304BE8EA-73D6-485D-9071-45200C3D0827}">
          <p14:sldIdLst>
            <p14:sldId id="259"/>
            <p14:sldId id="261"/>
            <p14:sldId id="315"/>
            <p14:sldId id="266"/>
          </p14:sldIdLst>
        </p14:section>
        <p14:section name="Important Definitions" id="{A5DC7398-6C22-4158-AED5-576B93CE02B8}">
          <p14:sldIdLst>
            <p14:sldId id="265"/>
            <p14:sldId id="268"/>
            <p14:sldId id="269"/>
            <p14:sldId id="271"/>
            <p14:sldId id="275"/>
            <p14:sldId id="276"/>
            <p14:sldId id="312"/>
            <p14:sldId id="313"/>
            <p14:sldId id="278"/>
            <p14:sldId id="279"/>
            <p14:sldId id="282"/>
            <p14:sldId id="285"/>
            <p14:sldId id="288"/>
            <p14:sldId id="289"/>
            <p14:sldId id="298"/>
          </p14:sldIdLst>
        </p14:section>
        <p14:section name="HTTP Basics" id="{4EC22919-6E52-4881-8029-FE0D48BB6360}">
          <p14:sldIdLst>
            <p14:sldId id="316"/>
            <p14:sldId id="262"/>
            <p14:sldId id="263"/>
            <p14:sldId id="264"/>
            <p14:sldId id="317"/>
          </p14:sldIdLst>
        </p14:section>
        <p14:section name="URL" id="{AABC7EF1-E2AC-4FC4-A89E-9A7EF2339086}">
          <p14:sldIdLst>
            <p14:sldId id="499"/>
            <p14:sldId id="500"/>
            <p14:sldId id="501"/>
          </p14:sldIdLst>
        </p14:section>
        <p14:section name="Tools for Developers" id="{630646B3-CC2C-4EFA-AF69-0B97D381E93D}">
          <p14:sldIdLst>
            <p14:sldId id="502"/>
            <p14:sldId id="503"/>
            <p14:sldId id="267"/>
          </p14:sldIdLst>
        </p14:section>
        <p14:section name="MIME" id="{FBC2A75A-E720-4043-B092-BB91FE1E76F0}">
          <p14:sldIdLst>
            <p14:sldId id="280"/>
            <p14:sldId id="281"/>
            <p14:sldId id="283"/>
          </p14:sldIdLst>
        </p14:section>
        <p14:section name="HTTP Request and HTTP Respond" id="{DF44C5DB-4F7D-4E1E-9101-DEE7C979C515}">
          <p14:sldIdLst>
            <p14:sldId id="505"/>
            <p14:sldId id="506"/>
            <p14:sldId id="286"/>
            <p14:sldId id="287"/>
            <p14:sldId id="508"/>
            <p14:sldId id="291"/>
            <p14:sldId id="290"/>
            <p14:sldId id="292"/>
            <p14:sldId id="293"/>
          </p14:sldIdLst>
        </p14:section>
        <p14:section name="Conclusion" id="{32C006C7-4E2C-4D24-AA5A-C03BE5A633E8}">
          <p14:sldIdLst>
            <p14:sldId id="305"/>
            <p14:sldId id="309"/>
            <p14:sldId id="613"/>
            <p14:sldId id="608"/>
            <p14:sldId id="311"/>
            <p14:sldId id="31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Среден стил 2 -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Среден стил 2 -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5214" autoAdjust="0"/>
  </p:normalViewPr>
  <p:slideViewPr>
    <p:cSldViewPr showGuides="1">
      <p:cViewPr varScale="1">
        <p:scale>
          <a:sx n="41" d="100"/>
          <a:sy n="41" d="100"/>
        </p:scale>
        <p:origin x="48" y="34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8.9.2022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12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57613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13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462783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14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922603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16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38776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17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091278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708515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HTTP </a:t>
            </a:r>
            <a:r>
              <a:rPr lang="en-US" dirty="0"/>
              <a:t>== Hyper Text Transfer Protocol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Client-server protocol </a:t>
            </a:r>
            <a:r>
              <a:rPr lang="en-US" dirty="0"/>
              <a:t>for transferring Web resources (HTML files, images, styles, scripts, data, etc.)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widespread</a:t>
            </a:r>
            <a:r>
              <a:rPr lang="en-US" dirty="0"/>
              <a:t> protocol for Internet communication today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Request-response </a:t>
            </a:r>
            <a:r>
              <a:rPr lang="en-US" dirty="0"/>
              <a:t>model (client requests, server answers)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Text-based format (human readable)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Relies on unique resource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URLs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Provides resource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metadata</a:t>
            </a:r>
            <a:r>
              <a:rPr lang="en-US" dirty="0"/>
              <a:t> (e.g. encoding)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Stateless</a:t>
            </a:r>
            <a:r>
              <a:rPr lang="en-US" dirty="0"/>
              <a:t> (cookies and Web storages can overcome this)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898345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985487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810967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470738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3857921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0580472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562978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210985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362967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6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78980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488353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9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298238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10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677903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sv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chrome.com/devtools" TargetMode="External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0.png"/><Relationship Id="rId4" Type="http://schemas.openxmlformats.org/officeDocument/2006/relationships/hyperlink" Target="https://developer.mozilla.org/en-US/docs/Tools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addons.mozilla.org/nn-NO/firefox/addon/rested/?src=search" TargetMode="External"/><Relationship Id="rId2" Type="http://schemas.openxmlformats.org/officeDocument/2006/relationships/hyperlink" Target="https://chrome.google.com/webstore/detail/postman/fhbjgbiflinjbdggehcddcbncdddomop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sv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hyperlink" Target="http://en.wikipedia.org/wiki/MIME" TargetMode="Externa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hyperlink" Target="https://pokerstarscareers.com/" TargetMode="External"/><Relationship Id="rId13" Type="http://schemas.openxmlformats.org/officeDocument/2006/relationships/image" Target="../media/image61.png"/><Relationship Id="rId18" Type="http://schemas.openxmlformats.org/officeDocument/2006/relationships/hyperlink" Target="https://www.softwaregroup.com/" TargetMode="External"/><Relationship Id="rId26" Type="http://schemas.openxmlformats.org/officeDocument/2006/relationships/hyperlink" Target="https://bosch.io/" TargetMode="External"/><Relationship Id="rId3" Type="http://schemas.openxmlformats.org/officeDocument/2006/relationships/image" Target="../media/image56.png"/><Relationship Id="rId21" Type="http://schemas.openxmlformats.org/officeDocument/2006/relationships/image" Target="../media/image65.png"/><Relationship Id="rId7" Type="http://schemas.openxmlformats.org/officeDocument/2006/relationships/image" Target="../media/image58.png"/><Relationship Id="rId12" Type="http://schemas.openxmlformats.org/officeDocument/2006/relationships/hyperlink" Target="https://indeavr.com/" TargetMode="External"/><Relationship Id="rId17" Type="http://schemas.openxmlformats.org/officeDocument/2006/relationships/image" Target="../media/image63.png"/><Relationship Id="rId25" Type="http://schemas.openxmlformats.org/officeDocument/2006/relationships/image" Target="../media/image67.png"/><Relationship Id="rId2" Type="http://schemas.openxmlformats.org/officeDocument/2006/relationships/hyperlink" Target="https://www.postbank.bg/" TargetMode="External"/><Relationship Id="rId16" Type="http://schemas.openxmlformats.org/officeDocument/2006/relationships/hyperlink" Target="https://www.superhosting.bg/" TargetMode="External"/><Relationship Id="rId20" Type="http://schemas.openxmlformats.org/officeDocument/2006/relationships/hyperlink" Target="https://taulia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bg.it.schwarz/schwarz-it-bulgaria" TargetMode="External"/><Relationship Id="rId11" Type="http://schemas.openxmlformats.org/officeDocument/2006/relationships/image" Target="../media/image60.png"/><Relationship Id="rId24" Type="http://schemas.openxmlformats.org/officeDocument/2006/relationships/hyperlink" Target="https://smartit.bg/" TargetMode="External"/><Relationship Id="rId5" Type="http://schemas.openxmlformats.org/officeDocument/2006/relationships/image" Target="../media/image57.png"/><Relationship Id="rId15" Type="http://schemas.openxmlformats.org/officeDocument/2006/relationships/image" Target="../media/image62.jpeg"/><Relationship Id="rId23" Type="http://schemas.openxmlformats.org/officeDocument/2006/relationships/image" Target="../media/image66.png"/><Relationship Id="rId10" Type="http://schemas.openxmlformats.org/officeDocument/2006/relationships/hyperlink" Target="https://de.draftkings.com/" TargetMode="External"/><Relationship Id="rId19" Type="http://schemas.openxmlformats.org/officeDocument/2006/relationships/image" Target="../media/image64.png"/><Relationship Id="rId4" Type="http://schemas.openxmlformats.org/officeDocument/2006/relationships/hyperlink" Target="https://www.coca-colahellenic.com/" TargetMode="External"/><Relationship Id="rId9" Type="http://schemas.openxmlformats.org/officeDocument/2006/relationships/image" Target="../media/image59.jpeg"/><Relationship Id="rId14" Type="http://schemas.openxmlformats.org/officeDocument/2006/relationships/hyperlink" Target="https://www.pharvision.ai/" TargetMode="External"/><Relationship Id="rId22" Type="http://schemas.openxmlformats.org/officeDocument/2006/relationships/hyperlink" Target="https://createx.bg/" TargetMode="External"/><Relationship Id="rId27" Type="http://schemas.openxmlformats.org/officeDocument/2006/relationships/image" Target="../media/image68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ubmarinecablemap.com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1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0.png"/><Relationship Id="rId4" Type="http://schemas.openxmlformats.org/officeDocument/2006/relationships/hyperlink" Target="https://softuni.bg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317" y="363665"/>
            <a:ext cx="11083636" cy="882654"/>
          </a:xfrm>
        </p:spPr>
        <p:txBody>
          <a:bodyPr>
            <a:normAutofit/>
          </a:bodyPr>
          <a:lstStyle/>
          <a:p>
            <a:r>
              <a:rPr lang="en-US" dirty="0"/>
              <a:t>Internet and HTTP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8643853" y="6340279"/>
            <a:ext cx="2951518" cy="351754"/>
          </a:xfrm>
        </p:spPr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2635" y="2257386"/>
            <a:ext cx="3333750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Protocol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81092" y="1121144"/>
            <a:ext cx="10304891" cy="5636106"/>
          </a:xfrm>
        </p:spPr>
        <p:txBody>
          <a:bodyPr>
            <a:normAutofit/>
          </a:bodyPr>
          <a:lstStyle/>
          <a:p>
            <a:pPr marL="456915" lvl="1" indent="-456915">
              <a:lnSpc>
                <a:spcPct val="100000"/>
              </a:lnSpc>
              <a:buClr>
                <a:schemeClr val="tx1"/>
              </a:buClr>
            </a:pPr>
            <a:r>
              <a:rPr lang="en-US" sz="3400" dirty="0"/>
              <a:t>Set of </a:t>
            </a:r>
            <a:r>
              <a:rPr lang="en-US" sz="3400" b="1" dirty="0">
                <a:solidFill>
                  <a:schemeClr val="bg1"/>
                </a:solidFill>
              </a:rPr>
              <a:t>rules</a:t>
            </a:r>
            <a:r>
              <a:rPr lang="en-US" sz="3400" dirty="0"/>
              <a:t> and </a:t>
            </a:r>
            <a:r>
              <a:rPr lang="en-US" sz="3400" b="1" dirty="0">
                <a:solidFill>
                  <a:schemeClr val="bg1"/>
                </a:solidFill>
              </a:rPr>
              <a:t>standards</a:t>
            </a:r>
            <a:r>
              <a:rPr lang="en-US" sz="3400" dirty="0"/>
              <a:t>, that allow communication between network devices</a:t>
            </a:r>
          </a:p>
          <a:p>
            <a:pPr marL="456915" lvl="1" indent="-456915">
              <a:lnSpc>
                <a:spcPct val="100000"/>
              </a:lnSpc>
              <a:buClr>
                <a:schemeClr val="tx1"/>
              </a:buClr>
            </a:pPr>
            <a:r>
              <a:rPr lang="en-US" sz="3400" dirty="0"/>
              <a:t>Include </a:t>
            </a:r>
            <a:r>
              <a:rPr lang="en-US" sz="3400" b="1" dirty="0">
                <a:solidFill>
                  <a:schemeClr val="bg1"/>
                </a:solidFill>
              </a:rPr>
              <a:t>mechanisms</a:t>
            </a:r>
            <a:r>
              <a:rPr lang="en-US" sz="3400" dirty="0"/>
              <a:t> for devices to </a:t>
            </a:r>
            <a:r>
              <a:rPr lang="en-US" sz="3400" b="1" dirty="0">
                <a:solidFill>
                  <a:schemeClr val="bg1"/>
                </a:solidFill>
              </a:rPr>
              <a:t>identify</a:t>
            </a:r>
            <a:r>
              <a:rPr lang="en-US" sz="3400" dirty="0"/>
              <a:t> and make </a:t>
            </a:r>
            <a:r>
              <a:rPr lang="en-US" sz="3400" b="1" dirty="0">
                <a:solidFill>
                  <a:schemeClr val="bg1"/>
                </a:solidFill>
              </a:rPr>
              <a:t>connections</a:t>
            </a:r>
            <a:r>
              <a:rPr lang="en-US" sz="3400" dirty="0"/>
              <a:t> with each other</a:t>
            </a:r>
          </a:p>
          <a:p>
            <a:pPr marL="456915" lvl="1" indent="-456915">
              <a:lnSpc>
                <a:spcPct val="100000"/>
              </a:lnSpc>
            </a:pPr>
            <a:r>
              <a:rPr lang="en-US" sz="3400" dirty="0"/>
              <a:t>Example for</a:t>
            </a:r>
            <a:r>
              <a:rPr lang="bg-BG" sz="3400" dirty="0"/>
              <a:t> </a:t>
            </a:r>
            <a:r>
              <a:rPr lang="en-US" sz="3400" dirty="0"/>
              <a:t>standard network protocols:</a:t>
            </a:r>
          </a:p>
          <a:p>
            <a:pPr marL="989982" lvl="2" indent="-456915">
              <a:lnSpc>
                <a:spcPct val="100000"/>
              </a:lnSpc>
            </a:pPr>
            <a:r>
              <a:rPr lang="en-US" sz="3200" dirty="0"/>
              <a:t>TCP, UDP, IP, ARP</a:t>
            </a:r>
          </a:p>
          <a:p>
            <a:pPr marL="989982" lvl="2" indent="-456915">
              <a:lnSpc>
                <a:spcPct val="100000"/>
              </a:lnSpc>
            </a:pPr>
            <a:r>
              <a:rPr lang="en-US" sz="3200" dirty="0"/>
              <a:t>HTTP, FTP, TFTP, SMPT, SSH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6000" y="4059000"/>
            <a:ext cx="2322763" cy="2294321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94948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0CE327-C368-47FF-9BD4-43C5B49692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42762" y="991989"/>
            <a:ext cx="10129234" cy="5546589"/>
          </a:xfrm>
        </p:spPr>
        <p:txBody>
          <a:bodyPr>
            <a:noAutofit/>
          </a:bodyPr>
          <a:lstStyle/>
          <a:p>
            <a:r>
              <a:rPr lang="en-US" sz="3200" dirty="0"/>
              <a:t>Every message, file or stream of information </a:t>
            </a:r>
            <a:r>
              <a:rPr lang="en-US" sz="3200" b="1" dirty="0">
                <a:solidFill>
                  <a:schemeClr val="bg1"/>
                </a:solidFill>
              </a:rPr>
              <a:t>sent over computer networks</a:t>
            </a:r>
            <a:r>
              <a:rPr lang="en-US" sz="3200" dirty="0"/>
              <a:t> is broken down into small chunks called </a:t>
            </a:r>
            <a:r>
              <a:rPr lang="en-US" sz="3200" b="1" dirty="0">
                <a:solidFill>
                  <a:schemeClr val="bg1"/>
                </a:solidFill>
              </a:rPr>
              <a:t>packets</a:t>
            </a:r>
          </a:p>
          <a:p>
            <a:r>
              <a:rPr lang="en-US" sz="3200" dirty="0"/>
              <a:t>Each packet contains </a:t>
            </a:r>
            <a:r>
              <a:rPr lang="en-US" sz="3200" b="1" dirty="0">
                <a:solidFill>
                  <a:schemeClr val="bg1"/>
                </a:solidFill>
              </a:rPr>
              <a:t>important information </a:t>
            </a:r>
            <a:r>
              <a:rPr lang="en-US" sz="3200" dirty="0"/>
              <a:t>inside of it called a </a:t>
            </a:r>
            <a:r>
              <a:rPr lang="en-US" sz="3200" b="1" dirty="0">
                <a:solidFill>
                  <a:schemeClr val="bg1"/>
                </a:solidFill>
              </a:rPr>
              <a:t>header</a:t>
            </a:r>
            <a:r>
              <a:rPr lang="en-US" sz="3200" dirty="0"/>
              <a:t>:</a:t>
            </a:r>
          </a:p>
          <a:p>
            <a:pPr lvl="2"/>
            <a:r>
              <a:rPr lang="en-US" dirty="0"/>
              <a:t>Contents</a:t>
            </a:r>
          </a:p>
          <a:p>
            <a:pPr lvl="2"/>
            <a:r>
              <a:rPr lang="en-US" dirty="0"/>
              <a:t>Origin</a:t>
            </a:r>
          </a:p>
          <a:p>
            <a:pPr lvl="2"/>
            <a:r>
              <a:rPr lang="en-US" dirty="0"/>
              <a:t>Destination</a:t>
            </a:r>
            <a:endParaRPr lang="en-US" sz="2800" b="1" dirty="0">
              <a:solidFill>
                <a:schemeClr val="bg1"/>
              </a:solidFill>
            </a:endParaRPr>
          </a:p>
          <a:p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304971B-0DEE-4725-AA22-63263F3E6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Packets 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3A982CE-79EE-471A-929E-D7C801B2F8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1000" y="3519000"/>
            <a:ext cx="3479462" cy="2777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791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Internet Protocol (IP)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93381" y="1130103"/>
            <a:ext cx="9959650" cy="5546589"/>
          </a:xfrm>
        </p:spPr>
        <p:txBody>
          <a:bodyPr>
            <a:normAutofit/>
          </a:bodyPr>
          <a:lstStyle/>
          <a:p>
            <a:pPr marL="456915" lvl="1" indent="-456915">
              <a:lnSpc>
                <a:spcPct val="100000"/>
              </a:lnSpc>
            </a:pPr>
            <a:r>
              <a:rPr lang="en-US" sz="3400" dirty="0"/>
              <a:t>All the devices on the Internet have </a:t>
            </a:r>
            <a:r>
              <a:rPr lang="en-US" sz="3400" b="1" dirty="0">
                <a:solidFill>
                  <a:schemeClr val="bg1"/>
                </a:solidFill>
              </a:rPr>
              <a:t>IP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Addresses</a:t>
            </a:r>
          </a:p>
          <a:p>
            <a:pPr marL="456915" lvl="1" indent="-456915">
              <a:lnSpc>
                <a:spcPct val="100000"/>
              </a:lnSpc>
            </a:pPr>
            <a:r>
              <a:rPr lang="en-US" sz="3400" dirty="0"/>
              <a:t>Each IP address is </a:t>
            </a:r>
            <a:r>
              <a:rPr lang="en-US" sz="3400" b="1" dirty="0">
                <a:solidFill>
                  <a:schemeClr val="bg1"/>
                </a:solidFill>
              </a:rPr>
              <a:t>unique</a:t>
            </a:r>
            <a:r>
              <a:rPr lang="en-US" sz="3400" dirty="0"/>
              <a:t> to each computer or a device at the edge of the network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8490" y="3154817"/>
            <a:ext cx="2449907" cy="14648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8490" y="4886622"/>
            <a:ext cx="2316293" cy="130291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9218436" y="5452677"/>
            <a:ext cx="1293944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192.168.0.1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844671" y="3627417"/>
            <a:ext cx="1410964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192.168.10.5</a:t>
            </a:r>
          </a:p>
        </p:txBody>
      </p:sp>
      <p:sp>
        <p:nvSpPr>
          <p:cNvPr id="13" name="Rectangle 12"/>
          <p:cNvSpPr/>
          <p:nvPr/>
        </p:nvSpPr>
        <p:spPr>
          <a:xfrm>
            <a:off x="9218436" y="5123042"/>
            <a:ext cx="1343445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IP Address: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844671" y="3353107"/>
            <a:ext cx="1343445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IP Address: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4945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3" grpId="0"/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Address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8557" y="1121143"/>
            <a:ext cx="10126679" cy="5584897"/>
          </a:xfrm>
        </p:spPr>
        <p:txBody>
          <a:bodyPr>
            <a:noAutofit/>
          </a:bodyPr>
          <a:lstStyle/>
          <a:p>
            <a:pPr marL="456915" lvl="1" indent="-456915">
              <a:lnSpc>
                <a:spcPct val="100000"/>
              </a:lnSpc>
              <a:spcAft>
                <a:spcPts val="0"/>
              </a:spcAft>
            </a:pPr>
            <a:r>
              <a:rPr lang="en-US" sz="3400" dirty="0"/>
              <a:t>An </a:t>
            </a:r>
            <a:r>
              <a:rPr lang="en-US" sz="3400" b="1" dirty="0">
                <a:solidFill>
                  <a:schemeClr val="bg1"/>
                </a:solidFill>
              </a:rPr>
              <a:t>IP Address </a:t>
            </a:r>
            <a:r>
              <a:rPr lang="en-US" sz="3400" dirty="0"/>
              <a:t>has many parts, organized in a hierarchy</a:t>
            </a:r>
          </a:p>
          <a:p>
            <a:pPr marL="0" lvl="1" inden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None/>
            </a:pPr>
            <a:endParaRPr lang="en-US" sz="3200" dirty="0"/>
          </a:p>
          <a:p>
            <a:pPr marL="0" lvl="1" inden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None/>
            </a:pPr>
            <a:endParaRPr lang="en-US" sz="3200" dirty="0"/>
          </a:p>
          <a:p>
            <a:pPr marL="0" lvl="1" inden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None/>
            </a:pPr>
            <a:endParaRPr lang="en-US" sz="3200" dirty="0"/>
          </a:p>
          <a:p>
            <a:pPr marL="456915" lvl="1" indent="-456915">
              <a:lnSpc>
                <a:spcPct val="100000"/>
              </a:lnSpc>
              <a:spcAft>
                <a:spcPts val="0"/>
              </a:spcAft>
            </a:pPr>
            <a:r>
              <a:rPr lang="en-US" sz="3400" dirty="0"/>
              <a:t>This version of IP Addressing is called </a:t>
            </a:r>
            <a:r>
              <a:rPr lang="en-US" sz="3400" b="1" dirty="0">
                <a:solidFill>
                  <a:schemeClr val="bg1"/>
                </a:solidFill>
              </a:rPr>
              <a:t>IPv4 </a:t>
            </a:r>
          </a:p>
          <a:p>
            <a:pPr marL="989982" lvl="2" indent="-456915">
              <a:lnSpc>
                <a:spcPct val="100000"/>
              </a:lnSpc>
              <a:spcAft>
                <a:spcPts val="0"/>
              </a:spcAft>
            </a:pPr>
            <a:r>
              <a:rPr lang="en-US" sz="3200" dirty="0"/>
              <a:t>Provides more than 4 billion </a:t>
            </a:r>
            <a:r>
              <a:rPr lang="en-US" sz="3200" b="1" dirty="0">
                <a:solidFill>
                  <a:schemeClr val="bg1"/>
                </a:solidFill>
              </a:rPr>
              <a:t>32 bits </a:t>
            </a:r>
            <a:r>
              <a:rPr lang="en-US" sz="3200" dirty="0"/>
              <a:t>unique addresses 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096310" y="2387375"/>
            <a:ext cx="510469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accent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192</a:t>
            </a:r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r>
              <a:rPr lang="en-US" sz="5400" dirty="0">
                <a:ln w="0"/>
                <a:solidFill>
                  <a:schemeClr val="accent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168</a:t>
            </a:r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r>
              <a:rPr lang="en-US" sz="540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14</a:t>
            </a:r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r>
              <a:rPr lang="en-US" sz="540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120</a:t>
            </a:r>
            <a:endParaRPr lang="en-US" sz="5400" b="0" cap="none" spc="0" dirty="0">
              <a:ln w="0"/>
              <a:solidFill>
                <a:srgbClr val="00B0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AutoShape 7"/>
          <p:cNvSpPr>
            <a:spLocks noChangeArrowheads="1"/>
          </p:cNvSpPr>
          <p:nvPr/>
        </p:nvSpPr>
        <p:spPr bwMode="auto">
          <a:xfrm>
            <a:off x="6049971" y="1937230"/>
            <a:ext cx="1974403" cy="510778"/>
          </a:xfrm>
          <a:prstGeom prst="wedgeRoundRectCallout">
            <a:avLst>
              <a:gd name="adj1" fmla="val -8282"/>
              <a:gd name="adj2" fmla="val 8053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Subnetworks</a:t>
            </a:r>
          </a:p>
        </p:txBody>
      </p:sp>
      <p:sp>
        <p:nvSpPr>
          <p:cNvPr id="18" name="AutoShape 7"/>
          <p:cNvSpPr>
            <a:spLocks noChangeArrowheads="1"/>
          </p:cNvSpPr>
          <p:nvPr/>
        </p:nvSpPr>
        <p:spPr bwMode="auto">
          <a:xfrm>
            <a:off x="7315908" y="3291907"/>
            <a:ext cx="2188140" cy="510778"/>
          </a:xfrm>
          <a:prstGeom prst="wedgeRoundRectCallout">
            <a:avLst>
              <a:gd name="adj1" fmla="val -10214"/>
              <a:gd name="adj2" fmla="val -7375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Device</a:t>
            </a:r>
            <a:r>
              <a:rPr lang="en-US" sz="22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noProof="1">
                <a:solidFill>
                  <a:srgbClr val="FFFFFF"/>
                </a:solidFill>
              </a:rPr>
              <a:t>address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48659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7" grpId="0" animBg="1"/>
      <p:bldP spid="1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address classes</a:t>
            </a:r>
          </a:p>
        </p:txBody>
      </p:sp>
      <p:pic>
        <p:nvPicPr>
          <p:cNvPr id="3" name="Картина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1000" y="1719000"/>
            <a:ext cx="9260000" cy="441000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71465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6" name="Текстов контейнер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CIDR is an </a:t>
            </a:r>
            <a:r>
              <a:rPr lang="en-US" b="1" dirty="0">
                <a:solidFill>
                  <a:schemeClr val="bg1"/>
                </a:solidFill>
              </a:rPr>
              <a:t>IP addressing scheme </a:t>
            </a:r>
            <a:r>
              <a:rPr lang="en-US" dirty="0"/>
              <a:t>that improves the allocation of IP addresses</a:t>
            </a:r>
          </a:p>
          <a:p>
            <a:r>
              <a:rPr lang="en-US" dirty="0"/>
              <a:t>Replaces the old system based on classes A, B, and C</a:t>
            </a:r>
          </a:p>
          <a:p>
            <a:r>
              <a:rPr lang="en-US" dirty="0"/>
              <a:t>Helps greatly </a:t>
            </a:r>
            <a:r>
              <a:rPr lang="en-US" b="1" dirty="0">
                <a:solidFill>
                  <a:schemeClr val="bg1"/>
                </a:solidFill>
              </a:rPr>
              <a:t>extend the life of IPv4</a:t>
            </a:r>
            <a:r>
              <a:rPr lang="en-US" dirty="0"/>
              <a:t> </a:t>
            </a:r>
          </a:p>
        </p:txBody>
      </p:sp>
      <p:sp>
        <p:nvSpPr>
          <p:cNvPr id="5" name="Заглавие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Classless Inter-Domain Routing</a:t>
            </a:r>
          </a:p>
        </p:txBody>
      </p:sp>
      <p:graphicFrame>
        <p:nvGraphicFramePr>
          <p:cNvPr id="7" name="Таблица 1">
            <a:extLst>
              <a:ext uri="{FF2B5EF4-FFF2-40B4-BE49-F238E27FC236}">
                <a16:creationId xmlns:a16="http://schemas.microsoft.com/office/drawing/2014/main" id="{7EC992B6-670B-4F74-8CF0-9F47AE304B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8166892"/>
              </p:ext>
            </p:extLst>
          </p:nvPr>
        </p:nvGraphicFramePr>
        <p:xfrm>
          <a:off x="1559217" y="4104000"/>
          <a:ext cx="9073565" cy="2149393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015000">
                  <a:extLst>
                    <a:ext uri="{9D8B030D-6E8A-4147-A177-3AD203B41FA5}">
                      <a16:colId xmlns:a16="http://schemas.microsoft.com/office/drawing/2014/main" val="2004363952"/>
                    </a:ext>
                  </a:extLst>
                </a:gridCol>
                <a:gridCol w="4410000">
                  <a:extLst>
                    <a:ext uri="{9D8B030D-6E8A-4147-A177-3AD203B41FA5}">
                      <a16:colId xmlns:a16="http://schemas.microsoft.com/office/drawing/2014/main" val="3803646458"/>
                    </a:ext>
                  </a:extLst>
                </a:gridCol>
                <a:gridCol w="1648565">
                  <a:extLst>
                    <a:ext uri="{9D8B030D-6E8A-4147-A177-3AD203B41FA5}">
                      <a16:colId xmlns:a16="http://schemas.microsoft.com/office/drawing/2014/main" val="2213283321"/>
                    </a:ext>
                  </a:extLst>
                </a:gridCol>
              </a:tblGrid>
              <a:tr h="46665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CIDR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IP</a:t>
                      </a:r>
                      <a:r>
                        <a:rPr lang="en-US" baseline="0" dirty="0"/>
                        <a:t> address range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3949820"/>
                  </a:ext>
                </a:extLst>
              </a:tr>
              <a:tr h="6153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10.0. 0.0/8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10.0. 0.0 – 10.255. 255.255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3490860"/>
                  </a:ext>
                </a:extLst>
              </a:tr>
              <a:tr h="53368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172.16. 0.0/12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172.16. 0.0 – 172.31. 255.255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7639867"/>
                  </a:ext>
                </a:extLst>
              </a:tr>
              <a:tr h="53368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192.168. 0.0/16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192.168. 0.0 – 192.168. 255.255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96509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6840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36172" y="1121144"/>
            <a:ext cx="10264091" cy="5276048"/>
          </a:xfrm>
        </p:spPr>
        <p:txBody>
          <a:bodyPr>
            <a:normAutofit/>
          </a:bodyPr>
          <a:lstStyle/>
          <a:p>
            <a:pPr marL="456915" lvl="1" indent="-456915">
              <a:lnSpc>
                <a:spcPct val="100000"/>
              </a:lnSpc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IPv6</a:t>
            </a:r>
            <a:r>
              <a:rPr lang="en-US" sz="3400" dirty="0"/>
              <a:t> uses </a:t>
            </a:r>
            <a:r>
              <a:rPr lang="en-US" sz="3400" b="1" dirty="0">
                <a:solidFill>
                  <a:schemeClr val="bg1"/>
                </a:solidFill>
              </a:rPr>
              <a:t>128 bits</a:t>
            </a:r>
            <a:endParaRPr lang="en-US" sz="3400" dirty="0"/>
          </a:p>
          <a:p>
            <a:pPr marL="456915" lvl="1" indent="-456915">
              <a:lnSpc>
                <a:spcPct val="100000"/>
              </a:lnSpc>
            </a:pPr>
            <a:r>
              <a:rPr lang="en-US" sz="3400" dirty="0"/>
              <a:t>Example of a full IPV6 address:</a:t>
            </a:r>
          </a:p>
          <a:p>
            <a:pPr marL="989982" lvl="2" indent="-456915">
              <a:lnSpc>
                <a:spcPct val="100000"/>
              </a:lnSpc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3FFE:F200:0234:AB00:0123:4567:8901:ABCD</a:t>
            </a:r>
          </a:p>
          <a:p>
            <a:pPr marL="909353" lvl="2" indent="-456915">
              <a:lnSpc>
                <a:spcPct val="100000"/>
              </a:lnSpc>
              <a:buClr>
                <a:schemeClr val="tx1"/>
              </a:buClr>
            </a:pPr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</a:rPr>
              <a:t>leading zeros</a:t>
            </a:r>
            <a:r>
              <a:rPr lang="en-US" sz="3200" dirty="0"/>
              <a:t> can usually be left out</a:t>
            </a:r>
          </a:p>
          <a:p>
            <a:pPr marL="456915" lvl="1" indent="-456915">
              <a:lnSpc>
                <a:spcPct val="100000"/>
              </a:lnSpc>
              <a:buClr>
                <a:schemeClr val="tx1"/>
              </a:buClr>
            </a:pPr>
            <a:r>
              <a:rPr lang="en-US" sz="3400" dirty="0"/>
              <a:t>Provides about 340 undecillion </a:t>
            </a:r>
            <a:r>
              <a:rPr lang="en-US" sz="3400" b="1" dirty="0">
                <a:solidFill>
                  <a:schemeClr val="bg1"/>
                </a:solidFill>
              </a:rPr>
              <a:t>unique</a:t>
            </a:r>
            <a:r>
              <a:rPr lang="en-US" sz="3400" dirty="0"/>
              <a:t> addresses</a:t>
            </a:r>
          </a:p>
        </p:txBody>
      </p:sp>
      <p:pic>
        <p:nvPicPr>
          <p:cNvPr id="1026" name="Picture 2" descr="https://www.cpqd.com.br/wp-content/uploads/2016/01/ipv4_ipv6.png">
            <a:extLst>
              <a:ext uri="{FF2B5EF4-FFF2-40B4-BE49-F238E27FC236}">
                <a16:creationId xmlns:a16="http://schemas.microsoft.com/office/drawing/2014/main" id="{A1153542-1488-46B5-B7FB-361546B6DC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9813" y="4476456"/>
            <a:ext cx="3505328" cy="2164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IPv6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62621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 Name Server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02433" y="1224000"/>
            <a:ext cx="10395752" cy="4832853"/>
          </a:xfrm>
        </p:spPr>
        <p:txBody>
          <a:bodyPr>
            <a:noAutofit/>
          </a:bodyPr>
          <a:lstStyle/>
          <a:p>
            <a:pPr marL="456915" lvl="1" indent="-456915">
              <a:lnSpc>
                <a:spcPct val="100000"/>
              </a:lnSpc>
            </a:pPr>
            <a:r>
              <a:rPr lang="en-US" sz="3400" dirty="0"/>
              <a:t>The </a:t>
            </a:r>
            <a:r>
              <a:rPr lang="en-US" sz="3400" b="1" dirty="0">
                <a:solidFill>
                  <a:schemeClr val="bg1"/>
                </a:solidFill>
              </a:rPr>
              <a:t>domain name </a:t>
            </a:r>
            <a:r>
              <a:rPr lang="en-US" sz="3400" dirty="0"/>
              <a:t>is a human way to access IP addresses for devices and websites around the world</a:t>
            </a:r>
          </a:p>
          <a:p>
            <a:pPr marL="456915" lvl="1" indent="-456915">
              <a:lnSpc>
                <a:spcPct val="100000"/>
              </a:lnSpc>
            </a:pPr>
            <a:r>
              <a:rPr lang="en-US" sz="3400" dirty="0"/>
              <a:t>When a domain name is entered in the browser, a request is made the </a:t>
            </a:r>
            <a:r>
              <a:rPr lang="en-US" sz="3400" b="1" dirty="0">
                <a:solidFill>
                  <a:schemeClr val="bg1"/>
                </a:solidFill>
              </a:rPr>
              <a:t>DNS</a:t>
            </a:r>
            <a:endParaRPr lang="en-US" sz="3400" dirty="0"/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graphicFrame>
        <p:nvGraphicFramePr>
          <p:cNvPr id="9" name="Group 134">
            <a:extLst>
              <a:ext uri="{FF2B5EF4-FFF2-40B4-BE49-F238E27FC236}">
                <a16:creationId xmlns:a16="http://schemas.microsoft.com/office/drawing/2014/main" id="{3C80924F-08E2-4E70-86DB-F8DD080AE2F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64435191"/>
              </p:ext>
            </p:extLst>
          </p:nvPr>
        </p:nvGraphicFramePr>
        <p:xfrm>
          <a:off x="4431000" y="4104000"/>
          <a:ext cx="4373549" cy="1648615"/>
        </p:xfrm>
        <a:graphic>
          <a:graphicData uri="http://schemas.openxmlformats.org/drawingml/2006/table">
            <a:tbl>
              <a:tblPr/>
              <a:tblGrid>
                <a:gridCol w="20761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73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622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IP Address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Domains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5163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216.58.214.46</a:t>
                      </a:r>
                      <a:endParaRPr kumimoji="1" lang="en-US" sz="2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Google.com</a:t>
                      </a: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723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217.174.159.195</a:t>
                      </a:r>
                      <a:endParaRPr kumimoji="1" lang="en-US" sz="2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Softuni.bg</a:t>
                      </a:r>
                      <a:endParaRPr kumimoji="0" 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852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AAF4813-5F9F-4B8C-97FF-CD5EF1675B9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Designed to </a:t>
            </a:r>
            <a:r>
              <a:rPr lang="en-US" b="1" dirty="0">
                <a:solidFill>
                  <a:schemeClr val="bg1"/>
                </a:solidFill>
              </a:rPr>
              <a:t>send packets </a:t>
            </a:r>
            <a:r>
              <a:rPr lang="en-US" dirty="0"/>
              <a:t>across the internet and </a:t>
            </a:r>
            <a:r>
              <a:rPr lang="en-US" b="1" dirty="0">
                <a:solidFill>
                  <a:schemeClr val="bg1"/>
                </a:solidFill>
              </a:rPr>
              <a:t>ensure the successful delivery</a:t>
            </a:r>
            <a:r>
              <a:rPr lang="en-US" dirty="0"/>
              <a:t> of data and messages over networks </a:t>
            </a:r>
          </a:p>
          <a:p>
            <a:r>
              <a:rPr lang="en-US" sz="3400" dirty="0"/>
              <a:t>Uses a process, where it looks at </a:t>
            </a:r>
            <a:r>
              <a:rPr lang="en-US" sz="3400" b="1" dirty="0">
                <a:solidFill>
                  <a:schemeClr val="bg1"/>
                </a:solidFill>
              </a:rPr>
              <a:t>all the packets </a:t>
            </a:r>
            <a:r>
              <a:rPr lang="en-US" sz="3400" dirty="0"/>
              <a:t>in a message and </a:t>
            </a:r>
            <a:r>
              <a:rPr lang="en-US" sz="3400" b="1" dirty="0">
                <a:solidFill>
                  <a:schemeClr val="bg1"/>
                </a:solidFill>
              </a:rPr>
              <a:t>checks them</a:t>
            </a:r>
            <a:endParaRPr lang="bg-BG" sz="3400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TCP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verifies</a:t>
            </a:r>
            <a:r>
              <a:rPr lang="en-US" sz="3400" dirty="0"/>
              <a:t> that all the packets are:</a:t>
            </a:r>
          </a:p>
          <a:p>
            <a:pPr lvl="1"/>
            <a:r>
              <a:rPr lang="en-US" sz="3200" dirty="0"/>
              <a:t>In the right order</a:t>
            </a:r>
          </a:p>
          <a:p>
            <a:pPr lvl="1"/>
            <a:r>
              <a:rPr lang="en-US" sz="3200" dirty="0"/>
              <a:t>Free of any issues</a:t>
            </a:r>
            <a:endParaRPr lang="bg-BG" sz="3200" dirty="0"/>
          </a:p>
          <a:p>
            <a:r>
              <a:rPr lang="en-US" sz="3400" dirty="0"/>
              <a:t>After that it </a:t>
            </a:r>
            <a:r>
              <a:rPr lang="en-US" sz="3400" b="1" dirty="0">
                <a:solidFill>
                  <a:schemeClr val="bg1"/>
                </a:solidFill>
              </a:rPr>
              <a:t>certifies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the data</a:t>
            </a:r>
            <a:r>
              <a:rPr lang="en-US" sz="3400" dirty="0"/>
              <a:t>,</a:t>
            </a:r>
            <a:r>
              <a:rPr lang="en-US" sz="3400" b="1" dirty="0">
                <a:solidFill>
                  <a:schemeClr val="bg1"/>
                </a:solidFill>
              </a:rPr>
              <a:t> </a:t>
            </a:r>
            <a:r>
              <a:rPr lang="en-US" sz="3400" dirty="0"/>
              <a:t>and the packets are </a:t>
            </a:r>
            <a:r>
              <a:rPr lang="en-US" sz="3400" b="1" dirty="0">
                <a:solidFill>
                  <a:schemeClr val="bg1"/>
                </a:solidFill>
              </a:rPr>
              <a:t>merged</a:t>
            </a:r>
            <a:r>
              <a:rPr lang="en-US" sz="3400" dirty="0"/>
              <a:t> to recreate the </a:t>
            </a:r>
            <a:r>
              <a:rPr lang="en-US" sz="3400" b="1" dirty="0">
                <a:solidFill>
                  <a:schemeClr val="bg1"/>
                </a:solidFill>
              </a:rPr>
              <a:t>original</a:t>
            </a:r>
            <a:r>
              <a:rPr lang="en-US" sz="3400" dirty="0"/>
              <a:t> file that was on the sender's device</a:t>
            </a:r>
          </a:p>
          <a:p>
            <a:pPr lvl="1"/>
            <a:endParaRPr lang="en-US" sz="3200" dirty="0"/>
          </a:p>
          <a:p>
            <a:endParaRPr lang="en-US" sz="3400" b="1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FFCF841-770A-4785-98A5-F2285C9CB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Transmission Control Protocol</a:t>
            </a:r>
            <a:r>
              <a:rPr lang="bg-BG" dirty="0"/>
              <a:t> </a:t>
            </a:r>
            <a:r>
              <a:rPr lang="en-US" dirty="0"/>
              <a:t>(TCP)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F4A0A40-788B-4193-8C43-90691B842C3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9324" y="4118092"/>
            <a:ext cx="888754" cy="88875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AEA83B9-F48E-46D5-8EA7-C82558B9331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1838" y="4139259"/>
            <a:ext cx="888754" cy="88875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B7CF12C-E89F-4C44-8CF0-C50AAD89E7C4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1000" y="4014000"/>
            <a:ext cx="1002452" cy="100245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85E9D61-D201-42C8-A32D-B204A30084B3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8015" y="4118092"/>
            <a:ext cx="888754" cy="888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045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>
            <a:normAutofit/>
          </a:bodyPr>
          <a:lstStyle/>
          <a:p>
            <a:pPr marL="456915" lvl="1" indent="-456915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TCP</a:t>
            </a:r>
            <a:r>
              <a:rPr lang="en-US" sz="3400" dirty="0"/>
              <a:t> places </a:t>
            </a:r>
            <a:r>
              <a:rPr lang="en-US" sz="3400" b="1" dirty="0">
                <a:solidFill>
                  <a:schemeClr val="bg1"/>
                </a:solidFill>
              </a:rPr>
              <a:t>reliability</a:t>
            </a:r>
            <a:r>
              <a:rPr lang="en-US" sz="3400" dirty="0"/>
              <a:t> in a higher priority than speed</a:t>
            </a:r>
          </a:p>
          <a:p>
            <a:pPr marL="456915" lvl="1" indent="-456915"/>
            <a:r>
              <a:rPr lang="en-US" sz="3400" dirty="0"/>
              <a:t>For instances where reliability isn't as important, but </a:t>
            </a:r>
            <a:r>
              <a:rPr lang="en-US" sz="3400" b="1" dirty="0">
                <a:solidFill>
                  <a:schemeClr val="bg1"/>
                </a:solidFill>
              </a:rPr>
              <a:t>speed</a:t>
            </a:r>
            <a:r>
              <a:rPr lang="en-US" sz="3400" dirty="0"/>
              <a:t> is, there is another protocol called </a:t>
            </a:r>
            <a:r>
              <a:rPr lang="en-US" sz="3400" b="1" dirty="0">
                <a:solidFill>
                  <a:schemeClr val="bg1"/>
                </a:solidFill>
              </a:rPr>
              <a:t>UDP</a:t>
            </a:r>
            <a:r>
              <a:rPr lang="en-US" sz="3400" dirty="0"/>
              <a:t> (</a:t>
            </a:r>
            <a:r>
              <a:rPr lang="en-US" sz="3400" b="1" dirty="0">
                <a:solidFill>
                  <a:schemeClr val="bg1"/>
                </a:solidFill>
              </a:rPr>
              <a:t>User Datagram Protocol</a:t>
            </a:r>
            <a:r>
              <a:rPr lang="en-US" sz="3400" dirty="0"/>
              <a:t>)</a:t>
            </a:r>
            <a:endParaRPr lang="en-US" sz="3400" b="1" dirty="0">
              <a:solidFill>
                <a:schemeClr val="bg1"/>
              </a:solidFill>
            </a:endParaRPr>
          </a:p>
          <a:p>
            <a:pPr marL="456915" lvl="1" indent="-456915"/>
            <a:r>
              <a:rPr lang="en-US" sz="3400" dirty="0"/>
              <a:t>UDP doesn't do excessive reliability </a:t>
            </a:r>
            <a:br>
              <a:rPr lang="en-US" sz="3400" dirty="0"/>
            </a:br>
            <a:r>
              <a:rPr lang="en-US" sz="3400" dirty="0"/>
              <a:t>checks, but it can send </a:t>
            </a:r>
            <a:br>
              <a:rPr lang="en-US" sz="3400" dirty="0"/>
            </a:br>
            <a:r>
              <a:rPr lang="en-US" sz="3400" dirty="0"/>
              <a:t>information at a faster rate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vs UDP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90E24F-9199-40EA-8BA1-C1A35AF160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6000" y="3564000"/>
            <a:ext cx="3706641" cy="2600533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9950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406" y="1206048"/>
            <a:ext cx="11818096" cy="5528766"/>
          </a:xfrm>
        </p:spPr>
        <p:txBody>
          <a:bodyPr>
            <a:noAutofit/>
          </a:bodyPr>
          <a:lstStyle/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sz="3200" dirty="0"/>
              <a:t>Introduction to Internet</a:t>
            </a:r>
            <a:endParaRPr lang="bg-BG" sz="3200" dirty="0"/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sz="3200" dirty="0"/>
              <a:t>Important Definitions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sz="3200" dirty="0"/>
              <a:t>HTTP Basics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sz="3200" dirty="0"/>
              <a:t>URL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sz="3200" dirty="0"/>
              <a:t>Tools for Developers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sz="3200" dirty="0"/>
              <a:t>MIME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sz="3200" dirty="0"/>
              <a:t>HTTP Request and HTTP Respond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endParaRPr lang="en-US" sz="3200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04356C9-9213-441E-81F3-2AEC5CA3B4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745490" cy="5276048"/>
          </a:xfrm>
        </p:spPr>
        <p:txBody>
          <a:bodyPr>
            <a:normAutofit/>
          </a:bodyPr>
          <a:lstStyle/>
          <a:p>
            <a:r>
              <a:rPr lang="en-US" sz="3400" dirty="0"/>
              <a:t>OSI Model consists of </a:t>
            </a:r>
            <a:r>
              <a:rPr lang="en-US" sz="3400" b="1" dirty="0">
                <a:solidFill>
                  <a:schemeClr val="bg1"/>
                </a:solidFill>
              </a:rPr>
              <a:t>7 layers</a:t>
            </a:r>
          </a:p>
          <a:p>
            <a:pPr lvl="1"/>
            <a:r>
              <a:rPr lang="en-US" sz="3200" dirty="0"/>
              <a:t>Each layer serves the layer above it and in return, it is served by the layer below it</a:t>
            </a:r>
          </a:p>
          <a:p>
            <a:r>
              <a:rPr lang="en-US" sz="3400" dirty="0"/>
              <a:t>Understanding each layer of the model helps us with: 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Troubleshooting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Communicating</a:t>
            </a:r>
            <a:r>
              <a:rPr lang="en-US" sz="3200" dirty="0"/>
              <a:t> better with technical and non-technical individuals about any system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0F6F27A-7FE8-408D-A859-F7A348B85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System Interconnect Model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48985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cdn-images-1.medium.com/max/1100/1*rJz9MQIoEhZFEgQN6Gw5rg.png">
            <a:extLst>
              <a:ext uri="{FF2B5EF4-FFF2-40B4-BE49-F238E27FC236}">
                <a16:creationId xmlns:a16="http://schemas.microsoft.com/office/drawing/2014/main" id="{D0214C1F-C36E-4767-8120-4511A4B7E9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119" y="1779037"/>
            <a:ext cx="6125081" cy="4927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A306D73-36D3-46BB-B69E-EEC9023BE4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89420"/>
            <a:ext cx="6397798" cy="582912"/>
          </a:xfrm>
        </p:spPr>
        <p:txBody>
          <a:bodyPr>
            <a:noAutofit/>
          </a:bodyPr>
          <a:lstStyle/>
          <a:p>
            <a:r>
              <a:rPr lang="en-US" sz="3400" dirty="0"/>
              <a:t>OSI Model consists of 7 layers: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326FA11-8676-4D48-975F-A5BCE1782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</p:spPr>
        <p:txBody>
          <a:bodyPr/>
          <a:lstStyle/>
          <a:p>
            <a:r>
              <a:rPr lang="en-US" dirty="0"/>
              <a:t>OSI Layers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09826264-B98A-42BE-9D52-B757A62C8566}"/>
              </a:ext>
            </a:extLst>
          </p:cNvPr>
          <p:cNvSpPr txBox="1">
            <a:spLocks/>
          </p:cNvSpPr>
          <p:nvPr/>
        </p:nvSpPr>
        <p:spPr>
          <a:xfrm>
            <a:off x="6674827" y="1309036"/>
            <a:ext cx="5054054" cy="5448214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1400"/>
              </a:spcBef>
              <a:buNone/>
            </a:pPr>
            <a:r>
              <a:rPr lang="en-US" sz="2800" b="1" dirty="0">
                <a:solidFill>
                  <a:schemeClr val="bg1"/>
                </a:solidFill>
              </a:rPr>
              <a:t>Example Protocols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800" dirty="0"/>
              <a:t>HTTP, DNS, FTP, SMTP</a:t>
            </a:r>
          </a:p>
          <a:p>
            <a:pPr marL="0" indent="0">
              <a:lnSpc>
                <a:spcPct val="100000"/>
              </a:lnSpc>
              <a:spcBef>
                <a:spcPts val="1400"/>
              </a:spcBef>
              <a:buNone/>
            </a:pPr>
            <a:r>
              <a:rPr lang="en-US" sz="2800" dirty="0"/>
              <a:t>TLS, SSL, compression</a:t>
            </a:r>
          </a:p>
          <a:p>
            <a:pPr marL="0" indent="0">
              <a:lnSpc>
                <a:spcPct val="100000"/>
              </a:lnSpc>
              <a:spcBef>
                <a:spcPts val="1400"/>
              </a:spcBef>
              <a:buNone/>
            </a:pPr>
            <a:r>
              <a:rPr lang="en-US" sz="2800" dirty="0"/>
              <a:t>NetBIOS, PPTP, Sockets</a:t>
            </a:r>
          </a:p>
          <a:p>
            <a:pPr marL="0" indent="0">
              <a:lnSpc>
                <a:spcPct val="100000"/>
              </a:lnSpc>
              <a:spcBef>
                <a:spcPts val="1400"/>
              </a:spcBef>
              <a:buNone/>
            </a:pPr>
            <a:r>
              <a:rPr lang="en-US" sz="2800" dirty="0"/>
              <a:t>TCP, UDP</a:t>
            </a:r>
          </a:p>
          <a:p>
            <a:pPr marL="0" indent="0">
              <a:lnSpc>
                <a:spcPct val="100000"/>
              </a:lnSpc>
              <a:spcBef>
                <a:spcPts val="1400"/>
              </a:spcBef>
              <a:buNone/>
            </a:pPr>
            <a:r>
              <a:rPr lang="en-US" sz="2800" dirty="0"/>
              <a:t>IP, IPsec</a:t>
            </a:r>
          </a:p>
          <a:p>
            <a:pPr marL="0" indent="0">
              <a:lnSpc>
                <a:spcPct val="100000"/>
              </a:lnSpc>
              <a:spcBef>
                <a:spcPts val="1800"/>
              </a:spcBef>
              <a:buNone/>
            </a:pPr>
            <a:r>
              <a:rPr lang="en-US" sz="2800" dirty="0"/>
              <a:t>ATM, Ethernet,</a:t>
            </a:r>
            <a:r>
              <a:rPr lang="bg-BG" sz="2800" dirty="0"/>
              <a:t> </a:t>
            </a:r>
            <a:r>
              <a:rPr lang="en-US" sz="2800" dirty="0"/>
              <a:t>MAC, LLC</a:t>
            </a:r>
          </a:p>
          <a:p>
            <a:pPr marL="0" indent="0">
              <a:lnSpc>
                <a:spcPct val="100000"/>
              </a:lnSpc>
              <a:spcBef>
                <a:spcPts val="1800"/>
              </a:spcBef>
              <a:buNone/>
            </a:pPr>
            <a:r>
              <a:rPr lang="en-US" sz="2800" dirty="0"/>
              <a:t>USB, Bluetooth, 802.11a/b/g/n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6078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0EF55D-746F-4750-9CAD-42AE0323DA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Cables</a:t>
            </a:r>
            <a:r>
              <a:rPr lang="en-US" dirty="0"/>
              <a:t> - transfer data from one device to another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Routers</a:t>
            </a:r>
            <a:r>
              <a:rPr lang="en-US" dirty="0"/>
              <a:t> - transfer data packets between different computer networks (operates on level 3 of OSI)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Repeaters</a:t>
            </a:r>
            <a:r>
              <a:rPr lang="en-US" dirty="0"/>
              <a:t>,</a:t>
            </a:r>
            <a:r>
              <a:rPr lang="en-US" b="1" dirty="0"/>
              <a:t> </a:t>
            </a:r>
            <a:r>
              <a:rPr lang="en-US" b="1" dirty="0">
                <a:solidFill>
                  <a:schemeClr val="bg1"/>
                </a:solidFill>
              </a:rPr>
              <a:t>Hubs</a:t>
            </a:r>
            <a:r>
              <a:rPr lang="en-US" b="1" dirty="0"/>
              <a:t> </a:t>
            </a:r>
            <a:r>
              <a:rPr lang="en-US" dirty="0"/>
              <a:t>and</a:t>
            </a:r>
            <a:r>
              <a:rPr lang="en-US" b="1" dirty="0"/>
              <a:t> </a:t>
            </a:r>
            <a:r>
              <a:rPr lang="en-US" b="1" dirty="0">
                <a:solidFill>
                  <a:schemeClr val="bg1"/>
                </a:solidFill>
              </a:rPr>
              <a:t>Switches</a:t>
            </a:r>
            <a:r>
              <a:rPr lang="en-US" b="1" dirty="0"/>
              <a:t> </a:t>
            </a:r>
            <a:r>
              <a:rPr lang="en-US" dirty="0"/>
              <a:t>-</a:t>
            </a:r>
            <a:r>
              <a:rPr lang="en-US" b="1" dirty="0"/>
              <a:t> </a:t>
            </a:r>
            <a:r>
              <a:rPr lang="en-US" dirty="0"/>
              <a:t>connect network devices together so that they can function as a single segment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Network Interface Card </a:t>
            </a:r>
            <a:r>
              <a:rPr lang="en-US" dirty="0"/>
              <a:t>(</a:t>
            </a:r>
            <a:r>
              <a:rPr lang="en-US" b="1" dirty="0">
                <a:solidFill>
                  <a:schemeClr val="bg1"/>
                </a:solidFill>
              </a:rPr>
              <a:t>NIC</a:t>
            </a:r>
            <a:r>
              <a:rPr lang="en-US" dirty="0"/>
              <a:t>) - computer component that connects the device to the network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1949208-90B4-476C-B75D-07042BAFA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Hardware Components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89390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dirty="0"/>
              <a:t>Web Communication Explained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HTTP Basics</a:t>
            </a:r>
            <a:endParaRPr lang="bg-B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7A7A38-4985-45D8-8FC4-FD9F2513803B}"/>
              </a:ext>
            </a:extLst>
          </p:cNvPr>
          <p:cNvSpPr txBox="1"/>
          <p:nvPr/>
        </p:nvSpPr>
        <p:spPr>
          <a:xfrm>
            <a:off x="4633759" y="1902156"/>
            <a:ext cx="2924482" cy="1424209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7500" dirty="0">
                <a:solidFill>
                  <a:schemeClr val="bg2"/>
                </a:solidFill>
              </a:rPr>
              <a:t>http://</a:t>
            </a:r>
          </a:p>
        </p:txBody>
      </p:sp>
    </p:spTree>
    <p:extLst>
      <p:ext uri="{BB962C8B-B14F-4D97-AF65-F5344CB8AC3E}">
        <p14:creationId xmlns:p14="http://schemas.microsoft.com/office/powerpoint/2010/main" val="2671744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 descr="http://www.imid.adalet.gov.tr/baskanligimiz/subeler/subeler/kurum_arsivi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1285350"/>
            <a:ext cx="1907248" cy="1907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http://www.freevectors.net/files/large/LaptopIcon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180482"/>
            <a:ext cx="2116982" cy="2116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 Text Transfer Protocol</a:t>
            </a:r>
            <a:endParaRPr lang="bg-BG" dirty="0"/>
          </a:p>
        </p:txBody>
      </p:sp>
      <p:sp>
        <p:nvSpPr>
          <p:cNvPr id="15" name="Callout: Line 14"/>
          <p:cNvSpPr/>
          <p:nvPr/>
        </p:nvSpPr>
        <p:spPr>
          <a:xfrm>
            <a:off x="1219200" y="4228478"/>
            <a:ext cx="1752600" cy="390355"/>
          </a:xfrm>
          <a:prstGeom prst="borderCallout1">
            <a:avLst>
              <a:gd name="adj1" fmla="val 3749"/>
              <a:gd name="adj2" fmla="val 100054"/>
              <a:gd name="adj3" fmla="val -31647"/>
              <a:gd name="adj4" fmla="val 110735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</a:t>
            </a:r>
            <a:endParaRPr lang="bg-BG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Callout: Line 16"/>
          <p:cNvSpPr/>
          <p:nvPr/>
        </p:nvSpPr>
        <p:spPr>
          <a:xfrm>
            <a:off x="1562100" y="4686065"/>
            <a:ext cx="1752600" cy="390355"/>
          </a:xfrm>
          <a:prstGeom prst="borderCallout1">
            <a:avLst>
              <a:gd name="adj1" fmla="val 3749"/>
              <a:gd name="adj2" fmla="val 100054"/>
              <a:gd name="adj3" fmla="val -104147"/>
              <a:gd name="adj4" fmla="val 127496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TCP</a:t>
            </a:r>
            <a:endParaRPr lang="bg-BG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Callout: Line 17"/>
          <p:cNvSpPr/>
          <p:nvPr/>
        </p:nvSpPr>
        <p:spPr>
          <a:xfrm>
            <a:off x="1888382" y="5124106"/>
            <a:ext cx="1752600" cy="380230"/>
          </a:xfrm>
          <a:prstGeom prst="borderCallout1">
            <a:avLst>
              <a:gd name="adj1" fmla="val 3749"/>
              <a:gd name="adj2" fmla="val 100054"/>
              <a:gd name="adj3" fmla="val -158146"/>
              <a:gd name="adj4" fmla="val 142323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IP</a:t>
            </a:r>
            <a:endParaRPr lang="bg-BG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Callout: Line 18"/>
          <p:cNvSpPr/>
          <p:nvPr/>
        </p:nvSpPr>
        <p:spPr>
          <a:xfrm>
            <a:off x="2286000" y="5571568"/>
            <a:ext cx="1752600" cy="368633"/>
          </a:xfrm>
          <a:prstGeom prst="borderCallout1">
            <a:avLst>
              <a:gd name="adj1" fmla="val 3749"/>
              <a:gd name="adj2" fmla="val 100054"/>
              <a:gd name="adj3" fmla="val -219659"/>
              <a:gd name="adj4" fmla="val 151072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Ethernet</a:t>
            </a:r>
            <a:endParaRPr lang="bg-BG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Callout: Line 23"/>
          <p:cNvSpPr/>
          <p:nvPr/>
        </p:nvSpPr>
        <p:spPr>
          <a:xfrm flipH="1">
            <a:off x="9067800" y="4168368"/>
            <a:ext cx="1752600" cy="390355"/>
          </a:xfrm>
          <a:prstGeom prst="borderCallout1">
            <a:avLst>
              <a:gd name="adj1" fmla="val 3749"/>
              <a:gd name="adj2" fmla="val 100054"/>
              <a:gd name="adj3" fmla="val -12524"/>
              <a:gd name="adj4" fmla="val 1112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</a:t>
            </a:r>
            <a:endParaRPr lang="bg-BG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Callout: Line 24"/>
          <p:cNvSpPr/>
          <p:nvPr/>
        </p:nvSpPr>
        <p:spPr>
          <a:xfrm flipH="1">
            <a:off x="8763000" y="4656702"/>
            <a:ext cx="1752600" cy="419718"/>
          </a:xfrm>
          <a:prstGeom prst="borderCallout1">
            <a:avLst>
              <a:gd name="adj1" fmla="val 3749"/>
              <a:gd name="adj2" fmla="val 100054"/>
              <a:gd name="adj3" fmla="val -91094"/>
              <a:gd name="adj4" fmla="val 128028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TCP</a:t>
            </a:r>
            <a:endParaRPr lang="bg-BG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Callout: Line 25"/>
          <p:cNvSpPr/>
          <p:nvPr/>
        </p:nvSpPr>
        <p:spPr>
          <a:xfrm flipH="1">
            <a:off x="8458200" y="5138787"/>
            <a:ext cx="1752600" cy="350867"/>
          </a:xfrm>
          <a:prstGeom prst="borderCallout1">
            <a:avLst>
              <a:gd name="adj1" fmla="val 3749"/>
              <a:gd name="adj2" fmla="val 100054"/>
              <a:gd name="adj3" fmla="val -179204"/>
              <a:gd name="adj4" fmla="val 146582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IP</a:t>
            </a:r>
            <a:endParaRPr lang="bg-BG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Callout: Line 26"/>
          <p:cNvSpPr/>
          <p:nvPr/>
        </p:nvSpPr>
        <p:spPr>
          <a:xfrm flipH="1">
            <a:off x="8001000" y="5571569"/>
            <a:ext cx="1752600" cy="368632"/>
          </a:xfrm>
          <a:prstGeom prst="borderCallout1">
            <a:avLst>
              <a:gd name="adj1" fmla="val 3749"/>
              <a:gd name="adj2" fmla="val 100054"/>
              <a:gd name="adj3" fmla="val -212065"/>
              <a:gd name="adj4" fmla="val 150540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Ethernet</a:t>
            </a:r>
            <a:endParaRPr lang="bg-BG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Flowchart: Alternate Process 15"/>
          <p:cNvSpPr/>
          <p:nvPr/>
        </p:nvSpPr>
        <p:spPr>
          <a:xfrm>
            <a:off x="4876800" y="5504336"/>
            <a:ext cx="2286000" cy="896464"/>
          </a:xfrm>
          <a:prstGeom prst="flowChartAlternateProcess">
            <a:avLst/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Media (wires / air / fiber)</a:t>
            </a:r>
            <a:endParaRPr lang="bg-BG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Arc 12"/>
          <p:cNvSpPr/>
          <p:nvPr/>
        </p:nvSpPr>
        <p:spPr>
          <a:xfrm rot="5400000">
            <a:off x="4293632" y="607052"/>
            <a:ext cx="3223736" cy="5715000"/>
          </a:xfrm>
          <a:custGeom>
            <a:avLst/>
            <a:gdLst>
              <a:gd name="connsiteX0" fmla="*/ 1942454 w 3505200"/>
              <a:gd name="connsiteY0" fmla="*/ 17368 h 5902912"/>
              <a:gd name="connsiteX1" fmla="*/ 3505132 w 3505200"/>
              <a:gd name="connsiteY1" fmla="*/ 2977445 h 5902912"/>
              <a:gd name="connsiteX2" fmla="*/ 1855643 w 3505200"/>
              <a:gd name="connsiteY2" fmla="*/ 5897806 h 5902912"/>
              <a:gd name="connsiteX3" fmla="*/ 1752600 w 3505200"/>
              <a:gd name="connsiteY3" fmla="*/ 2951456 h 5902912"/>
              <a:gd name="connsiteX4" fmla="*/ 1942454 w 3505200"/>
              <a:gd name="connsiteY4" fmla="*/ 17368 h 5902912"/>
              <a:gd name="connsiteX0" fmla="*/ 1942454 w 3505200"/>
              <a:gd name="connsiteY0" fmla="*/ 17368 h 5902912"/>
              <a:gd name="connsiteX1" fmla="*/ 3505132 w 3505200"/>
              <a:gd name="connsiteY1" fmla="*/ 2977445 h 5902912"/>
              <a:gd name="connsiteX2" fmla="*/ 1855643 w 3505200"/>
              <a:gd name="connsiteY2" fmla="*/ 5897806 h 5902912"/>
              <a:gd name="connsiteX0" fmla="*/ 1319407 w 2882154"/>
              <a:gd name="connsiteY0" fmla="*/ 0 h 5880438"/>
              <a:gd name="connsiteX1" fmla="*/ 2882085 w 2882154"/>
              <a:gd name="connsiteY1" fmla="*/ 2960077 h 5880438"/>
              <a:gd name="connsiteX2" fmla="*/ 1232596 w 2882154"/>
              <a:gd name="connsiteY2" fmla="*/ 5880438 h 5880438"/>
              <a:gd name="connsiteX3" fmla="*/ 0 w 2882154"/>
              <a:gd name="connsiteY3" fmla="*/ 2998634 h 5880438"/>
              <a:gd name="connsiteX4" fmla="*/ 1319407 w 2882154"/>
              <a:gd name="connsiteY4" fmla="*/ 0 h 5880438"/>
              <a:gd name="connsiteX0" fmla="*/ 1319407 w 2882154"/>
              <a:gd name="connsiteY0" fmla="*/ 0 h 5880438"/>
              <a:gd name="connsiteX1" fmla="*/ 2882085 w 2882154"/>
              <a:gd name="connsiteY1" fmla="*/ 2960077 h 5880438"/>
              <a:gd name="connsiteX2" fmla="*/ 1232596 w 2882154"/>
              <a:gd name="connsiteY2" fmla="*/ 5880438 h 5880438"/>
              <a:gd name="connsiteX0" fmla="*/ 1319407 w 2882154"/>
              <a:gd name="connsiteY0" fmla="*/ 0 h 5880438"/>
              <a:gd name="connsiteX1" fmla="*/ 2882085 w 2882154"/>
              <a:gd name="connsiteY1" fmla="*/ 2960077 h 5880438"/>
              <a:gd name="connsiteX2" fmla="*/ 1232596 w 2882154"/>
              <a:gd name="connsiteY2" fmla="*/ 5880438 h 5880438"/>
              <a:gd name="connsiteX3" fmla="*/ 0 w 2882154"/>
              <a:gd name="connsiteY3" fmla="*/ 2998634 h 5880438"/>
              <a:gd name="connsiteX4" fmla="*/ 1319407 w 2882154"/>
              <a:gd name="connsiteY4" fmla="*/ 0 h 5880438"/>
              <a:gd name="connsiteX0" fmla="*/ 1319407 w 2882154"/>
              <a:gd name="connsiteY0" fmla="*/ 0 h 5880438"/>
              <a:gd name="connsiteX1" fmla="*/ 2882085 w 2882154"/>
              <a:gd name="connsiteY1" fmla="*/ 2960077 h 5880438"/>
              <a:gd name="connsiteX2" fmla="*/ 1232596 w 2882154"/>
              <a:gd name="connsiteY2" fmla="*/ 5880438 h 5880438"/>
              <a:gd name="connsiteX0" fmla="*/ 1319407 w 2882154"/>
              <a:gd name="connsiteY0" fmla="*/ 0 h 5880438"/>
              <a:gd name="connsiteX1" fmla="*/ 2882085 w 2882154"/>
              <a:gd name="connsiteY1" fmla="*/ 2960077 h 5880438"/>
              <a:gd name="connsiteX2" fmla="*/ 1232596 w 2882154"/>
              <a:gd name="connsiteY2" fmla="*/ 5880438 h 5880438"/>
              <a:gd name="connsiteX3" fmla="*/ 0 w 2882154"/>
              <a:gd name="connsiteY3" fmla="*/ 2998634 h 5880438"/>
              <a:gd name="connsiteX4" fmla="*/ 1319407 w 2882154"/>
              <a:gd name="connsiteY4" fmla="*/ 0 h 5880438"/>
              <a:gd name="connsiteX0" fmla="*/ 1319407 w 2882154"/>
              <a:gd name="connsiteY0" fmla="*/ 0 h 5880438"/>
              <a:gd name="connsiteX1" fmla="*/ 2053746 w 2882154"/>
              <a:gd name="connsiteY1" fmla="*/ 2960077 h 5880438"/>
              <a:gd name="connsiteX2" fmla="*/ 1232596 w 2882154"/>
              <a:gd name="connsiteY2" fmla="*/ 5880438 h 5880438"/>
              <a:gd name="connsiteX0" fmla="*/ 1319407 w 3140318"/>
              <a:gd name="connsiteY0" fmla="*/ 0 h 5880438"/>
              <a:gd name="connsiteX1" fmla="*/ 2882085 w 3140318"/>
              <a:gd name="connsiteY1" fmla="*/ 2960077 h 5880438"/>
              <a:gd name="connsiteX2" fmla="*/ 1232596 w 3140318"/>
              <a:gd name="connsiteY2" fmla="*/ 5880438 h 5880438"/>
              <a:gd name="connsiteX3" fmla="*/ 0 w 3140318"/>
              <a:gd name="connsiteY3" fmla="*/ 2998634 h 5880438"/>
              <a:gd name="connsiteX4" fmla="*/ 1319407 w 3140318"/>
              <a:gd name="connsiteY4" fmla="*/ 0 h 5880438"/>
              <a:gd name="connsiteX0" fmla="*/ 1319407 w 3140318"/>
              <a:gd name="connsiteY0" fmla="*/ 0 h 5880438"/>
              <a:gd name="connsiteX1" fmla="*/ 3140268 w 3140318"/>
              <a:gd name="connsiteY1" fmla="*/ 2970834 h 5880438"/>
              <a:gd name="connsiteX2" fmla="*/ 1232596 w 3140318"/>
              <a:gd name="connsiteY2" fmla="*/ 5880438 h 5880438"/>
              <a:gd name="connsiteX0" fmla="*/ 1319407 w 2882154"/>
              <a:gd name="connsiteY0" fmla="*/ 0 h 5880438"/>
              <a:gd name="connsiteX1" fmla="*/ 2882085 w 2882154"/>
              <a:gd name="connsiteY1" fmla="*/ 2960077 h 5880438"/>
              <a:gd name="connsiteX2" fmla="*/ 1232596 w 2882154"/>
              <a:gd name="connsiteY2" fmla="*/ 5880438 h 5880438"/>
              <a:gd name="connsiteX3" fmla="*/ 0 w 2882154"/>
              <a:gd name="connsiteY3" fmla="*/ 2998634 h 5880438"/>
              <a:gd name="connsiteX4" fmla="*/ 1319407 w 2882154"/>
              <a:gd name="connsiteY4" fmla="*/ 0 h 5880438"/>
              <a:gd name="connsiteX0" fmla="*/ 1319407 w 2882154"/>
              <a:gd name="connsiteY0" fmla="*/ 0 h 5880438"/>
              <a:gd name="connsiteX1" fmla="*/ 2677689 w 2882154"/>
              <a:gd name="connsiteY1" fmla="*/ 2841742 h 5880438"/>
              <a:gd name="connsiteX2" fmla="*/ 1232596 w 2882154"/>
              <a:gd name="connsiteY2" fmla="*/ 5880438 h 5880438"/>
              <a:gd name="connsiteX0" fmla="*/ 1319407 w 2882154"/>
              <a:gd name="connsiteY0" fmla="*/ 0 h 5880438"/>
              <a:gd name="connsiteX1" fmla="*/ 2882085 w 2882154"/>
              <a:gd name="connsiteY1" fmla="*/ 2960077 h 5880438"/>
              <a:gd name="connsiteX2" fmla="*/ 1232596 w 2882154"/>
              <a:gd name="connsiteY2" fmla="*/ 5880438 h 5880438"/>
              <a:gd name="connsiteX3" fmla="*/ 0 w 2882154"/>
              <a:gd name="connsiteY3" fmla="*/ 2998634 h 5880438"/>
              <a:gd name="connsiteX4" fmla="*/ 1319407 w 2882154"/>
              <a:gd name="connsiteY4" fmla="*/ 0 h 5880438"/>
              <a:gd name="connsiteX0" fmla="*/ 1319407 w 2882154"/>
              <a:gd name="connsiteY0" fmla="*/ 0 h 5880438"/>
              <a:gd name="connsiteX1" fmla="*/ 2677689 w 2882154"/>
              <a:gd name="connsiteY1" fmla="*/ 2841742 h 5880438"/>
              <a:gd name="connsiteX2" fmla="*/ 1232596 w 2882154"/>
              <a:gd name="connsiteY2" fmla="*/ 5880438 h 5880438"/>
              <a:gd name="connsiteX0" fmla="*/ 1319407 w 2882154"/>
              <a:gd name="connsiteY0" fmla="*/ 0 h 5880438"/>
              <a:gd name="connsiteX1" fmla="*/ 2882085 w 2882154"/>
              <a:gd name="connsiteY1" fmla="*/ 2960077 h 5880438"/>
              <a:gd name="connsiteX2" fmla="*/ 1232596 w 2882154"/>
              <a:gd name="connsiteY2" fmla="*/ 5880438 h 5880438"/>
              <a:gd name="connsiteX3" fmla="*/ 0 w 2882154"/>
              <a:gd name="connsiteY3" fmla="*/ 2998634 h 5880438"/>
              <a:gd name="connsiteX4" fmla="*/ 1319407 w 2882154"/>
              <a:gd name="connsiteY4" fmla="*/ 0 h 5880438"/>
              <a:gd name="connsiteX0" fmla="*/ 1319407 w 2882154"/>
              <a:gd name="connsiteY0" fmla="*/ 0 h 5880438"/>
              <a:gd name="connsiteX1" fmla="*/ 2677689 w 2882154"/>
              <a:gd name="connsiteY1" fmla="*/ 2841742 h 5880438"/>
              <a:gd name="connsiteX2" fmla="*/ 1232596 w 2882154"/>
              <a:gd name="connsiteY2" fmla="*/ 5880438 h 5880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82154" h="5880438" stroke="0" extrusionOk="0">
                <a:moveTo>
                  <a:pt x="1319407" y="0"/>
                </a:moveTo>
                <a:cubicBezTo>
                  <a:pt x="2214466" y="164250"/>
                  <a:pt x="2890014" y="1443895"/>
                  <a:pt x="2882085" y="2960077"/>
                </a:cubicBezTo>
                <a:cubicBezTo>
                  <a:pt x="2873967" y="4512640"/>
                  <a:pt x="2152962" y="5789152"/>
                  <a:pt x="1232596" y="5880438"/>
                </a:cubicBezTo>
                <a:cubicBezTo>
                  <a:pt x="821731" y="4919837"/>
                  <a:pt x="1024051" y="4561663"/>
                  <a:pt x="0" y="2998634"/>
                </a:cubicBezTo>
                <a:cubicBezTo>
                  <a:pt x="63285" y="2020605"/>
                  <a:pt x="1256122" y="978029"/>
                  <a:pt x="1319407" y="0"/>
                </a:cubicBezTo>
                <a:close/>
              </a:path>
              <a:path w="2882154" h="5880438" fill="none">
                <a:moveTo>
                  <a:pt x="1319407" y="0"/>
                </a:moveTo>
                <a:cubicBezTo>
                  <a:pt x="2214466" y="164250"/>
                  <a:pt x="1308640" y="13127"/>
                  <a:pt x="2677689" y="2841742"/>
                </a:cubicBezTo>
                <a:cubicBezTo>
                  <a:pt x="1238804" y="5878860"/>
                  <a:pt x="2152962" y="5789152"/>
                  <a:pt x="1232596" y="5880438"/>
                </a:cubicBezTo>
              </a:path>
            </a:pathLst>
          </a:custGeom>
          <a:ln w="28575">
            <a:solidFill>
              <a:schemeClr val="tx1"/>
            </a:solidFill>
            <a:headEnd type="oval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0" name="Flowchart: Alternate Process 29"/>
          <p:cNvSpPr/>
          <p:nvPr/>
        </p:nvSpPr>
        <p:spPr>
          <a:xfrm>
            <a:off x="3664223" y="1942446"/>
            <a:ext cx="2133600" cy="790131"/>
          </a:xfrm>
          <a:prstGeom prst="flowChartAlternateProcess">
            <a:avLst/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Request</a:t>
            </a:r>
            <a:endParaRPr lang="bg-BG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" name="Flowchart: Alternate Process 30"/>
          <p:cNvSpPr/>
          <p:nvPr/>
        </p:nvSpPr>
        <p:spPr>
          <a:xfrm>
            <a:off x="6134100" y="1942445"/>
            <a:ext cx="2133600" cy="790131"/>
          </a:xfrm>
          <a:prstGeom prst="flowChartAlternateProcess">
            <a:avLst/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Response</a:t>
            </a:r>
            <a:endParaRPr lang="bg-BG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Arc 12">
            <a:extLst>
              <a:ext uri="{FF2B5EF4-FFF2-40B4-BE49-F238E27FC236}">
                <a16:creationId xmlns:a16="http://schemas.microsoft.com/office/drawing/2014/main" id="{DF1494D5-2B12-45E1-925F-6F3E4B791C60}"/>
              </a:ext>
            </a:extLst>
          </p:cNvPr>
          <p:cNvSpPr/>
          <p:nvPr/>
        </p:nvSpPr>
        <p:spPr>
          <a:xfrm rot="5400000">
            <a:off x="3811699" y="93437"/>
            <a:ext cx="4187602" cy="6934200"/>
          </a:xfrm>
          <a:custGeom>
            <a:avLst/>
            <a:gdLst>
              <a:gd name="connsiteX0" fmla="*/ 1942454 w 3505200"/>
              <a:gd name="connsiteY0" fmla="*/ 17368 h 5902912"/>
              <a:gd name="connsiteX1" fmla="*/ 3505132 w 3505200"/>
              <a:gd name="connsiteY1" fmla="*/ 2977445 h 5902912"/>
              <a:gd name="connsiteX2" fmla="*/ 1855643 w 3505200"/>
              <a:gd name="connsiteY2" fmla="*/ 5897806 h 5902912"/>
              <a:gd name="connsiteX3" fmla="*/ 1752600 w 3505200"/>
              <a:gd name="connsiteY3" fmla="*/ 2951456 h 5902912"/>
              <a:gd name="connsiteX4" fmla="*/ 1942454 w 3505200"/>
              <a:gd name="connsiteY4" fmla="*/ 17368 h 5902912"/>
              <a:gd name="connsiteX0" fmla="*/ 1942454 w 3505200"/>
              <a:gd name="connsiteY0" fmla="*/ 17368 h 5902912"/>
              <a:gd name="connsiteX1" fmla="*/ 3505132 w 3505200"/>
              <a:gd name="connsiteY1" fmla="*/ 2977445 h 5902912"/>
              <a:gd name="connsiteX2" fmla="*/ 1855643 w 3505200"/>
              <a:gd name="connsiteY2" fmla="*/ 5897806 h 5902912"/>
              <a:gd name="connsiteX0" fmla="*/ 1319407 w 2882154"/>
              <a:gd name="connsiteY0" fmla="*/ 0 h 5880438"/>
              <a:gd name="connsiteX1" fmla="*/ 2882085 w 2882154"/>
              <a:gd name="connsiteY1" fmla="*/ 2960077 h 5880438"/>
              <a:gd name="connsiteX2" fmla="*/ 1232596 w 2882154"/>
              <a:gd name="connsiteY2" fmla="*/ 5880438 h 5880438"/>
              <a:gd name="connsiteX3" fmla="*/ 0 w 2882154"/>
              <a:gd name="connsiteY3" fmla="*/ 2998634 h 5880438"/>
              <a:gd name="connsiteX4" fmla="*/ 1319407 w 2882154"/>
              <a:gd name="connsiteY4" fmla="*/ 0 h 5880438"/>
              <a:gd name="connsiteX0" fmla="*/ 1319407 w 2882154"/>
              <a:gd name="connsiteY0" fmla="*/ 0 h 5880438"/>
              <a:gd name="connsiteX1" fmla="*/ 2882085 w 2882154"/>
              <a:gd name="connsiteY1" fmla="*/ 2960077 h 5880438"/>
              <a:gd name="connsiteX2" fmla="*/ 1232596 w 2882154"/>
              <a:gd name="connsiteY2" fmla="*/ 5880438 h 5880438"/>
              <a:gd name="connsiteX0" fmla="*/ 1319407 w 2882154"/>
              <a:gd name="connsiteY0" fmla="*/ 0 h 5880438"/>
              <a:gd name="connsiteX1" fmla="*/ 2882085 w 2882154"/>
              <a:gd name="connsiteY1" fmla="*/ 2960077 h 5880438"/>
              <a:gd name="connsiteX2" fmla="*/ 1232596 w 2882154"/>
              <a:gd name="connsiteY2" fmla="*/ 5880438 h 5880438"/>
              <a:gd name="connsiteX3" fmla="*/ 0 w 2882154"/>
              <a:gd name="connsiteY3" fmla="*/ 2998634 h 5880438"/>
              <a:gd name="connsiteX4" fmla="*/ 1319407 w 2882154"/>
              <a:gd name="connsiteY4" fmla="*/ 0 h 5880438"/>
              <a:gd name="connsiteX0" fmla="*/ 1319407 w 2882154"/>
              <a:gd name="connsiteY0" fmla="*/ 0 h 5880438"/>
              <a:gd name="connsiteX1" fmla="*/ 2882085 w 2882154"/>
              <a:gd name="connsiteY1" fmla="*/ 2960077 h 5880438"/>
              <a:gd name="connsiteX2" fmla="*/ 1232596 w 2882154"/>
              <a:gd name="connsiteY2" fmla="*/ 5880438 h 5880438"/>
              <a:gd name="connsiteX0" fmla="*/ 1319407 w 2882154"/>
              <a:gd name="connsiteY0" fmla="*/ 0 h 5880438"/>
              <a:gd name="connsiteX1" fmla="*/ 2882085 w 2882154"/>
              <a:gd name="connsiteY1" fmla="*/ 2960077 h 5880438"/>
              <a:gd name="connsiteX2" fmla="*/ 1232596 w 2882154"/>
              <a:gd name="connsiteY2" fmla="*/ 5880438 h 5880438"/>
              <a:gd name="connsiteX3" fmla="*/ 0 w 2882154"/>
              <a:gd name="connsiteY3" fmla="*/ 2998634 h 5880438"/>
              <a:gd name="connsiteX4" fmla="*/ 1319407 w 2882154"/>
              <a:gd name="connsiteY4" fmla="*/ 0 h 5880438"/>
              <a:gd name="connsiteX0" fmla="*/ 1319407 w 2882154"/>
              <a:gd name="connsiteY0" fmla="*/ 0 h 5880438"/>
              <a:gd name="connsiteX1" fmla="*/ 2053746 w 2882154"/>
              <a:gd name="connsiteY1" fmla="*/ 2960077 h 5880438"/>
              <a:gd name="connsiteX2" fmla="*/ 1232596 w 2882154"/>
              <a:gd name="connsiteY2" fmla="*/ 5880438 h 5880438"/>
              <a:gd name="connsiteX0" fmla="*/ 1319407 w 3140318"/>
              <a:gd name="connsiteY0" fmla="*/ 0 h 5880438"/>
              <a:gd name="connsiteX1" fmla="*/ 2882085 w 3140318"/>
              <a:gd name="connsiteY1" fmla="*/ 2960077 h 5880438"/>
              <a:gd name="connsiteX2" fmla="*/ 1232596 w 3140318"/>
              <a:gd name="connsiteY2" fmla="*/ 5880438 h 5880438"/>
              <a:gd name="connsiteX3" fmla="*/ 0 w 3140318"/>
              <a:gd name="connsiteY3" fmla="*/ 2998634 h 5880438"/>
              <a:gd name="connsiteX4" fmla="*/ 1319407 w 3140318"/>
              <a:gd name="connsiteY4" fmla="*/ 0 h 5880438"/>
              <a:gd name="connsiteX0" fmla="*/ 1319407 w 3140318"/>
              <a:gd name="connsiteY0" fmla="*/ 0 h 5880438"/>
              <a:gd name="connsiteX1" fmla="*/ 3140268 w 3140318"/>
              <a:gd name="connsiteY1" fmla="*/ 2970834 h 5880438"/>
              <a:gd name="connsiteX2" fmla="*/ 1232596 w 3140318"/>
              <a:gd name="connsiteY2" fmla="*/ 5880438 h 5880438"/>
              <a:gd name="connsiteX0" fmla="*/ 1319407 w 2882154"/>
              <a:gd name="connsiteY0" fmla="*/ 0 h 5880438"/>
              <a:gd name="connsiteX1" fmla="*/ 2882085 w 2882154"/>
              <a:gd name="connsiteY1" fmla="*/ 2960077 h 5880438"/>
              <a:gd name="connsiteX2" fmla="*/ 1232596 w 2882154"/>
              <a:gd name="connsiteY2" fmla="*/ 5880438 h 5880438"/>
              <a:gd name="connsiteX3" fmla="*/ 0 w 2882154"/>
              <a:gd name="connsiteY3" fmla="*/ 2998634 h 5880438"/>
              <a:gd name="connsiteX4" fmla="*/ 1319407 w 2882154"/>
              <a:gd name="connsiteY4" fmla="*/ 0 h 5880438"/>
              <a:gd name="connsiteX0" fmla="*/ 1319407 w 2882154"/>
              <a:gd name="connsiteY0" fmla="*/ 0 h 5880438"/>
              <a:gd name="connsiteX1" fmla="*/ 2677689 w 2882154"/>
              <a:gd name="connsiteY1" fmla="*/ 2841742 h 5880438"/>
              <a:gd name="connsiteX2" fmla="*/ 1232596 w 2882154"/>
              <a:gd name="connsiteY2" fmla="*/ 5880438 h 5880438"/>
              <a:gd name="connsiteX0" fmla="*/ 1319407 w 2882154"/>
              <a:gd name="connsiteY0" fmla="*/ 0 h 5880438"/>
              <a:gd name="connsiteX1" fmla="*/ 2882085 w 2882154"/>
              <a:gd name="connsiteY1" fmla="*/ 2960077 h 5880438"/>
              <a:gd name="connsiteX2" fmla="*/ 1232596 w 2882154"/>
              <a:gd name="connsiteY2" fmla="*/ 5880438 h 5880438"/>
              <a:gd name="connsiteX3" fmla="*/ 0 w 2882154"/>
              <a:gd name="connsiteY3" fmla="*/ 2998634 h 5880438"/>
              <a:gd name="connsiteX4" fmla="*/ 1319407 w 2882154"/>
              <a:gd name="connsiteY4" fmla="*/ 0 h 5880438"/>
              <a:gd name="connsiteX0" fmla="*/ 1319407 w 2882154"/>
              <a:gd name="connsiteY0" fmla="*/ 0 h 5880438"/>
              <a:gd name="connsiteX1" fmla="*/ 2677689 w 2882154"/>
              <a:gd name="connsiteY1" fmla="*/ 2841742 h 5880438"/>
              <a:gd name="connsiteX2" fmla="*/ 1232596 w 2882154"/>
              <a:gd name="connsiteY2" fmla="*/ 5880438 h 5880438"/>
              <a:gd name="connsiteX0" fmla="*/ 1319407 w 2882154"/>
              <a:gd name="connsiteY0" fmla="*/ 0 h 5880438"/>
              <a:gd name="connsiteX1" fmla="*/ 2882085 w 2882154"/>
              <a:gd name="connsiteY1" fmla="*/ 2960077 h 5880438"/>
              <a:gd name="connsiteX2" fmla="*/ 1232596 w 2882154"/>
              <a:gd name="connsiteY2" fmla="*/ 5880438 h 5880438"/>
              <a:gd name="connsiteX3" fmla="*/ 0 w 2882154"/>
              <a:gd name="connsiteY3" fmla="*/ 2998634 h 5880438"/>
              <a:gd name="connsiteX4" fmla="*/ 1319407 w 2882154"/>
              <a:gd name="connsiteY4" fmla="*/ 0 h 5880438"/>
              <a:gd name="connsiteX0" fmla="*/ 1319407 w 2882154"/>
              <a:gd name="connsiteY0" fmla="*/ 0 h 5880438"/>
              <a:gd name="connsiteX1" fmla="*/ 2677689 w 2882154"/>
              <a:gd name="connsiteY1" fmla="*/ 2841742 h 5880438"/>
              <a:gd name="connsiteX2" fmla="*/ 1232596 w 2882154"/>
              <a:gd name="connsiteY2" fmla="*/ 5880438 h 5880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82154" h="5880438" stroke="0" extrusionOk="0">
                <a:moveTo>
                  <a:pt x="1319407" y="0"/>
                </a:moveTo>
                <a:cubicBezTo>
                  <a:pt x="2214466" y="164250"/>
                  <a:pt x="2890014" y="1443895"/>
                  <a:pt x="2882085" y="2960077"/>
                </a:cubicBezTo>
                <a:cubicBezTo>
                  <a:pt x="2873967" y="4512640"/>
                  <a:pt x="2152962" y="5789152"/>
                  <a:pt x="1232596" y="5880438"/>
                </a:cubicBezTo>
                <a:cubicBezTo>
                  <a:pt x="821731" y="4919837"/>
                  <a:pt x="1024051" y="4561663"/>
                  <a:pt x="0" y="2998634"/>
                </a:cubicBezTo>
                <a:cubicBezTo>
                  <a:pt x="63285" y="2020605"/>
                  <a:pt x="1256122" y="978029"/>
                  <a:pt x="1319407" y="0"/>
                </a:cubicBezTo>
                <a:close/>
              </a:path>
              <a:path w="2882154" h="5880438" fill="none">
                <a:moveTo>
                  <a:pt x="1319407" y="0"/>
                </a:moveTo>
                <a:cubicBezTo>
                  <a:pt x="2214466" y="164250"/>
                  <a:pt x="1308640" y="13127"/>
                  <a:pt x="2677689" y="2841742"/>
                </a:cubicBezTo>
                <a:cubicBezTo>
                  <a:pt x="1238804" y="5878860"/>
                  <a:pt x="2152962" y="5789152"/>
                  <a:pt x="1232596" y="5880438"/>
                </a:cubicBezTo>
              </a:path>
            </a:pathLst>
          </a:custGeom>
          <a:ln w="28575">
            <a:solidFill>
              <a:schemeClr val="tx1"/>
            </a:solidFill>
            <a:headEnd type="stealth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C23DA46-234D-4762-818D-59A6E8C93E1B}"/>
              </a:ext>
            </a:extLst>
          </p:cNvPr>
          <p:cNvCxnSpPr/>
          <p:nvPr/>
        </p:nvCxnSpPr>
        <p:spPr>
          <a:xfrm>
            <a:off x="3886200" y="1762208"/>
            <a:ext cx="1752600" cy="0"/>
          </a:xfrm>
          <a:prstGeom prst="straightConnector1">
            <a:avLst/>
          </a:prstGeom>
          <a:ln w="28575">
            <a:solidFill>
              <a:schemeClr val="tx1"/>
            </a:solidFill>
            <a:headEnd type="oval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4AF4EF3-29D6-4AB9-B3FA-41D01C4D9923}"/>
              </a:ext>
            </a:extLst>
          </p:cNvPr>
          <p:cNvCxnSpPr/>
          <p:nvPr/>
        </p:nvCxnSpPr>
        <p:spPr>
          <a:xfrm flipH="1">
            <a:off x="6248400" y="1762208"/>
            <a:ext cx="1828800" cy="0"/>
          </a:xfrm>
          <a:prstGeom prst="straightConnector1">
            <a:avLst/>
          </a:prstGeom>
          <a:ln w="28575">
            <a:solidFill>
              <a:schemeClr val="tx1"/>
            </a:solidFill>
            <a:headEnd type="oval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7465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  <p:bldP spid="18" grpId="0" animBg="1"/>
      <p:bldP spid="19" grpId="0" animBg="1"/>
      <p:bldP spid="24" grpId="0" animBg="1"/>
      <p:bldP spid="25" grpId="0" animBg="1"/>
      <p:bldP spid="26" grpId="0" animBg="1"/>
      <p:bldP spid="27" grpId="0" animBg="1"/>
      <p:bldP spid="16" grpId="0" animBg="1"/>
      <p:bldP spid="29" grpId="0" animBg="1"/>
      <p:bldP spid="30" grpId="0" animBg="1"/>
      <p:bldP spid="31" grpId="0" animBg="1"/>
      <p:bldP spid="2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485378" name="Rectangle 2"/>
          <p:cNvSpPr>
            <a:spLocks noGrp="1" noChangeArrowheads="1"/>
          </p:cNvSpPr>
          <p:nvPr>
            <p:ph type="title"/>
          </p:nvPr>
        </p:nvSpPr>
        <p:spPr>
          <a:xfrm>
            <a:off x="189953" y="99000"/>
            <a:ext cx="9506047" cy="882654"/>
          </a:xfrm>
        </p:spPr>
        <p:txBody>
          <a:bodyPr/>
          <a:lstStyle/>
          <a:p>
            <a:r>
              <a:rPr lang="en-US" dirty="0"/>
              <a:t>HTTP Request Methods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436562" y="1385521"/>
          <a:ext cx="5966451" cy="265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015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649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 dirty="0">
                          <a:effectLst/>
                        </a:rPr>
                        <a:t>Method</a:t>
                      </a:r>
                    </a:p>
                  </a:txBody>
                  <a:tcP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3200" dirty="0">
                          <a:effectLst/>
                        </a:rPr>
                        <a:t>Description</a:t>
                      </a:r>
                    </a:p>
                  </a:txBody>
                  <a:tcP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5135">
                <a:tc>
                  <a:txBody>
                    <a:bodyPr/>
                    <a:lstStyle/>
                    <a:p>
                      <a:r>
                        <a:rPr lang="en-GB" sz="2800" dirty="0">
                          <a:effectLst/>
                        </a:rPr>
                        <a:t>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dirty="0">
                          <a:effectLst/>
                        </a:rPr>
                        <a:t>Create / store a resource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2800" dirty="0">
                          <a:effectLst/>
                        </a:rPr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dirty="0">
                          <a:effectLst/>
                        </a:rPr>
                        <a:t>Read / retrieve a resource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r>
                        <a:rPr lang="en-GB" sz="2800" dirty="0">
                          <a:effectLst/>
                        </a:rPr>
                        <a:t>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dirty="0">
                          <a:effectLst/>
                        </a:rPr>
                        <a:t>Update / modify a resource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150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dirty="0">
                          <a:effectLst/>
                        </a:rPr>
                        <a:t>DELETE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>
                          <a:effectLst/>
                        </a:rPr>
                        <a:t>Delete / remove a resource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3741722-3639-4063-A032-071B392561D8}"/>
              </a:ext>
            </a:extLst>
          </p:cNvPr>
          <p:cNvSpPr/>
          <p:nvPr/>
        </p:nvSpPr>
        <p:spPr bwMode="auto">
          <a:xfrm>
            <a:off x="2135271" y="1962446"/>
            <a:ext cx="216104" cy="2061210"/>
          </a:xfrm>
          <a:prstGeom prst="roundRect">
            <a:avLst/>
          </a:prstGeom>
          <a:solidFill>
            <a:srgbClr val="234465">
              <a:alpha val="46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422BB02-F303-4EE8-A804-5EFB70AB82FF}"/>
              </a:ext>
            </a:extLst>
          </p:cNvPr>
          <p:cNvCxnSpPr>
            <a:cxnSpLocks/>
          </p:cNvCxnSpPr>
          <p:nvPr/>
        </p:nvCxnSpPr>
        <p:spPr>
          <a:xfrm>
            <a:off x="2222989" y="4158031"/>
            <a:ext cx="0" cy="108218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6141BA3-BA6A-4DCE-B4A8-47122DF13FF2}"/>
              </a:ext>
            </a:extLst>
          </p:cNvPr>
          <p:cNvSpPr txBox="1"/>
          <p:nvPr/>
        </p:nvSpPr>
        <p:spPr>
          <a:xfrm>
            <a:off x="436564" y="5368730"/>
            <a:ext cx="5966449" cy="11423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/>
              <a:t>The four basic functions of persistence storage.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85609A3F-5724-4AEE-8281-3CC9B47353C3}"/>
              </a:ext>
            </a:extLst>
          </p:cNvPr>
          <p:cNvGraphicFramePr>
            <a:graphicFrameLocks noGrp="1"/>
          </p:cNvGraphicFramePr>
          <p:nvPr/>
        </p:nvGraphicFramePr>
        <p:xfrm>
          <a:off x="7513327" y="2832151"/>
          <a:ext cx="3773798" cy="265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737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 dirty="0">
                          <a:effectLst/>
                        </a:rPr>
                        <a:t>Other HTTP Methods</a:t>
                      </a:r>
                    </a:p>
                  </a:txBody>
                  <a:tcP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5135"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dirty="0">
                          <a:effectLst/>
                        </a:rPr>
                        <a:t>CONNECT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dirty="0">
                          <a:effectLst/>
                        </a:rPr>
                        <a:t>HEAD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dirty="0">
                          <a:effectLst/>
                        </a:rPr>
                        <a:t>OPTIONS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150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>
                          <a:effectLst/>
                        </a:rPr>
                        <a:t>TRACE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4337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2" name="Content Placeholder 1"/>
          <p:cNvSpPr>
            <a:spLocks noGrp="1"/>
          </p:cNvSpPr>
          <p:nvPr>
            <p:ph type="body" sz="quarter" idx="10"/>
          </p:nvPr>
        </p:nvSpPr>
        <p:spPr>
          <a:xfrm>
            <a:off x="192001" y="1796840"/>
            <a:ext cx="11804822" cy="483256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HTTP </a:t>
            </a:r>
            <a:r>
              <a:rPr lang="en-GB" b="1" dirty="0">
                <a:solidFill>
                  <a:schemeClr val="bg1"/>
                </a:solidFill>
              </a:rPr>
              <a:t>request</a:t>
            </a:r>
            <a:r>
              <a:rPr lang="en-GB" dirty="0"/>
              <a:t>:</a:t>
            </a:r>
          </a:p>
          <a:p>
            <a:pPr marL="0" indent="0">
              <a:lnSpc>
                <a:spcPct val="100000"/>
              </a:lnSpc>
              <a:buNone/>
            </a:pPr>
            <a:endParaRPr lang="en-GB" dirty="0"/>
          </a:p>
          <a:p>
            <a:pPr marL="0" indent="0">
              <a:lnSpc>
                <a:spcPct val="100000"/>
              </a:lnSpc>
              <a:buNone/>
            </a:pPr>
            <a:endParaRPr lang="en-GB" dirty="0"/>
          </a:p>
          <a:p>
            <a:pPr marL="0" indent="0">
              <a:lnSpc>
                <a:spcPct val="100000"/>
              </a:lnSpc>
              <a:buNone/>
            </a:pPr>
            <a:endParaRPr lang="en-GB" dirty="0"/>
          </a:p>
          <a:p>
            <a:pPr>
              <a:lnSpc>
                <a:spcPct val="100000"/>
              </a:lnSpc>
            </a:pPr>
            <a:r>
              <a:rPr lang="en-GB" dirty="0"/>
              <a:t>HTTP </a:t>
            </a:r>
            <a:r>
              <a:rPr lang="en-GB" b="1" dirty="0">
                <a:solidFill>
                  <a:schemeClr val="bg1"/>
                </a:solidFill>
              </a:rPr>
              <a:t>response</a:t>
            </a:r>
            <a:r>
              <a:rPr lang="en-GB" dirty="0"/>
              <a:t>:</a:t>
            </a:r>
          </a:p>
        </p:txBody>
      </p:sp>
      <p:sp>
        <p:nvSpPr>
          <p:cNvPr id="47718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Conversation: Example</a:t>
            </a:r>
          </a:p>
        </p:txBody>
      </p:sp>
      <p:sp>
        <p:nvSpPr>
          <p:cNvPr id="477188" name="Text Box 4"/>
          <p:cNvSpPr txBox="1">
            <a:spLocks noChangeArrowheads="1"/>
          </p:cNvSpPr>
          <p:nvPr/>
        </p:nvSpPr>
        <p:spPr bwMode="auto">
          <a:xfrm>
            <a:off x="3834719" y="3429000"/>
            <a:ext cx="7696200" cy="280692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HTTP/1.1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200 OK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Date: Mon, 5 Jul 2010 13:09:03 GMT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Server: Microsoft-HTTPAPI/2.0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Last-Modified: </a:t>
            </a:r>
            <a:r>
              <a:rPr lang="sv-SE" sz="2200" b="1" noProof="1">
                <a:latin typeface="Consolas" pitchFamily="49" charset="0"/>
                <a:cs typeface="Consolas" pitchFamily="49" charset="0"/>
              </a:rPr>
              <a:t>Mon, 12 Jul 2014 15:33:23 GMT</a:t>
            </a:r>
            <a:endParaRPr lang="en-US" sz="22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Content-Length: 54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i="1" noProof="1">
                <a:latin typeface="Consolas" pitchFamily="49" charset="0"/>
                <a:cs typeface="Consolas" pitchFamily="49" charset="0"/>
              </a:rPr>
              <a:t>&lt;CRLF&gt;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&lt;html&gt;&lt;title&gt;Hello&lt;/title&gt;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Welcome to our site&lt;/html&gt;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8087513" y="4935319"/>
            <a:ext cx="4032931" cy="998230"/>
          </a:xfrm>
          <a:prstGeom prst="wedgeRoundRectCallout">
            <a:avLst>
              <a:gd name="adj1" fmla="val -119255"/>
              <a:gd name="adj2" fmla="val -12776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The empty line denotes the end of the response headers</a:t>
            </a: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3834719" y="1304280"/>
            <a:ext cx="7086600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 /</a:t>
            </a:r>
            <a:r>
              <a:rPr lang="en-GB" sz="2200" b="1" noProof="1">
                <a:latin typeface="Consolas" pitchFamily="49" charset="0"/>
                <a:cs typeface="Consolas" pitchFamily="49" charset="0"/>
              </a:rPr>
              <a:t>courses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/javascript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HTTP/1.1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Host: www.softuni.bg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User-Agent: Mozilla/5.0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i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&lt;CRLF&gt;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5731951" y="2375232"/>
            <a:ext cx="3901736" cy="990847"/>
          </a:xfrm>
          <a:prstGeom prst="wedgeRoundRectCallout">
            <a:avLst>
              <a:gd name="adj1" fmla="val -68932"/>
              <a:gd name="adj2" fmla="val -31319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The empty line denotes the end of the request headers</a:t>
            </a:r>
          </a:p>
        </p:txBody>
      </p:sp>
    </p:spTree>
    <p:extLst>
      <p:ext uri="{BB962C8B-B14F-4D97-AF65-F5344CB8AC3E}">
        <p14:creationId xmlns:p14="http://schemas.microsoft.com/office/powerpoint/2010/main" val="2620922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477188" grpId="0" animBg="1"/>
      <p:bldP spid="11" grpId="0" animBg="1"/>
      <p:bldP spid="1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1DE86E6C-E7CF-4603-B948-46AEFBCFF062}"/>
              </a:ext>
            </a:extLst>
          </p:cNvPr>
          <p:cNvSpPr txBox="1">
            <a:spLocks/>
          </p:cNvSpPr>
          <p:nvPr/>
        </p:nvSpPr>
        <p:spPr>
          <a:xfrm>
            <a:off x="192001" y="1151122"/>
            <a:ext cx="11804822" cy="3075381"/>
          </a:xfrm>
          <a:prstGeom prst="rect">
            <a:avLst/>
          </a:prstGeom>
        </p:spPr>
        <p:txBody>
          <a:bodyPr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US" sz="3200" dirty="0"/>
              <a:t>Major revision of the </a:t>
            </a:r>
            <a:r>
              <a:rPr lang="en-US" sz="3200" b="1" dirty="0">
                <a:solidFill>
                  <a:schemeClr val="bg1"/>
                </a:solidFill>
              </a:rPr>
              <a:t>HTTP</a:t>
            </a:r>
            <a:r>
              <a:rPr lang="en-US" sz="3200" dirty="0"/>
              <a:t> network protocol used by the </a:t>
            </a:r>
            <a:r>
              <a:rPr lang="en-US" sz="3200" b="1" dirty="0">
                <a:solidFill>
                  <a:schemeClr val="bg1"/>
                </a:solidFill>
              </a:rPr>
              <a:t>World    Wide Web</a:t>
            </a:r>
            <a:endParaRPr lang="en-US" sz="3200" dirty="0"/>
          </a:p>
          <a:p>
            <a:pPr lvl="1"/>
            <a:r>
              <a:rPr lang="en-US" sz="3000" dirty="0"/>
              <a:t>Supported by most of the popular web browsers</a:t>
            </a:r>
          </a:p>
          <a:p>
            <a:r>
              <a:rPr lang="en-US" sz="3200" dirty="0"/>
              <a:t>Fast and optimized,</a:t>
            </a:r>
            <a:r>
              <a:rPr lang="bg-BG" sz="3200" dirty="0"/>
              <a:t> </a:t>
            </a:r>
            <a:r>
              <a:rPr lang="en-US" sz="3200" dirty="0"/>
              <a:t>meets modern web usage requirements</a:t>
            </a:r>
            <a:endParaRPr lang="bg-BG" sz="3200" dirty="0"/>
          </a:p>
          <a:p>
            <a:r>
              <a:rPr lang="en-US" sz="3200" dirty="0"/>
              <a:t>Completely Backwards-Compatible</a:t>
            </a:r>
          </a:p>
        </p:txBody>
      </p:sp>
      <p:sp>
        <p:nvSpPr>
          <p:cNvPr id="13" name="Title 3">
            <a:extLst>
              <a:ext uri="{FF2B5EF4-FFF2-40B4-BE49-F238E27FC236}">
                <a16:creationId xmlns:a16="http://schemas.microsoft.com/office/drawing/2014/main" id="{43BAEDBC-FFB2-4DBC-9B53-D5302D4D5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/>
              <a:t>What's HTTP/2.0</a:t>
            </a:r>
          </a:p>
        </p:txBody>
      </p: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3C01ED6-1807-43EE-AE4F-9266AA25CE1E}"/>
              </a:ext>
            </a:extLst>
          </p:cNvPr>
          <p:cNvSpPr txBox="1">
            <a:spLocks/>
          </p:cNvSpPr>
          <p:nvPr/>
        </p:nvSpPr>
        <p:spPr>
          <a:xfrm>
            <a:off x="190404" y="4495800"/>
            <a:ext cx="6057997" cy="1600200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US" sz="2800" dirty="0"/>
              <a:t>Almost </a:t>
            </a:r>
            <a:r>
              <a:rPr lang="en-US" sz="2800" b="1" dirty="0">
                <a:solidFill>
                  <a:schemeClr val="bg1"/>
                </a:solidFill>
              </a:rPr>
              <a:t>50%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800" dirty="0"/>
              <a:t>of all the websites support </a:t>
            </a:r>
            <a:r>
              <a:rPr lang="en-US" sz="2800" b="1" dirty="0">
                <a:solidFill>
                  <a:schemeClr val="bg1"/>
                </a:solidFill>
              </a:rPr>
              <a:t>HTTP/2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800" dirty="0"/>
              <a:t>(W3Techs statistics)</a:t>
            </a:r>
          </a:p>
          <a:p>
            <a:endParaRPr lang="en-US" sz="2600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DE663A7-CCF2-4838-9290-A5CD8EE4E1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1" y="4261461"/>
            <a:ext cx="5190358" cy="221058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969067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605" y="1143001"/>
            <a:ext cx="3250793" cy="3250793"/>
          </a:xfrm>
          <a:prstGeom prst="rect">
            <a:avLst/>
          </a:prstGeom>
        </p:spPr>
      </p:pic>
      <p:sp>
        <p:nvSpPr>
          <p:cNvPr id="2" name="Заглавие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URL</a:t>
            </a:r>
          </a:p>
        </p:txBody>
      </p:sp>
      <p:sp>
        <p:nvSpPr>
          <p:cNvPr id="3" name="Подзаглавие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Uniform Resource Locator</a:t>
            </a:r>
          </a:p>
        </p:txBody>
      </p:sp>
    </p:spTree>
    <p:extLst>
      <p:ext uri="{BB962C8B-B14F-4D97-AF65-F5344CB8AC3E}">
        <p14:creationId xmlns:p14="http://schemas.microsoft.com/office/powerpoint/2010/main" val="4101624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3">
            <a:extLst>
              <a:ext uri="{FF2B5EF4-FFF2-40B4-BE49-F238E27FC236}">
                <a16:creationId xmlns:a16="http://schemas.microsoft.com/office/drawing/2014/main" id="{A6AADDAB-97D4-4F66-80A9-B6424E4A1275}"/>
              </a:ext>
            </a:extLst>
          </p:cNvPr>
          <p:cNvSpPr txBox="1">
            <a:spLocks noChangeArrowheads="1"/>
          </p:cNvSpPr>
          <p:nvPr/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URL </a:t>
            </a:r>
            <a:r>
              <a:rPr lang="en-US" dirty="0"/>
              <a:t>is a reference to a web resource that specifies its location on a network and a mechanism for retrieving it</a:t>
            </a:r>
          </a:p>
          <a:p>
            <a:r>
              <a:rPr lang="en-US" dirty="0"/>
              <a:t>A URL is a specific type of URI (</a:t>
            </a:r>
            <a:r>
              <a:rPr lang="en-US" b="1" dirty="0">
                <a:solidFill>
                  <a:schemeClr val="bg1"/>
                </a:solidFill>
              </a:rPr>
              <a:t>Uniform Resource Identifier</a:t>
            </a:r>
            <a:r>
              <a:rPr lang="en-US" dirty="0"/>
              <a:t>)</a:t>
            </a:r>
          </a:p>
        </p:txBody>
      </p:sp>
      <p:sp>
        <p:nvSpPr>
          <p:cNvPr id="22" name="Rectangle 2"/>
          <p:cNvSpPr>
            <a:spLocks noGrp="1" noChangeArrowheads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sz="3600" dirty="0"/>
              <a:t>Uniform Resource Locator (URL)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537549" y="4222772"/>
            <a:ext cx="11216136" cy="984652"/>
            <a:chOff x="708027" y="2221403"/>
            <a:chExt cx="10439997" cy="575878"/>
          </a:xfrm>
        </p:grpSpPr>
        <p:sp>
          <p:nvSpPr>
            <p:cNvPr id="25" name="Right Brace 24"/>
            <p:cNvSpPr/>
            <p:nvPr/>
          </p:nvSpPr>
          <p:spPr>
            <a:xfrm rot="5400000">
              <a:off x="1158772" y="1975444"/>
              <a:ext cx="228600" cy="720519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08027" y="2526268"/>
              <a:ext cx="1280843" cy="2700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b="1" dirty="0"/>
                <a:t>Protocol</a:t>
              </a:r>
            </a:p>
          </p:txBody>
        </p:sp>
        <p:sp>
          <p:nvSpPr>
            <p:cNvPr id="27" name="Right Brace 26"/>
            <p:cNvSpPr/>
            <p:nvPr/>
          </p:nvSpPr>
          <p:spPr>
            <a:xfrm rot="5400000">
              <a:off x="2855912" y="1497504"/>
              <a:ext cx="228600" cy="1676400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576064" y="2521095"/>
              <a:ext cx="807080" cy="2700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b="1" dirty="0"/>
                <a:t>Host</a:t>
              </a:r>
            </a:p>
          </p:txBody>
        </p:sp>
        <p:sp>
          <p:nvSpPr>
            <p:cNvPr id="29" name="Right Brace 28"/>
            <p:cNvSpPr/>
            <p:nvPr/>
          </p:nvSpPr>
          <p:spPr>
            <a:xfrm rot="5400000">
              <a:off x="4186109" y="2010396"/>
              <a:ext cx="228600" cy="650616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970338" y="2521094"/>
              <a:ext cx="793934" cy="2700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b="1" dirty="0"/>
                <a:t>Port</a:t>
              </a:r>
            </a:p>
          </p:txBody>
        </p:sp>
        <p:sp>
          <p:nvSpPr>
            <p:cNvPr id="31" name="Right Brace 30"/>
            <p:cNvSpPr/>
            <p:nvPr/>
          </p:nvSpPr>
          <p:spPr>
            <a:xfrm rot="5400000">
              <a:off x="5858666" y="1147461"/>
              <a:ext cx="228601" cy="2376489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646478" y="2521094"/>
              <a:ext cx="807080" cy="2700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b="1" dirty="0"/>
                <a:t>Path</a:t>
              </a:r>
            </a:p>
          </p:txBody>
        </p:sp>
        <p:sp>
          <p:nvSpPr>
            <p:cNvPr id="33" name="Right Brace 32"/>
            <p:cNvSpPr/>
            <p:nvPr/>
          </p:nvSpPr>
          <p:spPr>
            <a:xfrm rot="5400000">
              <a:off x="8304209" y="1230806"/>
              <a:ext cx="228603" cy="2209801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519762" y="2527274"/>
              <a:ext cx="1797496" cy="2700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b="1" dirty="0"/>
                <a:t>Query String</a:t>
              </a:r>
            </a:p>
          </p:txBody>
        </p:sp>
        <p:sp>
          <p:nvSpPr>
            <p:cNvPr id="35" name="Right Brace 34"/>
            <p:cNvSpPr/>
            <p:nvPr/>
          </p:nvSpPr>
          <p:spPr>
            <a:xfrm rot="5400000">
              <a:off x="10247310" y="1649903"/>
              <a:ext cx="228601" cy="1371601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9618900" y="2521093"/>
              <a:ext cx="1529124" cy="2700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b="1" dirty="0"/>
                <a:t>Fragment</a:t>
              </a:r>
            </a:p>
          </p:txBody>
        </p:sp>
      </p:grpSp>
      <p:sp>
        <p:nvSpPr>
          <p:cNvPr id="37" name="Rectangle 4"/>
          <p:cNvSpPr>
            <a:spLocks noChangeArrowheads="1"/>
          </p:cNvSpPr>
          <p:nvPr/>
        </p:nvSpPr>
        <p:spPr bwMode="auto">
          <a:xfrm>
            <a:off x="760158" y="3699000"/>
            <a:ext cx="10963615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http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://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localhost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: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8080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/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demo/index.html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?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id=27&amp;lang=en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#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lecture</a:t>
            </a:r>
          </a:p>
        </p:txBody>
      </p:sp>
      <p:sp>
        <p:nvSpPr>
          <p:cNvPr id="2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80923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9600" b="1" dirty="0"/>
              <a:t>#python-web</a:t>
            </a:r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6135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>
                <a:latin typeface="+mj-lt"/>
              </a:rPr>
              <a:t>URLs are encoded according RFC </a:t>
            </a:r>
            <a:r>
              <a:rPr lang="en-US" dirty="0">
                <a:latin typeface="+mj-lt"/>
                <a:cs typeface="Consolas" pitchFamily="49" charset="0"/>
              </a:rPr>
              <a:t>1738</a:t>
            </a:r>
            <a:r>
              <a:rPr lang="en-US" dirty="0">
                <a:latin typeface="+mj-lt"/>
              </a:rPr>
              <a:t>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Safe URL characters: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[0-9a-zA-Z]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/>
              <a:t> 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</a:t>
            </a:r>
            <a:endParaRPr lang="en-US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dirty="0"/>
              <a:t>All other characters are escaped by: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Space is encoded as "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dirty="0"/>
              <a:t>" or 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%20</a:t>
            </a:r>
            <a:r>
              <a:rPr lang="en-US" dirty="0"/>
              <a:t>"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URL-encoded string:</a:t>
            </a:r>
            <a:endParaRPr lang="bg-BG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/>
              <a:t>URL Encoding</a:t>
            </a:r>
            <a:endParaRPr lang="bg-BG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98020" y="3352800"/>
            <a:ext cx="8388804" cy="4431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%[character hex code]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98020" y="5929086"/>
            <a:ext cx="8382000" cy="4431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itchFamily="49" charset="0"/>
              </a:rPr>
              <a:t>%D0%9D%D0%B0%D0%BA%D0%BE%D0%B2-%E7%88%B1-SoftUni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498020" y="4660472"/>
            <a:ext cx="8388804" cy="4431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latin typeface="Consolas" pitchFamily="49" charset="0"/>
                <a:cs typeface="Consolas" pitchFamily="49" charset="0"/>
              </a:rPr>
              <a:t>Наков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ja-JP" altLang="en-US" sz="2400" b="1" noProof="1">
                <a:latin typeface="Consolas" pitchFamily="49" charset="0"/>
                <a:cs typeface="Consolas" pitchFamily="49" charset="0"/>
              </a:rPr>
              <a:t>爱</a:t>
            </a:r>
            <a:r>
              <a:rPr lang="en-US" altLang="ja-JP" sz="2400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SoftUni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573843" y="2868024"/>
          <a:ext cx="2241741" cy="3596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5343">
                  <a:extLst>
                    <a:ext uri="{9D8B030D-6E8A-4147-A177-3AD203B41FA5}">
                      <a16:colId xmlns:a16="http://schemas.microsoft.com/office/drawing/2014/main" val="2361128567"/>
                    </a:ext>
                  </a:extLst>
                </a:gridCol>
                <a:gridCol w="1406398">
                  <a:extLst>
                    <a:ext uri="{9D8B030D-6E8A-4147-A177-3AD203B41FA5}">
                      <a16:colId xmlns:a16="http://schemas.microsoft.com/office/drawing/2014/main" val="3366633520"/>
                    </a:ext>
                  </a:extLst>
                </a:gridCol>
              </a:tblGrid>
              <a:tr h="332360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effectLst/>
                        </a:rPr>
                        <a:t>Char</a:t>
                      </a:r>
                    </a:p>
                  </a:txBody>
                  <a:tcPr anchor="ctr">
                    <a:solidFill>
                      <a:schemeClr val="accent6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effectLst/>
                        </a:rPr>
                        <a:t>URL</a:t>
                      </a:r>
                    </a:p>
                    <a:p>
                      <a:pPr algn="ctr"/>
                      <a:r>
                        <a:rPr lang="en-GB" sz="2400" dirty="0">
                          <a:effectLst/>
                        </a:rPr>
                        <a:t>Encoding</a:t>
                      </a:r>
                    </a:p>
                  </a:txBody>
                  <a:tcPr anchor="ctr">
                    <a:solidFill>
                      <a:schemeClr val="accent6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8450857"/>
                  </a:ext>
                </a:extLst>
              </a:tr>
              <a:tr h="332360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space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%20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2535929"/>
                  </a:ext>
                </a:extLst>
              </a:tr>
              <a:tr h="332360">
                <a:tc>
                  <a:txBody>
                    <a:bodyPr/>
                    <a:lstStyle/>
                    <a:p>
                      <a:pPr algn="ctr"/>
                      <a:r>
                        <a:rPr lang="bg-BG" sz="2000" dirty="0"/>
                        <a:t>щ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%D1%89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0283082"/>
                  </a:ext>
                </a:extLst>
              </a:tr>
              <a:tr h="332360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%22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3122938"/>
                  </a:ext>
                </a:extLst>
              </a:tr>
              <a:tr h="332360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%23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4218667"/>
                  </a:ext>
                </a:extLst>
              </a:tr>
              <a:tr h="332360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%24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2690038"/>
                  </a:ext>
                </a:extLst>
              </a:tr>
              <a:tr h="332360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%25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4933580"/>
                  </a:ext>
                </a:extLst>
              </a:tr>
              <a:tr h="137108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&amp;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%26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3905940"/>
                  </a:ext>
                </a:extLst>
              </a:tr>
            </a:tbl>
          </a:graphicData>
        </a:graphic>
      </p:graphicFrame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71037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8" grpId="0" animBg="1"/>
      <p:bldP spid="10" grpId="0" animBg="1"/>
      <p:bldP spid="1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/>
              <a:t>Dev Tools</a:t>
            </a:r>
            <a:endParaRPr lang="bg-BG"/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Tools for Developers</a:t>
            </a:r>
            <a:endParaRPr lang="bg-BG" dirty="0"/>
          </a:p>
        </p:txBody>
      </p:sp>
      <p:pic>
        <p:nvPicPr>
          <p:cNvPr id="8" name="Graphic 7" descr="Gears">
            <a:extLst>
              <a:ext uri="{FF2B5EF4-FFF2-40B4-BE49-F238E27FC236}">
                <a16:creationId xmlns:a16="http://schemas.microsoft.com/office/drawing/2014/main" id="{42D86519-9858-4387-AD49-2BE62039E7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05873" y="1537996"/>
            <a:ext cx="2180253" cy="2180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190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for Developers – Browser Dev Tools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98442"/>
            <a:ext cx="4800600" cy="413620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33400" y="6029980"/>
            <a:ext cx="541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n w="0"/>
                <a:solidFill>
                  <a:schemeClr val="bg1"/>
                </a:solidFill>
                <a:hlinkClick r:id="rId3"/>
              </a:rPr>
              <a:t>Chrome Developer Tools</a:t>
            </a:r>
            <a:endParaRPr lang="en-US" sz="2800" dirty="0">
              <a:ln w="0"/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72200" y="6029980"/>
            <a:ext cx="55130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hlinkClick r:id="rId4"/>
              </a:rPr>
              <a:t>Mozilla Developer Tools</a:t>
            </a: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386F52C-06D2-4AA3-A5EB-1371CDB228A1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967"/>
          <a:stretch/>
        </p:blipFill>
        <p:spPr>
          <a:xfrm>
            <a:off x="6566503" y="1598441"/>
            <a:ext cx="4724400" cy="4180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992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for Developers – Browser Add-ons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3400" y="5420381"/>
            <a:ext cx="541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hlinkClick r:id="rId2"/>
              </a:rPr>
              <a:t>Postman</a:t>
            </a:r>
            <a:r>
              <a:rPr lang="en-US" sz="3600" dirty="0"/>
              <a:t> - Chrome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228445" y="5420381"/>
            <a:ext cx="55130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hlinkClick r:id="rId3"/>
              </a:rPr>
              <a:t>Rested</a:t>
            </a:r>
            <a:r>
              <a:rPr lang="en-US" sz="3600" dirty="0"/>
              <a:t> - Firefox</a:t>
            </a:r>
          </a:p>
        </p:txBody>
      </p:sp>
      <p:pic>
        <p:nvPicPr>
          <p:cNvPr id="6146" name="Picture 2" descr="&amp;Rcy;&amp;iecy;&amp;zcy;&amp;ucy;&amp;lcy;&amp;tcy;&amp;acy;&amp;tcy; &amp;scy; &amp;icy;&amp;zcy;&amp;ocy;&amp;bcy;&amp;rcy;&amp;acy;&amp;zhcy;&amp;iecy;&amp;ncy;&amp;icy;&amp;iecy; &amp;zcy;&amp;acy; postman chrom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905000"/>
            <a:ext cx="2971800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525FF42-1FC8-4EBE-A468-7A70ABBC9B6E}"/>
              </a:ext>
            </a:extLst>
          </p:cNvPr>
          <p:cNvSpPr/>
          <p:nvPr/>
        </p:nvSpPr>
        <p:spPr>
          <a:xfrm>
            <a:off x="7696200" y="2133600"/>
            <a:ext cx="2743200" cy="27432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300" dirty="0">
                <a:solidFill>
                  <a:schemeClr val="bg1"/>
                </a:solidFill>
              </a:rPr>
              <a:t>&lt;/&gt;</a:t>
            </a:r>
          </a:p>
        </p:txBody>
      </p:sp>
    </p:spTree>
    <p:extLst>
      <p:ext uri="{BB962C8B-B14F-4D97-AF65-F5344CB8AC3E}">
        <p14:creationId xmlns:p14="http://schemas.microsoft.com/office/powerpoint/2010/main" val="3572716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/>
              <a:t>MIME and Media Types</a:t>
            </a:r>
            <a:endParaRPr lang="bg-BG"/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sz="4800" dirty="0"/>
              <a:t>Multi-Purpose Internet Mail Extensions</a:t>
            </a:r>
            <a:endParaRPr lang="bg-BG" sz="4800" dirty="0"/>
          </a:p>
        </p:txBody>
      </p:sp>
      <p:pic>
        <p:nvPicPr>
          <p:cNvPr id="4" name="Graphic 3" descr="Label">
            <a:extLst>
              <a:ext uri="{FF2B5EF4-FFF2-40B4-BE49-F238E27FC236}">
                <a16:creationId xmlns:a16="http://schemas.microsoft.com/office/drawing/2014/main" id="{9D3CB54C-7D33-481F-B36C-6111D71064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14664" y="1431739"/>
            <a:ext cx="2562672" cy="2562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641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36DDEA1-CE3A-40C2-A59B-19498B8EB7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2001" y="1135246"/>
            <a:ext cx="11804822" cy="557035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hlinkClick r:id="rId2"/>
              </a:rPr>
              <a:t>MIME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/>
              <a:t>== Multi-Purpose Internet Mail Extensions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Internet standard for encoding resources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Originally developed for email attachments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Used in many Internet protocols like HTTP and SMTP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MIME?</a:t>
            </a:r>
            <a:endParaRPr lang="bg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DE2869C-8533-48E6-A70E-3C77439EA54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766" y="3657601"/>
            <a:ext cx="11216087" cy="2884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77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Common MIME Media Types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4294967295"/>
          </p:nvPr>
        </p:nvGraphicFramePr>
        <p:xfrm>
          <a:off x="1696244" y="1629000"/>
          <a:ext cx="8799512" cy="466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997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997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2800" b="1" noProof="1">
                          <a:effectLst/>
                        </a:rPr>
                        <a:t>MIME Type / Subtype</a:t>
                      </a:r>
                    </a:p>
                  </a:txBody>
                  <a:tcP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b="1" noProof="1">
                          <a:effectLst/>
                        </a:rPr>
                        <a:t>Description</a:t>
                      </a:r>
                    </a:p>
                  </a:txBody>
                  <a:tcP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noProof="1">
                          <a:effectLst/>
                        </a:rPr>
                        <a:t>application/json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noProof="1">
                          <a:effectLst/>
                        </a:rPr>
                        <a:t>JSON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noProof="1">
                          <a:effectLst/>
                        </a:rPr>
                        <a:t>image/png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noProof="1">
                          <a:effectLst/>
                        </a:rPr>
                        <a:t>PNG image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noProof="1">
                          <a:effectLst/>
                        </a:rPr>
                        <a:t>image/gif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noProof="1">
                          <a:effectLst/>
                        </a:rPr>
                        <a:t>GIF image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noProof="1">
                          <a:effectLst/>
                        </a:rPr>
                        <a:t>text/html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noProof="1">
                          <a:effectLst/>
                        </a:rPr>
                        <a:t>HTML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noProof="1">
                          <a:effectLst/>
                        </a:rPr>
                        <a:t>text/plain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noProof="1">
                          <a:effectLst/>
                        </a:rPr>
                        <a:t>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noProof="1">
                          <a:effectLst/>
                        </a:rPr>
                        <a:t>text/xml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noProof="1">
                          <a:effectLst/>
                        </a:rPr>
                        <a:t>XML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noProof="1">
                          <a:effectLst/>
                        </a:rPr>
                        <a:t>video/mp4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noProof="1">
                          <a:effectLst/>
                        </a:rPr>
                        <a:t>MP4</a:t>
                      </a:r>
                      <a:r>
                        <a:rPr lang="en-GB" sz="2800" baseline="0" noProof="1">
                          <a:effectLst/>
                        </a:rPr>
                        <a:t> video</a:t>
                      </a:r>
                      <a:endParaRPr lang="en-GB" sz="2800" noProof="1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noProof="1">
                          <a:effectLst/>
                        </a:rPr>
                        <a:t>application/pdf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noProof="1">
                          <a:effectLst/>
                        </a:rPr>
                        <a:t>PDF document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2463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HTTP Request / HTTP Respond</a:t>
            </a:r>
            <a:endParaRPr lang="bg-BG" dirty="0"/>
          </a:p>
        </p:txBody>
      </p:sp>
      <p:sp>
        <p:nvSpPr>
          <p:cNvPr id="11" name="Speech Bubble: Oval 10">
            <a:extLst>
              <a:ext uri="{FF2B5EF4-FFF2-40B4-BE49-F238E27FC236}">
                <a16:creationId xmlns:a16="http://schemas.microsoft.com/office/drawing/2014/main" id="{0609C8E6-1091-4224-BCBA-89AB0805B9C9}"/>
              </a:ext>
            </a:extLst>
          </p:cNvPr>
          <p:cNvSpPr/>
          <p:nvPr/>
        </p:nvSpPr>
        <p:spPr bwMode="auto">
          <a:xfrm>
            <a:off x="4976326" y="1600094"/>
            <a:ext cx="2239347" cy="1844289"/>
          </a:xfrm>
          <a:prstGeom prst="wedgeEllipseCallout">
            <a:avLst/>
          </a:prstGeom>
          <a:solidFill>
            <a:schemeClr val="bg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95774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  <p:sp>
        <p:nvSpPr>
          <p:cNvPr id="478210" name="Rectangle 2"/>
          <p:cNvSpPr>
            <a:spLocks noGrp="1" noChangeArrowheads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/>
              <a:t>HTTP Request Message</a:t>
            </a:r>
          </a:p>
        </p:txBody>
      </p:sp>
      <p:sp>
        <p:nvSpPr>
          <p:cNvPr id="20" name="Rectangle 3">
            <a:extLst>
              <a:ext uri="{FF2B5EF4-FFF2-40B4-BE49-F238E27FC236}">
                <a16:creationId xmlns:a16="http://schemas.microsoft.com/office/drawing/2014/main" id="{D8DDECF8-7836-49A1-A533-22C7F14A1FBE}"/>
              </a:ext>
            </a:extLst>
          </p:cNvPr>
          <p:cNvSpPr txBox="1">
            <a:spLocks noChangeArrowheads="1"/>
          </p:cNvSpPr>
          <p:nvPr/>
        </p:nvSpPr>
        <p:spPr>
          <a:xfrm>
            <a:off x="191998" y="1151122"/>
            <a:ext cx="11478808" cy="5570355"/>
          </a:xfr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Request message sent by a client consists of:</a:t>
            </a:r>
          </a:p>
          <a:p>
            <a:pPr lvl="1"/>
            <a:r>
              <a:rPr lang="en-US" dirty="0"/>
              <a:t>HTTP </a:t>
            </a:r>
            <a:r>
              <a:rPr lang="en-US" b="1" dirty="0">
                <a:solidFill>
                  <a:schemeClr val="bg1"/>
                </a:solidFill>
              </a:rPr>
              <a:t>request line</a:t>
            </a:r>
          </a:p>
          <a:p>
            <a:pPr lvl="2"/>
            <a:r>
              <a:rPr lang="en-US" dirty="0"/>
              <a:t>Request </a:t>
            </a:r>
            <a:r>
              <a:rPr lang="en-US" b="1" dirty="0">
                <a:solidFill>
                  <a:schemeClr val="bg1"/>
                </a:solidFill>
              </a:rPr>
              <a:t>method</a:t>
            </a:r>
            <a:r>
              <a:rPr lang="en-US" dirty="0"/>
              <a:t> 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GET </a:t>
            </a:r>
            <a:r>
              <a:rPr lang="en-US" dirty="0"/>
              <a:t>/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POST </a:t>
            </a:r>
            <a:r>
              <a:rPr lang="en-US" dirty="0"/>
              <a:t>/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PUT </a:t>
            </a:r>
            <a:r>
              <a:rPr lang="en-US" dirty="0"/>
              <a:t>/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DELETE </a:t>
            </a:r>
            <a:r>
              <a:rPr lang="en-US" dirty="0"/>
              <a:t>/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…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Resource </a:t>
            </a:r>
            <a:r>
              <a:rPr lang="en-US" b="1" dirty="0">
                <a:solidFill>
                  <a:schemeClr val="bg1"/>
                </a:solidFill>
              </a:rPr>
              <a:t>URI</a:t>
            </a:r>
            <a:r>
              <a:rPr lang="en-US" dirty="0"/>
              <a:t> (URL)</a:t>
            </a:r>
          </a:p>
          <a:p>
            <a:pPr lvl="2"/>
            <a:r>
              <a:rPr lang="en-US" dirty="0"/>
              <a:t>Protocol </a:t>
            </a:r>
            <a:r>
              <a:rPr lang="en-US" b="1" dirty="0">
                <a:solidFill>
                  <a:schemeClr val="bg1"/>
                </a:solidFill>
              </a:rPr>
              <a:t>version</a:t>
            </a:r>
          </a:p>
          <a:p>
            <a:pPr lvl="1"/>
            <a:r>
              <a:rPr lang="en-US" dirty="0"/>
              <a:t>HTTP </a:t>
            </a:r>
            <a:r>
              <a:rPr lang="en-US" b="1" dirty="0">
                <a:solidFill>
                  <a:schemeClr val="bg1"/>
                </a:solidFill>
              </a:rPr>
              <a:t>request headers</a:t>
            </a:r>
          </a:p>
          <a:p>
            <a:pPr lvl="2"/>
            <a:r>
              <a:rPr lang="en-US" dirty="0"/>
              <a:t>Additional parameters</a:t>
            </a:r>
          </a:p>
          <a:p>
            <a:pPr lvl="1"/>
            <a:r>
              <a:rPr lang="en-US" dirty="0"/>
              <a:t>HTTP </a:t>
            </a:r>
            <a:r>
              <a:rPr lang="en-US" b="1" dirty="0">
                <a:solidFill>
                  <a:schemeClr val="bg1"/>
                </a:solidFill>
              </a:rPr>
              <a:t>request body </a:t>
            </a:r>
            <a:r>
              <a:rPr lang="en-US" dirty="0"/>
              <a:t>– optional data e.g., posted form fields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B7C43BC4-B5AE-4FA4-B11E-23C00B60DDE5}"/>
              </a:ext>
            </a:extLst>
          </p:cNvPr>
          <p:cNvSpPr/>
          <p:nvPr/>
        </p:nvSpPr>
        <p:spPr>
          <a:xfrm>
            <a:off x="5294079" y="3238501"/>
            <a:ext cx="1524000" cy="380997"/>
          </a:xfrm>
          <a:prstGeom prst="roundRect">
            <a:avLst/>
          </a:prstGeom>
          <a:solidFill>
            <a:schemeClr val="tx1">
              <a:alpha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800" b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A301C1A-11EC-4478-9C01-6976051C5B5B}"/>
              </a:ext>
            </a:extLst>
          </p:cNvPr>
          <p:cNvSpPr/>
          <p:nvPr/>
        </p:nvSpPr>
        <p:spPr>
          <a:xfrm>
            <a:off x="6859989" y="3238501"/>
            <a:ext cx="1904999" cy="380997"/>
          </a:xfrm>
          <a:prstGeom prst="roundRect">
            <a:avLst/>
          </a:prstGeom>
          <a:solidFill>
            <a:schemeClr val="tx1">
              <a:alpha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800" b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AEAEA797-76D0-4280-9138-97589977E4D2}"/>
              </a:ext>
            </a:extLst>
          </p:cNvPr>
          <p:cNvSpPr/>
          <p:nvPr/>
        </p:nvSpPr>
        <p:spPr>
          <a:xfrm>
            <a:off x="8800858" y="3238501"/>
            <a:ext cx="2743201" cy="380997"/>
          </a:xfrm>
          <a:prstGeom prst="roundRect">
            <a:avLst/>
          </a:prstGeom>
          <a:solidFill>
            <a:schemeClr val="tx1">
              <a:alpha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800" b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29DF9559-84F2-486F-A77C-538C84A8B6E5}"/>
              </a:ext>
            </a:extLst>
          </p:cNvPr>
          <p:cNvSpPr/>
          <p:nvPr/>
        </p:nvSpPr>
        <p:spPr>
          <a:xfrm>
            <a:off x="5287927" y="3682881"/>
            <a:ext cx="1671122" cy="380997"/>
          </a:xfrm>
          <a:prstGeom prst="roundRect">
            <a:avLst/>
          </a:prstGeom>
          <a:solidFill>
            <a:schemeClr val="tx1">
              <a:alpha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800" b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E5FEC648-AF68-4733-856A-0C5380272B45}"/>
              </a:ext>
            </a:extLst>
          </p:cNvPr>
          <p:cNvSpPr/>
          <p:nvPr/>
        </p:nvSpPr>
        <p:spPr>
          <a:xfrm>
            <a:off x="5287927" y="4539779"/>
            <a:ext cx="1137722" cy="380997"/>
          </a:xfrm>
          <a:prstGeom prst="roundRect">
            <a:avLst/>
          </a:prstGeom>
          <a:solidFill>
            <a:schemeClr val="tx1">
              <a:alpha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800" b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Rectangle 4">
            <a:extLst>
              <a:ext uri="{FF2B5EF4-FFF2-40B4-BE49-F238E27FC236}">
                <a16:creationId xmlns:a16="http://schemas.microsoft.com/office/drawing/2014/main" id="{3DB366CB-29C4-41C7-8BF1-B3E9DFA540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6482" y="3137470"/>
            <a:ext cx="6464324" cy="182851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&lt;method&gt; &lt;resource&gt; HTTP/&lt;version&gt;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&lt;headers&gt;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i="1" noProof="1">
                <a:latin typeface="Consolas" pitchFamily="49" charset="0"/>
                <a:cs typeface="Consolas" pitchFamily="49" charset="0"/>
              </a:rPr>
              <a:t>(empty line)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&lt;body&gt;</a:t>
            </a:r>
          </a:p>
        </p:txBody>
      </p:sp>
    </p:spTree>
    <p:extLst>
      <p:ext uri="{BB962C8B-B14F-4D97-AF65-F5344CB8AC3E}">
        <p14:creationId xmlns:p14="http://schemas.microsoft.com/office/powerpoint/2010/main" val="3086899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1" grpId="1" animBg="1"/>
      <p:bldP spid="22" grpId="0" animBg="1"/>
      <p:bldP spid="22" grpId="1" animBg="1"/>
      <p:bldP spid="22" grpId="2" animBg="1"/>
      <p:bldP spid="22" grpId="3" animBg="1"/>
      <p:bldP spid="23" grpId="0" animBg="1"/>
      <p:bldP spid="23" grpId="1" animBg="1"/>
      <p:bldP spid="23" grpId="2" animBg="1"/>
      <p:bldP spid="23" grpId="3" animBg="1"/>
      <p:bldP spid="24" grpId="0" animBg="1"/>
      <p:bldP spid="24" grpId="1" animBg="1"/>
      <p:bldP spid="25" grpId="0" animBg="1"/>
      <p:bldP spid="2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Request Method – Example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499755" y="1398506"/>
            <a:ext cx="10918032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800" b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&lt;form method="get"&gt;</a:t>
            </a:r>
          </a:p>
          <a:p>
            <a:pPr>
              <a:lnSpc>
                <a:spcPct val="10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    Name: &lt;input type="text" name="name" /&gt;</a:t>
            </a:r>
          </a:p>
          <a:p>
            <a:pPr>
              <a:lnSpc>
                <a:spcPct val="10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    Age: &lt;input type="text" name="age" /&gt;</a:t>
            </a:r>
          </a:p>
          <a:p>
            <a:pPr>
              <a:lnSpc>
                <a:spcPct val="10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    &lt;input type="submit" /&gt;</a:t>
            </a:r>
          </a:p>
          <a:p>
            <a:pPr>
              <a:lnSpc>
                <a:spcPct val="10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&lt;/form&gt;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713F34CD-12EC-4299-B521-FADEFA92C7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196" y="4348583"/>
            <a:ext cx="10918032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GET /HTTP/1.1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Host: localhost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&lt;CRLF&gt;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i="1" spc="-20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C6BC1701-B8EB-4FC3-AAA4-1967A54D13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3384101"/>
            <a:ext cx="3107804" cy="522346"/>
          </a:xfrm>
          <a:prstGeom prst="wedgeRoundRectCallout">
            <a:avLst>
              <a:gd name="adj1" fmla="val -75247"/>
              <a:gd name="adj2" fmla="val 165994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HTTP request line</a:t>
            </a: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457E2DAF-9E91-429F-AC68-238DC57C71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5353" y="4731622"/>
            <a:ext cx="3581400" cy="555746"/>
          </a:xfrm>
          <a:prstGeom prst="wedgeRoundRectCallout">
            <a:avLst>
              <a:gd name="adj1" fmla="val -112672"/>
              <a:gd name="adj2" fmla="val 18917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HTTP request headers</a:t>
            </a: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4ADB1464-E0F3-429C-9A96-BB9E874A4E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1" y="6044917"/>
            <a:ext cx="4088825" cy="585087"/>
          </a:xfrm>
          <a:prstGeom prst="wedgeRoundRectCallout">
            <a:avLst>
              <a:gd name="adj1" fmla="val -73786"/>
              <a:gd name="adj2" fmla="val -69981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The request body is empty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A200AA7-427F-451A-842D-94F92454C9EC}"/>
              </a:ext>
            </a:extLst>
          </p:cNvPr>
          <p:cNvSpPr/>
          <p:nvPr/>
        </p:nvSpPr>
        <p:spPr>
          <a:xfrm>
            <a:off x="575956" y="4348583"/>
            <a:ext cx="2776845" cy="488102"/>
          </a:xfrm>
          <a:prstGeom prst="roundRect">
            <a:avLst/>
          </a:prstGeom>
          <a:noFill/>
          <a:ln w="381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D5346C7-64A3-49F9-8CC1-F6FD99F8873B}"/>
              </a:ext>
            </a:extLst>
          </p:cNvPr>
          <p:cNvSpPr/>
          <p:nvPr/>
        </p:nvSpPr>
        <p:spPr>
          <a:xfrm>
            <a:off x="551008" y="4836685"/>
            <a:ext cx="3030392" cy="488102"/>
          </a:xfrm>
          <a:prstGeom prst="roundRect">
            <a:avLst/>
          </a:prstGeom>
          <a:noFill/>
          <a:ln w="381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198E695-3476-413D-BCA6-4F938C731232}"/>
              </a:ext>
            </a:extLst>
          </p:cNvPr>
          <p:cNvSpPr/>
          <p:nvPr/>
        </p:nvSpPr>
        <p:spPr>
          <a:xfrm>
            <a:off x="551008" y="5645585"/>
            <a:ext cx="3030392" cy="488102"/>
          </a:xfrm>
          <a:prstGeom prst="roundRect">
            <a:avLst/>
          </a:prstGeom>
          <a:noFill/>
          <a:ln w="381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443929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3" grpId="0" animBg="1"/>
      <p:bldP spid="13" grpId="0" animBg="1"/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4349" y="750435"/>
            <a:ext cx="3913661" cy="3757115"/>
          </a:xfrm>
          <a:prstGeom prst="rect">
            <a:avLst/>
          </a:prstGeom>
        </p:spPr>
      </p:pic>
      <p:sp>
        <p:nvSpPr>
          <p:cNvPr id="5" name="Заглавие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6" name="Подзаглавие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An Introduction to the Internet</a:t>
            </a:r>
          </a:p>
        </p:txBody>
      </p:sp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 Request Method – Example</a:t>
            </a:r>
            <a:endParaRPr lang="bg-BG" dirty="0"/>
          </a:p>
        </p:txBody>
      </p:sp>
      <p:sp>
        <p:nvSpPr>
          <p:cNvPr id="18" name="Rectangle 3">
            <a:extLst>
              <a:ext uri="{FF2B5EF4-FFF2-40B4-BE49-F238E27FC236}">
                <a16:creationId xmlns:a16="http://schemas.microsoft.com/office/drawing/2014/main" id="{FAF722FA-4493-40A0-8C8A-5D7FA33879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813" y="3179583"/>
            <a:ext cx="10363200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POST /login HTTP/1.1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Host: localhost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Content-Length: 59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latin typeface="Consolas" pitchFamily="49" charset="0"/>
                <a:cs typeface="Consolas" pitchFamily="49" charset="0"/>
              </a:rPr>
              <a:t>&lt;CRLF&gt;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username=mente&amp;password=top*secret!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latin typeface="Consolas" pitchFamily="49" charset="0"/>
                <a:cs typeface="Consolas" pitchFamily="49" charset="0"/>
              </a:rPr>
              <a:t>&lt;CRLF&gt;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5C698641-4E03-47D7-8FA4-CCF4AE93B874}"/>
              </a:ext>
            </a:extLst>
          </p:cNvPr>
          <p:cNvSpPr/>
          <p:nvPr/>
        </p:nvSpPr>
        <p:spPr>
          <a:xfrm>
            <a:off x="696813" y="3176379"/>
            <a:ext cx="4268788" cy="446062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261BD39B-944D-4605-BB34-8E3CF4B87F20}"/>
              </a:ext>
            </a:extLst>
          </p:cNvPr>
          <p:cNvSpPr/>
          <p:nvPr/>
        </p:nvSpPr>
        <p:spPr>
          <a:xfrm>
            <a:off x="696813" y="3618117"/>
            <a:ext cx="4268788" cy="715627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7FC98D3B-4166-403B-9966-77772B6D6379}"/>
              </a:ext>
            </a:extLst>
          </p:cNvPr>
          <p:cNvSpPr/>
          <p:nvPr/>
        </p:nvSpPr>
        <p:spPr>
          <a:xfrm>
            <a:off x="696813" y="4648900"/>
            <a:ext cx="6097588" cy="446062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5" name="AutoShape 7">
            <a:extLst>
              <a:ext uri="{FF2B5EF4-FFF2-40B4-BE49-F238E27FC236}">
                <a16:creationId xmlns:a16="http://schemas.microsoft.com/office/drawing/2014/main" id="{F4DD045F-21FB-45C6-92B5-96003656A7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1256" y="3061077"/>
            <a:ext cx="2971800" cy="555746"/>
          </a:xfrm>
          <a:prstGeom prst="wedgeRoundRectCallout">
            <a:avLst>
              <a:gd name="adj1" fmla="val -65079"/>
              <a:gd name="adj2" fmla="val 17564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/>
                </a:solidFill>
                <a:cs typeface="Consolas" pitchFamily="49" charset="0"/>
              </a:rPr>
              <a:t>HTTP request line</a:t>
            </a:r>
          </a:p>
        </p:txBody>
      </p:sp>
      <p:sp>
        <p:nvSpPr>
          <p:cNvPr id="26" name="AutoShape 7">
            <a:extLst>
              <a:ext uri="{FF2B5EF4-FFF2-40B4-BE49-F238E27FC236}">
                <a16:creationId xmlns:a16="http://schemas.microsoft.com/office/drawing/2014/main" id="{6C6F2B34-D328-415E-A8F4-9C89353E74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1000" y="3862096"/>
            <a:ext cx="3562973" cy="555746"/>
          </a:xfrm>
          <a:prstGeom prst="wedgeRoundRectCallout">
            <a:avLst>
              <a:gd name="adj1" fmla="val -65006"/>
              <a:gd name="adj2" fmla="val -15178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/>
                </a:solidFill>
                <a:cs typeface="Consolas" pitchFamily="49" charset="0"/>
              </a:rPr>
              <a:t>HTTP request headers</a:t>
            </a:r>
          </a:p>
        </p:txBody>
      </p:sp>
      <p:sp>
        <p:nvSpPr>
          <p:cNvPr id="27" name="AutoShape 7">
            <a:extLst>
              <a:ext uri="{FF2B5EF4-FFF2-40B4-BE49-F238E27FC236}">
                <a16:creationId xmlns:a16="http://schemas.microsoft.com/office/drawing/2014/main" id="{C7D02717-B186-4012-9418-D67F93A338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8413" y="5487907"/>
            <a:ext cx="3691022" cy="920690"/>
          </a:xfrm>
          <a:prstGeom prst="wedgeRoundRectCallout">
            <a:avLst>
              <a:gd name="adj1" fmla="val -42711"/>
              <a:gd name="adj2" fmla="val -77219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2"/>
                </a:solidFill>
                <a:cs typeface="Consolas" pitchFamily="49" charset="0"/>
              </a:rPr>
              <a:t>The request body holds the submitted form data</a:t>
            </a:r>
          </a:p>
        </p:txBody>
      </p:sp>
      <p:sp>
        <p:nvSpPr>
          <p:cNvPr id="14" name="Content Placeholder 10">
            <a:extLst>
              <a:ext uri="{FF2B5EF4-FFF2-40B4-BE49-F238E27FC236}">
                <a16:creationId xmlns:a16="http://schemas.microsoft.com/office/drawing/2014/main" id="{579C631A-16A3-48AD-BB65-D379794D12C3}"/>
              </a:ext>
            </a:extLst>
          </p:cNvPr>
          <p:cNvSpPr txBox="1">
            <a:spLocks/>
          </p:cNvSpPr>
          <p:nvPr/>
        </p:nvSpPr>
        <p:spPr>
          <a:xfrm>
            <a:off x="190413" y="1151122"/>
            <a:ext cx="11804822" cy="1482726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POST</a:t>
            </a:r>
            <a:r>
              <a:rPr lang="en-US" dirty="0"/>
              <a:t> method transfers data in the HTTP body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POST</a:t>
            </a:r>
            <a:r>
              <a:rPr lang="en-US" dirty="0"/>
              <a:t> can send text and binary data e.g., upload files</a:t>
            </a:r>
          </a:p>
        </p:txBody>
      </p:sp>
    </p:spTree>
    <p:extLst>
      <p:ext uri="{BB962C8B-B14F-4D97-AF65-F5344CB8AC3E}">
        <p14:creationId xmlns:p14="http://schemas.microsoft.com/office/powerpoint/2010/main" val="718199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  <p:bldP spid="25" grpId="0" animBg="1"/>
      <p:bldP spid="26" grpId="0" animBg="1"/>
      <p:bldP spid="27" grpId="0" animBg="1"/>
      <p:bldP spid="14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  <p:sp>
        <p:nvSpPr>
          <p:cNvPr id="482306" name="Rectangle 2"/>
          <p:cNvSpPr>
            <a:spLocks noGrp="1" noChangeArrowheads="1"/>
          </p:cNvSpPr>
          <p:nvPr>
            <p:ph type="title"/>
          </p:nvPr>
        </p:nvSpPr>
        <p:spPr>
          <a:xfrm>
            <a:off x="190405" y="100750"/>
            <a:ext cx="9506047" cy="882654"/>
          </a:xfrm>
        </p:spPr>
        <p:txBody>
          <a:bodyPr/>
          <a:lstStyle/>
          <a:p>
            <a:r>
              <a:rPr lang="en-US" dirty="0"/>
              <a:t>HTTP Response Message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C5D5C10E-C799-4C55-BEE2-80199438F376}"/>
              </a:ext>
            </a:extLst>
          </p:cNvPr>
          <p:cNvSpPr txBox="1">
            <a:spLocks noChangeArrowheads="1"/>
          </p:cNvSpPr>
          <p:nvPr/>
        </p:nvSpPr>
        <p:spPr>
          <a:xfrm>
            <a:off x="190413" y="1151121"/>
            <a:ext cx="11617193" cy="5570355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response message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/>
              <a:t>sent by the HTTP server consists of:</a:t>
            </a:r>
          </a:p>
          <a:p>
            <a:pPr lvl="1"/>
            <a:r>
              <a:rPr lang="en-US" dirty="0"/>
              <a:t>HTTP response </a:t>
            </a:r>
            <a:r>
              <a:rPr lang="en-US" b="1" dirty="0">
                <a:solidFill>
                  <a:schemeClr val="bg1"/>
                </a:solidFill>
              </a:rPr>
              <a:t>status line</a:t>
            </a:r>
          </a:p>
          <a:p>
            <a:pPr lvl="2"/>
            <a:r>
              <a:rPr lang="en-US" dirty="0"/>
              <a:t>Protocol version</a:t>
            </a:r>
          </a:p>
          <a:p>
            <a:pPr lvl="2"/>
            <a:r>
              <a:rPr lang="en-US" dirty="0"/>
              <a:t>Status code</a:t>
            </a:r>
          </a:p>
          <a:p>
            <a:pPr lvl="2"/>
            <a:r>
              <a:rPr lang="en-US" dirty="0"/>
              <a:t>Status text</a:t>
            </a:r>
          </a:p>
          <a:p>
            <a:pPr lvl="1"/>
            <a:r>
              <a:rPr lang="en-US" dirty="0"/>
              <a:t>Response </a:t>
            </a:r>
            <a:r>
              <a:rPr lang="en-US" b="1" dirty="0">
                <a:solidFill>
                  <a:schemeClr val="bg1"/>
                </a:solidFill>
              </a:rPr>
              <a:t>headers</a:t>
            </a:r>
          </a:p>
          <a:p>
            <a:pPr lvl="2"/>
            <a:r>
              <a:rPr lang="en-US" dirty="0"/>
              <a:t>Provide meta data about the returned resource</a:t>
            </a:r>
          </a:p>
          <a:p>
            <a:pPr lvl="1"/>
            <a:r>
              <a:rPr lang="en-US" dirty="0"/>
              <a:t>Response </a:t>
            </a:r>
            <a:r>
              <a:rPr lang="en-US" b="1" dirty="0">
                <a:solidFill>
                  <a:schemeClr val="bg1"/>
                </a:solidFill>
              </a:rPr>
              <a:t>body</a:t>
            </a:r>
          </a:p>
          <a:p>
            <a:pPr lvl="2"/>
            <a:r>
              <a:rPr lang="en-US" dirty="0"/>
              <a:t>The content of the HTTP response (data)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9936086-4C06-41FF-9CEA-37A96679A00E}"/>
              </a:ext>
            </a:extLst>
          </p:cNvPr>
          <p:cNvSpPr/>
          <p:nvPr/>
        </p:nvSpPr>
        <p:spPr>
          <a:xfrm>
            <a:off x="4644807" y="2896040"/>
            <a:ext cx="2438400" cy="380997"/>
          </a:xfrm>
          <a:prstGeom prst="roundRect">
            <a:avLst/>
          </a:prstGeom>
          <a:solidFill>
            <a:schemeClr val="tx1">
              <a:alpha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800" b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99EE890-D6F4-401C-A8E0-549D4D1413C0}"/>
              </a:ext>
            </a:extLst>
          </p:cNvPr>
          <p:cNvSpPr/>
          <p:nvPr/>
        </p:nvSpPr>
        <p:spPr>
          <a:xfrm>
            <a:off x="7083206" y="2896037"/>
            <a:ext cx="2438400" cy="380997"/>
          </a:xfrm>
          <a:prstGeom prst="roundRect">
            <a:avLst/>
          </a:prstGeom>
          <a:solidFill>
            <a:schemeClr val="tx1">
              <a:alpha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800" b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E33FBBF-90C3-4074-A3EC-17A1F7C917D0}"/>
              </a:ext>
            </a:extLst>
          </p:cNvPr>
          <p:cNvSpPr/>
          <p:nvPr/>
        </p:nvSpPr>
        <p:spPr>
          <a:xfrm>
            <a:off x="9507175" y="2896034"/>
            <a:ext cx="1903775" cy="380997"/>
          </a:xfrm>
          <a:prstGeom prst="roundRect">
            <a:avLst/>
          </a:prstGeom>
          <a:solidFill>
            <a:schemeClr val="tx1">
              <a:alpha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800" b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B03CCEB-0500-4C71-BCB2-97905EFA972F}"/>
              </a:ext>
            </a:extLst>
          </p:cNvPr>
          <p:cNvSpPr/>
          <p:nvPr/>
        </p:nvSpPr>
        <p:spPr>
          <a:xfrm>
            <a:off x="4644807" y="3317709"/>
            <a:ext cx="1600199" cy="380997"/>
          </a:xfrm>
          <a:prstGeom prst="roundRect">
            <a:avLst/>
          </a:prstGeom>
          <a:solidFill>
            <a:schemeClr val="tx1">
              <a:alpha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800" b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DB9A9DE3-D8B0-4584-B3FE-2E0AC8A4366E}"/>
              </a:ext>
            </a:extLst>
          </p:cNvPr>
          <p:cNvSpPr/>
          <p:nvPr/>
        </p:nvSpPr>
        <p:spPr>
          <a:xfrm>
            <a:off x="4644807" y="4099413"/>
            <a:ext cx="6857998" cy="371472"/>
          </a:xfrm>
          <a:prstGeom prst="roundRect">
            <a:avLst/>
          </a:prstGeom>
          <a:solidFill>
            <a:schemeClr val="tx1">
              <a:alpha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800" b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Rectangle 4">
            <a:extLst>
              <a:ext uri="{FF2B5EF4-FFF2-40B4-BE49-F238E27FC236}">
                <a16:creationId xmlns:a16="http://schemas.microsoft.com/office/drawing/2014/main" id="{16A310BC-3FFC-4113-AA34-A9D2330DAB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4807" y="2842681"/>
            <a:ext cx="7162799" cy="162820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ru-RU" sz="23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HTTP/</a:t>
            </a:r>
            <a:r>
              <a:rPr lang="en-US" sz="23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&lt;version&gt;</a:t>
            </a:r>
            <a:r>
              <a:rPr lang="ru-RU" sz="23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 &lt;</a:t>
            </a:r>
            <a:r>
              <a:rPr lang="en-US" sz="23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status code</a:t>
            </a:r>
            <a:r>
              <a:rPr lang="ru-RU" sz="23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&gt; &lt;</a:t>
            </a:r>
            <a:r>
              <a:rPr lang="en-US" sz="23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status text</a:t>
            </a:r>
            <a:r>
              <a:rPr lang="ru-RU" sz="23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ru-RU" sz="23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&lt;header</a:t>
            </a:r>
            <a:r>
              <a:rPr lang="en-US" sz="23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s</a:t>
            </a:r>
            <a:r>
              <a:rPr lang="ru-RU" sz="23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ru-RU" sz="2300" b="1" i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300" b="1" i="1" noProof="1">
                <a:latin typeface="Consolas" pitchFamily="49" charset="0"/>
                <a:cs typeface="Consolas" pitchFamily="49" charset="0"/>
              </a:rPr>
              <a:t>CRLF</a:t>
            </a:r>
            <a:r>
              <a:rPr lang="ru-RU" sz="2300" b="1" i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ru-RU" sz="23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3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response body – the requested resource</a:t>
            </a:r>
            <a:r>
              <a:rPr lang="ru-RU" sz="23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815308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  <p:bldP spid="14" grpId="0" uiExpand="1" animBg="1"/>
      <p:bldP spid="14" grpId="1" uiExpand="1" animBg="1"/>
      <p:bldP spid="15" grpId="0" uiExpand="1" animBg="1"/>
      <p:bldP spid="15" grpId="1" uiExpand="1" animBg="1"/>
      <p:bldP spid="16" grpId="0" uiExpand="1" animBg="1"/>
      <p:bldP spid="16" grpId="1" uiExpand="1" animBg="1"/>
      <p:bldP spid="17" grpId="0" animBg="1"/>
      <p:bldP spid="17" grpId="1" animBg="1"/>
      <p:bldP spid="18" grpId="0" animBg="1"/>
      <p:bldP spid="19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Response Codes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03464CE9-3C30-4246-89A4-74085DDBCC2B}"/>
              </a:ext>
            </a:extLst>
          </p:cNvPr>
          <p:cNvSpPr txBox="1">
            <a:spLocks noChangeArrowheads="1"/>
          </p:cNvSpPr>
          <p:nvPr/>
        </p:nvSpPr>
        <p:spPr>
          <a:xfrm>
            <a:off x="190413" y="1151121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/>
              <a:t>HTTP response code classes</a:t>
            </a:r>
          </a:p>
          <a:p>
            <a:pPr lvl="1">
              <a:lnSpc>
                <a:spcPct val="100000"/>
              </a:lnSpc>
              <a:buClr>
                <a:srgbClr val="234465"/>
              </a:buClr>
            </a:pPr>
            <a:r>
              <a:rPr lang="en-US" b="1" dirty="0">
                <a:latin typeface="Consolas" panose="020B0609020204030204" pitchFamily="49" charset="0"/>
              </a:rPr>
              <a:t>1xx</a:t>
            </a:r>
            <a:r>
              <a:rPr lang="en-US" dirty="0"/>
              <a:t>: informational (e.g., 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100 Continue</a:t>
            </a:r>
            <a:r>
              <a:rPr lang="en-US" dirty="0"/>
              <a:t>")</a:t>
            </a:r>
          </a:p>
          <a:p>
            <a:pPr lvl="1">
              <a:lnSpc>
                <a:spcPct val="100000"/>
              </a:lnSpc>
              <a:buClr>
                <a:srgbClr val="234465"/>
              </a:buClr>
            </a:pPr>
            <a:r>
              <a:rPr lang="en-US" b="1" dirty="0">
                <a:latin typeface="Consolas" panose="020B0609020204030204" pitchFamily="49" charset="0"/>
              </a:rPr>
              <a:t>2xx</a:t>
            </a:r>
            <a:r>
              <a:rPr lang="en-US" dirty="0"/>
              <a:t>: successful (e.g., 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200 OK</a:t>
            </a:r>
            <a:r>
              <a:rPr lang="en-US" dirty="0"/>
              <a:t>", 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201 Created</a:t>
            </a:r>
            <a:r>
              <a:rPr lang="en-US" dirty="0"/>
              <a:t>")</a:t>
            </a:r>
          </a:p>
          <a:p>
            <a:pPr lvl="1">
              <a:lnSpc>
                <a:spcPct val="100000"/>
              </a:lnSpc>
              <a:buClr>
                <a:srgbClr val="234465"/>
              </a:buClr>
            </a:pPr>
            <a:r>
              <a:rPr lang="en-US" b="1" dirty="0">
                <a:latin typeface="Consolas" panose="020B0609020204030204" pitchFamily="49" charset="0"/>
              </a:rPr>
              <a:t>3xx</a:t>
            </a:r>
            <a:r>
              <a:rPr lang="en-US" dirty="0"/>
              <a:t>: redirection (e.g., 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304 Not Modified</a:t>
            </a:r>
            <a:r>
              <a:rPr lang="en-US" dirty="0"/>
              <a:t>", 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301 Moved Permanently</a:t>
            </a:r>
            <a:r>
              <a:rPr lang="en-US" dirty="0"/>
              <a:t>", 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302 Found</a:t>
            </a:r>
            <a:r>
              <a:rPr lang="en-US" dirty="0"/>
              <a:t>")</a:t>
            </a:r>
          </a:p>
          <a:p>
            <a:pPr lvl="1">
              <a:lnSpc>
                <a:spcPct val="100000"/>
              </a:lnSpc>
              <a:buClr>
                <a:srgbClr val="234465"/>
              </a:buClr>
            </a:pPr>
            <a:r>
              <a:rPr lang="en-US" b="1" dirty="0">
                <a:latin typeface="Consolas" panose="020B0609020204030204" pitchFamily="49" charset="0"/>
              </a:rPr>
              <a:t>4xx</a:t>
            </a:r>
            <a:r>
              <a:rPr lang="en-US" dirty="0"/>
              <a:t>: client error (e.g., 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400 Bad Request</a:t>
            </a:r>
            <a:r>
              <a:rPr lang="en-US" dirty="0"/>
              <a:t>", 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404 Not Found</a:t>
            </a:r>
            <a:r>
              <a:rPr lang="en-US" dirty="0"/>
              <a:t>", "</a:t>
            </a:r>
            <a:r>
              <a:rPr lang="en-US" b="1" dirty="0">
                <a:solidFill>
                  <a:schemeClr val="bg1"/>
                </a:solidFill>
              </a:rPr>
              <a:t>401 Unauthorized</a:t>
            </a:r>
            <a:r>
              <a:rPr lang="en-US" dirty="0"/>
              <a:t>", 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409 Conflict</a:t>
            </a:r>
            <a:r>
              <a:rPr lang="en-US" dirty="0"/>
              <a:t>")</a:t>
            </a:r>
          </a:p>
          <a:p>
            <a:pPr lvl="1">
              <a:lnSpc>
                <a:spcPct val="100000"/>
              </a:lnSpc>
              <a:buClr>
                <a:srgbClr val="234465"/>
              </a:buClr>
            </a:pPr>
            <a:r>
              <a:rPr lang="en-US" b="1" dirty="0">
                <a:latin typeface="Consolas" panose="020B0609020204030204" pitchFamily="49" charset="0"/>
              </a:rPr>
              <a:t>5xx</a:t>
            </a:r>
            <a:r>
              <a:rPr lang="en-US" dirty="0"/>
              <a:t>: server error (e.g., 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500 Internal Server Error</a:t>
            </a:r>
            <a:r>
              <a:rPr lang="en-US" dirty="0"/>
              <a:t>",</a:t>
            </a:r>
            <a:br>
              <a:rPr lang="en-US" dirty="0"/>
            </a:br>
            <a:r>
              <a:rPr lang="en-US" dirty="0"/>
              <a:t>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503 Service Unavailable</a:t>
            </a:r>
            <a:r>
              <a:rPr lang="en-US" dirty="0"/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262326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  <p:sp>
        <p:nvSpPr>
          <p:cNvPr id="2" name="Content Placeholder 1"/>
          <p:cNvSpPr>
            <a:spLocks noGrp="1"/>
          </p:cNvSpPr>
          <p:nvPr>
            <p:ph type="body" sz="quarter" idx="10"/>
          </p:nvPr>
        </p:nvSpPr>
        <p:spPr>
          <a:xfrm>
            <a:off x="192001" y="1098645"/>
            <a:ext cx="11804822" cy="5570355"/>
          </a:xfrm>
        </p:spPr>
        <p:txBody>
          <a:bodyPr/>
          <a:lstStyle/>
          <a:p>
            <a:r>
              <a:rPr lang="en-GB" dirty="0"/>
              <a:t>Example of </a:t>
            </a:r>
            <a:r>
              <a:rPr lang="en-GB" b="1" dirty="0">
                <a:solidFill>
                  <a:schemeClr val="bg1"/>
                </a:solidFill>
              </a:rPr>
              <a:t>HTTP response </a:t>
            </a:r>
            <a:r>
              <a:rPr lang="en-GB" dirty="0"/>
              <a:t>from the Web server:</a:t>
            </a:r>
          </a:p>
        </p:txBody>
      </p:sp>
      <p:sp>
        <p:nvSpPr>
          <p:cNvPr id="483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Response – Example</a:t>
            </a:r>
          </a:p>
        </p:txBody>
      </p:sp>
      <p:sp>
        <p:nvSpPr>
          <p:cNvPr id="483331" name="Rectangle 3"/>
          <p:cNvSpPr>
            <a:spLocks noChangeArrowheads="1"/>
          </p:cNvSpPr>
          <p:nvPr/>
        </p:nvSpPr>
        <p:spPr bwMode="auto">
          <a:xfrm>
            <a:off x="947736" y="1828800"/>
            <a:ext cx="7205664" cy="46474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HTTP/1.1 200 OK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Date: Fri, 17 Jul 2010 16:09:18 GMT+2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Server: Apache/2.2.14 (Linux)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Accept-Ranges: bytes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Content-Length: 84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Content-Type: text/html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i="1" noProof="1">
                <a:latin typeface="Consolas" pitchFamily="49" charset="0"/>
                <a:cs typeface="Consolas" pitchFamily="49" charset="0"/>
              </a:rPr>
              <a:t>&lt;CRLF&gt;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&lt;head&gt;&lt;title&gt;Test&lt;/title&gt;&lt;/head&gt;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&lt;body&gt;Test HTML page.&lt;/body&gt;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4641936" y="1624922"/>
            <a:ext cx="4228119" cy="634078"/>
          </a:xfrm>
          <a:prstGeom prst="wedgeRoundRectCallout">
            <a:avLst>
              <a:gd name="adj1" fmla="val -67127"/>
              <a:gd name="adj2" fmla="val 27601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HTTP response </a:t>
            </a:r>
            <a:r>
              <a:rPr lang="en-US" sz="2800" b="1" noProof="1">
                <a:solidFill>
                  <a:schemeClr val="bg1">
                    <a:lumMod val="60000"/>
                    <a:lumOff val="40000"/>
                  </a:schemeClr>
                </a:solidFill>
                <a:cs typeface="Consolas" pitchFamily="49" charset="0"/>
              </a:rPr>
              <a:t>status line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8555795" y="3503323"/>
            <a:ext cx="2647646" cy="1040915"/>
          </a:xfrm>
          <a:prstGeom prst="wedgeRoundRectCallout">
            <a:avLst>
              <a:gd name="adj1" fmla="val -70858"/>
              <a:gd name="adj2" fmla="val -32568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HTTP response </a:t>
            </a:r>
            <a:r>
              <a:rPr lang="en-US" sz="2800" b="1" noProof="1">
                <a:solidFill>
                  <a:schemeClr val="bg1">
                    <a:lumMod val="60000"/>
                    <a:lumOff val="40000"/>
                  </a:schemeClr>
                </a:solidFill>
                <a:cs typeface="Consolas" pitchFamily="49" charset="0"/>
              </a:rPr>
              <a:t>headers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8001000" y="5240096"/>
            <a:ext cx="2667000" cy="1036836"/>
          </a:xfrm>
          <a:prstGeom prst="wedgeRoundRectCallout">
            <a:avLst>
              <a:gd name="adj1" fmla="val -78452"/>
              <a:gd name="adj2" fmla="val 8914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HTTP response </a:t>
            </a:r>
            <a:r>
              <a:rPr lang="en-US" sz="2800" b="1" noProof="1">
                <a:solidFill>
                  <a:schemeClr val="bg1">
                    <a:lumMod val="60000"/>
                    <a:lumOff val="40000"/>
                  </a:schemeClr>
                </a:solidFill>
                <a:cs typeface="Consolas" pitchFamily="49" charset="0"/>
              </a:rPr>
              <a:t>body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AA3B392-1E74-4B3A-A92F-75E78F2C5E63}"/>
              </a:ext>
            </a:extLst>
          </p:cNvPr>
          <p:cNvSpPr/>
          <p:nvPr/>
        </p:nvSpPr>
        <p:spPr>
          <a:xfrm>
            <a:off x="947736" y="1828800"/>
            <a:ext cx="2938464" cy="457200"/>
          </a:xfrm>
          <a:prstGeom prst="roundRect">
            <a:avLst/>
          </a:prstGeom>
          <a:noFill/>
          <a:ln w="285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3DFC9A8-1820-4634-9DBD-AB436A7EF61F}"/>
              </a:ext>
            </a:extLst>
          </p:cNvPr>
          <p:cNvSpPr/>
          <p:nvPr/>
        </p:nvSpPr>
        <p:spPr>
          <a:xfrm>
            <a:off x="947736" y="2286864"/>
            <a:ext cx="7053264" cy="2103708"/>
          </a:xfrm>
          <a:prstGeom prst="roundRect">
            <a:avLst>
              <a:gd name="adj" fmla="val 8562"/>
            </a:avLst>
          </a:prstGeom>
          <a:noFill/>
          <a:ln w="285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7AB40AA-E746-4B91-9B78-78034EE394E8}"/>
              </a:ext>
            </a:extLst>
          </p:cNvPr>
          <p:cNvSpPr/>
          <p:nvPr/>
        </p:nvSpPr>
        <p:spPr>
          <a:xfrm>
            <a:off x="945696" y="4754292"/>
            <a:ext cx="6293305" cy="1646508"/>
          </a:xfrm>
          <a:prstGeom prst="roundRect">
            <a:avLst>
              <a:gd name="adj" fmla="val 8562"/>
            </a:avLst>
          </a:prstGeom>
          <a:noFill/>
          <a:ln w="285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698073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3" grpId="0" animBg="1"/>
      <p:bldP spid="10" grpId="0" animBg="1"/>
      <p:bldP spid="14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  <p:sp>
        <p:nvSpPr>
          <p:cNvPr id="2" name="Content Placeholder 1"/>
          <p:cNvSpPr>
            <a:spLocks noGrp="1"/>
          </p:cNvSpPr>
          <p:nvPr>
            <p:ph type="body" sz="quarter" idx="10"/>
          </p:nvPr>
        </p:nvSpPr>
        <p:spPr>
          <a:xfrm>
            <a:off x="193589" y="1014308"/>
            <a:ext cx="11804822" cy="5415397"/>
          </a:xfrm>
        </p:spPr>
        <p:txBody>
          <a:bodyPr/>
          <a:lstStyle/>
          <a:p>
            <a:r>
              <a:rPr lang="en-US" dirty="0"/>
              <a:t>Example of </a:t>
            </a:r>
            <a:r>
              <a:rPr lang="en-US" b="1" dirty="0">
                <a:solidFill>
                  <a:schemeClr val="bg1"/>
                </a:solidFill>
              </a:rPr>
              <a:t>HTTP response </a:t>
            </a:r>
            <a:r>
              <a:rPr lang="en-US" dirty="0"/>
              <a:t>with </a:t>
            </a:r>
            <a:r>
              <a:rPr lang="en-US" b="1" dirty="0">
                <a:solidFill>
                  <a:schemeClr val="bg1"/>
                </a:solidFill>
              </a:rPr>
              <a:t>error</a:t>
            </a:r>
            <a:r>
              <a:rPr lang="en-US" dirty="0"/>
              <a:t> result:</a:t>
            </a:r>
          </a:p>
          <a:p>
            <a:endParaRPr lang="en-GB" dirty="0"/>
          </a:p>
        </p:txBody>
      </p:sp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>
          <a:xfrm>
            <a:off x="190405" y="100750"/>
            <a:ext cx="9506047" cy="882654"/>
          </a:xfrm>
        </p:spPr>
        <p:txBody>
          <a:bodyPr/>
          <a:lstStyle/>
          <a:p>
            <a:r>
              <a:rPr lang="en-US" dirty="0"/>
              <a:t>HTTP Response – Example</a:t>
            </a:r>
          </a:p>
        </p:txBody>
      </p:sp>
      <p:sp>
        <p:nvSpPr>
          <p:cNvPr id="484355" name="Rectangle 3"/>
          <p:cNvSpPr>
            <a:spLocks noChangeArrowheads="1"/>
          </p:cNvSpPr>
          <p:nvPr/>
        </p:nvSpPr>
        <p:spPr bwMode="auto">
          <a:xfrm>
            <a:off x="472465" y="1676399"/>
            <a:ext cx="11034599" cy="49082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HTTP/1.1 404 Not Found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Date: Fri, 17 Nov 2014 16:09:18 GMT+2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Server: Apache/2.2.14 (Linux)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Connection: close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Content-Type: text/html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latin typeface="Consolas" pitchFamily="49" charset="0"/>
                <a:cs typeface="Consolas" pitchFamily="49" charset="0"/>
              </a:rPr>
              <a:t>&lt;CRLF&gt;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&lt;HTML&gt;&lt;HEAD&gt;&lt;TITLE&gt;404 Not Found&lt;/TITLE&gt;&lt;/HEAD&gt;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&lt;H1&gt;Not Found&lt;/H1&gt;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The requested URL /img/logo.gif was not found on this server.&lt;P&gt; &lt;HR&gt;&lt;ADDRESS&gt;Apache/2.2.14 Server at Port 80&lt;/ADDRESS&gt;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&lt;/BODY&gt;&lt;/HTML&gt;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5234002" y="1725895"/>
            <a:ext cx="3555931" cy="497683"/>
          </a:xfrm>
          <a:prstGeom prst="wedgeRoundRectCallout">
            <a:avLst>
              <a:gd name="adj1" fmla="val -70311"/>
              <a:gd name="adj2" fmla="val -5713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2"/>
                </a:solidFill>
                <a:cs typeface="Consolas" pitchFamily="49" charset="0"/>
              </a:rPr>
              <a:t>HTTP response status line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E4FA1B1-6FFC-4920-B4F5-413ECAD35D56}"/>
              </a:ext>
            </a:extLst>
          </p:cNvPr>
          <p:cNvSpPr/>
          <p:nvPr/>
        </p:nvSpPr>
        <p:spPr>
          <a:xfrm>
            <a:off x="479600" y="1686503"/>
            <a:ext cx="3962400" cy="497682"/>
          </a:xfrm>
          <a:prstGeom prst="roundRect">
            <a:avLst/>
          </a:prstGeom>
          <a:noFill/>
          <a:ln w="285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B490E73-7885-4BDB-BAA3-955A49F73A75}"/>
              </a:ext>
            </a:extLst>
          </p:cNvPr>
          <p:cNvSpPr/>
          <p:nvPr/>
        </p:nvSpPr>
        <p:spPr>
          <a:xfrm>
            <a:off x="479600" y="2223578"/>
            <a:ext cx="6387640" cy="1515010"/>
          </a:xfrm>
          <a:prstGeom prst="roundRect">
            <a:avLst>
              <a:gd name="adj" fmla="val 11637"/>
            </a:avLst>
          </a:prstGeom>
          <a:noFill/>
          <a:ln w="285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7D07CD6-8C72-4364-8E39-E96D731B72A4}"/>
              </a:ext>
            </a:extLst>
          </p:cNvPr>
          <p:cNvSpPr/>
          <p:nvPr/>
        </p:nvSpPr>
        <p:spPr>
          <a:xfrm>
            <a:off x="472464" y="4099290"/>
            <a:ext cx="11034600" cy="2495476"/>
          </a:xfrm>
          <a:prstGeom prst="roundRect">
            <a:avLst>
              <a:gd name="adj" fmla="val 11637"/>
            </a:avLst>
          </a:prstGeom>
          <a:noFill/>
          <a:ln w="285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8926422" y="4020503"/>
            <a:ext cx="2365618" cy="1085236"/>
          </a:xfrm>
          <a:prstGeom prst="wedgeRoundRectCallout">
            <a:avLst>
              <a:gd name="adj1" fmla="val -74653"/>
              <a:gd name="adj2" fmla="val 68791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2"/>
                </a:solidFill>
                <a:cs typeface="Consolas" pitchFamily="49" charset="0"/>
              </a:rPr>
              <a:t>The HTTP </a:t>
            </a:r>
          </a:p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2"/>
                </a:solidFill>
                <a:cs typeface="Consolas" pitchFamily="49" charset="0"/>
              </a:rPr>
              <a:t>response body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7671000" y="2677413"/>
            <a:ext cx="3352800" cy="497683"/>
          </a:xfrm>
          <a:prstGeom prst="wedgeRoundRectCallout">
            <a:avLst>
              <a:gd name="adj1" fmla="val -69067"/>
              <a:gd name="adj2" fmla="val 15533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2"/>
                </a:solidFill>
                <a:cs typeface="Consolas" pitchFamily="49" charset="0"/>
              </a:rPr>
              <a:t>HTTP response headers</a:t>
            </a:r>
          </a:p>
        </p:txBody>
      </p:sp>
    </p:spTree>
    <p:extLst>
      <p:ext uri="{BB962C8B-B14F-4D97-AF65-F5344CB8AC3E}">
        <p14:creationId xmlns:p14="http://schemas.microsoft.com/office/powerpoint/2010/main" val="2767002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3" grpId="0" animBg="1"/>
      <p:bldP spid="13" grpId="0" animBg="1"/>
      <p:bldP spid="14" grpId="0" animBg="1"/>
      <p:bldP spid="12" grpId="0" animBg="1"/>
      <p:bldP spid="11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Browser Redirection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9777BF1-2046-40D5-8BFB-359596C3EF2E}"/>
              </a:ext>
            </a:extLst>
          </p:cNvPr>
          <p:cNvSpPr txBox="1">
            <a:spLocks/>
          </p:cNvSpPr>
          <p:nvPr/>
        </p:nvSpPr>
        <p:spPr>
          <a:xfrm>
            <a:off x="190413" y="1151121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/>
              <a:t>HTTP </a:t>
            </a:r>
            <a:r>
              <a:rPr lang="en-US" b="1" dirty="0">
                <a:solidFill>
                  <a:schemeClr val="bg1"/>
                </a:solidFill>
              </a:rPr>
              <a:t>GET requesting </a:t>
            </a:r>
            <a:r>
              <a:rPr lang="en-US" dirty="0"/>
              <a:t>a moved URL: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The following HTTP response (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301 Moved Permanently</a:t>
            </a:r>
            <a:r>
              <a:rPr lang="en-US" dirty="0"/>
              <a:t>) tells the browser to request another URL: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D4B8C2E2-4D84-4161-92E1-E0A531B78E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5836" y="1981200"/>
            <a:ext cx="10213976" cy="149579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GET / HTTP/1.1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Host: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http://softuni.org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User-Agent: Gecko/20100115 Firefox/3.6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latin typeface="Consolas" pitchFamily="49" charset="0"/>
                <a:cs typeface="Consolas" pitchFamily="49" charset="0"/>
              </a:rPr>
              <a:t>&lt;CRLF&gt;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AA5F3F77-4229-4889-B0BD-1D0F8D098A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5836" y="5114988"/>
            <a:ext cx="10213976" cy="11449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HTTP/1.1 301 Moved Permanently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Location: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http://softuni.bg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latin typeface="Consolas" pitchFamily="49" charset="0"/>
                <a:cs typeface="Consolas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234543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8" grpId="0" animBg="1"/>
      <p:bldP spid="9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6" y="1440438"/>
            <a:ext cx="8632995" cy="5300339"/>
            <a:chOff x="471335" y="1527777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1335" y="1527777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636384" y="1723767"/>
            <a:ext cx="8067527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600" dirty="0">
                <a:solidFill>
                  <a:schemeClr val="bg2"/>
                </a:solidFill>
              </a:rPr>
              <a:t>Internet, Definitions of Internet</a:t>
            </a:r>
          </a:p>
          <a:p>
            <a:pPr>
              <a:lnSpc>
                <a:spcPct val="100000"/>
              </a:lnSpc>
            </a:pPr>
            <a:r>
              <a:rPr lang="en-US" sz="3600" dirty="0">
                <a:solidFill>
                  <a:schemeClr val="bg2"/>
                </a:solidFill>
              </a:rPr>
              <a:t>Sending and Receiving Information</a:t>
            </a:r>
          </a:p>
          <a:p>
            <a:pPr>
              <a:lnSpc>
                <a:spcPct val="100000"/>
              </a:lnSpc>
            </a:pPr>
            <a:r>
              <a:rPr lang="en-US" sz="3600" dirty="0">
                <a:solidFill>
                  <a:schemeClr val="bg2"/>
                </a:solidFill>
              </a:rPr>
              <a:t>What is HTTP</a:t>
            </a:r>
          </a:p>
          <a:p>
            <a:pPr>
              <a:lnSpc>
                <a:spcPct val="100000"/>
              </a:lnSpc>
            </a:pPr>
            <a:r>
              <a:rPr lang="en-US" sz="3600" dirty="0">
                <a:solidFill>
                  <a:schemeClr val="bg2"/>
                </a:solidFill>
              </a:rPr>
              <a:t>What is URL</a:t>
            </a:r>
          </a:p>
          <a:p>
            <a:pPr>
              <a:lnSpc>
                <a:spcPct val="100000"/>
              </a:lnSpc>
            </a:pPr>
            <a:r>
              <a:rPr lang="en-US" sz="3600" dirty="0">
                <a:solidFill>
                  <a:schemeClr val="bg2"/>
                </a:solidFill>
              </a:rPr>
              <a:t>Browser Tools for Developers</a:t>
            </a:r>
          </a:p>
          <a:p>
            <a:pPr>
              <a:lnSpc>
                <a:spcPct val="100000"/>
              </a:lnSpc>
            </a:pPr>
            <a:r>
              <a:rPr lang="en-US" sz="3600" dirty="0">
                <a:solidFill>
                  <a:schemeClr val="bg2"/>
                </a:solidFill>
              </a:rPr>
              <a:t>What is MIME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7" name="Picture 16" descr="Graphical user interface, text, applicati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349673" y="2849671"/>
            <a:ext cx="2217855" cy="1092173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4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460" y="2356669"/>
            <a:ext cx="2089504" cy="1639964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6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3126" y="1687971"/>
            <a:ext cx="2045805" cy="2515334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8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5561" y="1597174"/>
            <a:ext cx="5116914" cy="876716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69" y="1238971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7811" y="4363706"/>
            <a:ext cx="2376275" cy="535946"/>
          </a:xfrm>
          <a:prstGeom prst="rect">
            <a:avLst/>
          </a:prstGeom>
        </p:spPr>
      </p:pic>
      <p:pic>
        <p:nvPicPr>
          <p:cNvPr id="21" name="Picture 20" descr="Logo, company nam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B2C7AFA4-B03B-4F90-BCF5-42B64D45FD93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606404" y="5804742"/>
            <a:ext cx="1704391" cy="759297"/>
          </a:xfrm>
          <a:prstGeom prst="rect">
            <a:avLst/>
          </a:prstGeom>
        </p:spPr>
      </p:pic>
      <p:pic>
        <p:nvPicPr>
          <p:cNvPr id="28" name="Picture 27" descr="A picture containing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8D7EE580-66D1-490E-AB52-9AAD1973ADF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241" y="4327206"/>
            <a:ext cx="1827471" cy="1092173"/>
          </a:xfrm>
          <a:prstGeom prst="rect">
            <a:avLst/>
          </a:prstGeom>
        </p:spPr>
      </p:pic>
      <p:pic>
        <p:nvPicPr>
          <p:cNvPr id="31" name="Picture 30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51539337-EA92-4DEC-B27C-1C96A708D31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515" y="2643494"/>
            <a:ext cx="3631278" cy="1298350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F70938FD-B0F5-423E-8C2C-99B884B6B04A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8735" y="5595629"/>
            <a:ext cx="2657856" cy="916485"/>
          </a:xfrm>
          <a:prstGeom prst="rect">
            <a:avLst/>
          </a:prstGeom>
        </p:spPr>
      </p:pic>
      <p:pic>
        <p:nvPicPr>
          <p:cNvPr id="33" name="Picture 32" descr="A picture containing 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FFB981A5-A282-4429-A0A1-AD728C389669}"/>
              </a:ext>
            </a:extLst>
          </p:cNvPr>
          <p:cNvPicPr>
            <a:picLocks noChangeAspect="1"/>
          </p:cNvPicPr>
          <p:nvPr/>
        </p:nvPicPr>
        <p:blipFill>
          <a:blip r:embed="rId2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0554" y="5519375"/>
            <a:ext cx="2391414" cy="1145517"/>
          </a:xfrm>
          <a:prstGeom prst="rect">
            <a:avLst/>
          </a:prstGeom>
        </p:spPr>
      </p:pic>
      <p:pic>
        <p:nvPicPr>
          <p:cNvPr id="15" name="Picture 14" descr="Shape&#10;&#10;Description automatically generated with medium confidence">
            <a:hlinkClick r:id="rId24"/>
            <a:extLst>
              <a:ext uri="{FF2B5EF4-FFF2-40B4-BE49-F238E27FC236}">
                <a16:creationId xmlns:a16="http://schemas.microsoft.com/office/drawing/2014/main" id="{C54AECE5-A7C3-4F84-941E-EDAA4DCD24A4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176" y="4295780"/>
            <a:ext cx="2520171" cy="869659"/>
          </a:xfrm>
          <a:prstGeom prst="rect">
            <a:avLst/>
          </a:prstGeom>
        </p:spPr>
      </p:pic>
      <p:pic>
        <p:nvPicPr>
          <p:cNvPr id="16" name="Picture 15" descr="Logo&#10;&#10;Description automatically generated">
            <a:hlinkClick r:id="rId26"/>
            <a:extLst>
              <a:ext uri="{FF2B5EF4-FFF2-40B4-BE49-F238E27FC236}">
                <a16:creationId xmlns:a16="http://schemas.microsoft.com/office/drawing/2014/main" id="{7760FE36-8EB1-4B6F-A56E-4FE01D75DFB9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4598" y="4737801"/>
            <a:ext cx="3202860" cy="1239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154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49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8450" y="1883975"/>
            <a:ext cx="3766935" cy="3521741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87460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What is the</a:t>
            </a:r>
            <a:r>
              <a:rPr lang="en-US" b="1" dirty="0"/>
              <a:t> Internet?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079469" cy="5546589"/>
          </a:xfrm>
        </p:spPr>
        <p:txBody>
          <a:bodyPr/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Vast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network</a:t>
            </a:r>
            <a:r>
              <a:rPr lang="en-US" dirty="0"/>
              <a:t> that connects </a:t>
            </a:r>
            <a:r>
              <a:rPr lang="en-US" sz="3400" dirty="0"/>
              <a:t>billions of devices together all over the globe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en-US" dirty="0"/>
              <a:t>Through </a:t>
            </a:r>
            <a:r>
              <a:rPr lang="en-US" b="1" dirty="0">
                <a:solidFill>
                  <a:schemeClr val="bg1"/>
                </a:solidFill>
              </a:rPr>
              <a:t>fiber optics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copper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satellites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cell phone network</a:t>
            </a:r>
          </a:p>
          <a:p>
            <a:pPr>
              <a:lnSpc>
                <a:spcPct val="100000"/>
              </a:lnSpc>
            </a:pPr>
            <a:r>
              <a:rPr lang="en-US" sz="3400" dirty="0"/>
              <a:t>We get indirectly </a:t>
            </a:r>
            <a:r>
              <a:rPr lang="en-US" sz="3400" b="1" dirty="0">
                <a:solidFill>
                  <a:schemeClr val="bg1"/>
                </a:solidFill>
              </a:rPr>
              <a:t>connected</a:t>
            </a:r>
            <a:r>
              <a:rPr lang="en-US" sz="3400" dirty="0"/>
              <a:t> though </a:t>
            </a:r>
            <a:r>
              <a:rPr lang="en-US" sz="3400" b="1" dirty="0">
                <a:solidFill>
                  <a:schemeClr val="bg1"/>
                </a:solidFill>
              </a:rPr>
              <a:t>ISP</a:t>
            </a:r>
            <a:r>
              <a:rPr lang="en-US" sz="3400" dirty="0"/>
              <a:t>s </a:t>
            </a:r>
            <a:r>
              <a:rPr lang="bg-BG" sz="3400" dirty="0"/>
              <a:t>(</a:t>
            </a:r>
            <a:r>
              <a:rPr lang="en-US" sz="3400" b="1" dirty="0">
                <a:solidFill>
                  <a:schemeClr val="bg1"/>
                </a:solidFill>
              </a:rPr>
              <a:t>I</a:t>
            </a:r>
            <a:r>
              <a:rPr lang="en-US" sz="3400" dirty="0"/>
              <a:t>nternet </a:t>
            </a:r>
            <a:r>
              <a:rPr lang="en-US" sz="3400" b="1" dirty="0">
                <a:solidFill>
                  <a:schemeClr val="bg1"/>
                </a:solidFill>
              </a:rPr>
              <a:t>S</a:t>
            </a:r>
            <a:r>
              <a:rPr lang="en-US" sz="3400" dirty="0"/>
              <a:t>ervice </a:t>
            </a:r>
            <a:r>
              <a:rPr lang="en-US" sz="3400" b="1" dirty="0">
                <a:solidFill>
                  <a:schemeClr val="bg1"/>
                </a:solidFill>
              </a:rPr>
              <a:t>P</a:t>
            </a:r>
            <a:r>
              <a:rPr lang="en-US" sz="3400" dirty="0"/>
              <a:t>roviders</a:t>
            </a:r>
            <a:r>
              <a:rPr lang="bg-BG" sz="3400" dirty="0"/>
              <a:t>)</a:t>
            </a:r>
            <a:endParaRPr lang="en-US" dirty="0"/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pic>
        <p:nvPicPr>
          <p:cNvPr id="9" name="Picture 8">
            <a:hlinkClick r:id="rId3"/>
            <a:extLst>
              <a:ext uri="{FF2B5EF4-FFF2-40B4-BE49-F238E27FC236}">
                <a16:creationId xmlns:a16="http://schemas.microsoft.com/office/drawing/2014/main" id="{126890D4-4759-4486-AA58-A9872D8F74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6" r="5556"/>
          <a:stretch/>
        </p:blipFill>
        <p:spPr>
          <a:xfrm>
            <a:off x="7716000" y="4292438"/>
            <a:ext cx="3795596" cy="213502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934069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</a:t>
            </a:r>
            <a:r>
              <a:rPr lang="bg-BG" dirty="0"/>
              <a:t>,</a:t>
            </a:r>
            <a:r>
              <a:rPr lang="en-US" dirty="0"/>
              <a:t>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</a:t>
            </a:r>
            <a:r>
              <a:rPr lang="bg-BG" dirty="0"/>
              <a:t>,</a:t>
            </a:r>
            <a:r>
              <a:rPr lang="en-US" dirty="0"/>
              <a:t>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Networks and Internet</a:t>
            </a:r>
            <a:endParaRPr lang="en-US" b="1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079469" cy="5546589"/>
          </a:xfrm>
        </p:spPr>
        <p:txBody>
          <a:bodyPr/>
          <a:lstStyle/>
          <a:p>
            <a:pPr marL="456915" lvl="1" indent="-456915"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Network</a:t>
            </a:r>
            <a:r>
              <a:rPr lang="en-US" sz="3600" dirty="0"/>
              <a:t> is a group of </a:t>
            </a:r>
            <a:r>
              <a:rPr lang="en-US" sz="3600" b="1" dirty="0">
                <a:solidFill>
                  <a:schemeClr val="bg1"/>
                </a:solidFill>
              </a:rPr>
              <a:t>two or more devices </a:t>
            </a:r>
            <a:r>
              <a:rPr lang="en-US" sz="3600" dirty="0"/>
              <a:t>that can communicate</a:t>
            </a:r>
            <a:endParaRPr lang="en-US" sz="3600" b="1" dirty="0">
              <a:solidFill>
                <a:schemeClr val="bg1"/>
              </a:solidFill>
            </a:endParaRPr>
          </a:p>
          <a:p>
            <a:pPr marL="456915" lvl="1" indent="-456915"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The internet </a:t>
            </a:r>
            <a:r>
              <a:rPr lang="en-US" sz="3600" dirty="0"/>
              <a:t>is made of hundreds of thousands of </a:t>
            </a:r>
            <a:r>
              <a:rPr lang="en-US" sz="3600" b="1" dirty="0">
                <a:solidFill>
                  <a:schemeClr val="bg1"/>
                </a:solidFill>
              </a:rPr>
              <a:t>networks</a:t>
            </a:r>
            <a:endParaRPr lang="en-US" sz="3600" dirty="0"/>
          </a:p>
          <a:p>
            <a:pPr marL="456915" lvl="1" indent="-456915"/>
            <a:r>
              <a:rPr lang="en-US" sz="3600" dirty="0"/>
              <a:t>These different systems </a:t>
            </a:r>
            <a:r>
              <a:rPr lang="en-US" sz="3600" b="1" dirty="0">
                <a:solidFill>
                  <a:schemeClr val="bg1"/>
                </a:solidFill>
              </a:rPr>
              <a:t>connect to each other</a:t>
            </a:r>
            <a:r>
              <a:rPr lang="en-US" sz="3600" dirty="0"/>
              <a:t>, </a:t>
            </a:r>
            <a:r>
              <a:rPr lang="en-US" sz="3600" b="1" dirty="0">
                <a:solidFill>
                  <a:schemeClr val="bg1"/>
                </a:solidFill>
              </a:rPr>
              <a:t>communicate with each other</a:t>
            </a:r>
            <a:r>
              <a:rPr lang="en-US" sz="3600" dirty="0"/>
              <a:t> and </a:t>
            </a:r>
            <a:r>
              <a:rPr lang="en-US" sz="3600" b="1" dirty="0">
                <a:solidFill>
                  <a:schemeClr val="bg1"/>
                </a:solidFill>
              </a:rPr>
              <a:t>work together </a:t>
            </a:r>
            <a:r>
              <a:rPr lang="en-US" sz="3600" dirty="0"/>
              <a:t>because of standards for how data is sent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90129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/>
              <a:t>Web Server Work Model</a:t>
            </a:r>
          </a:p>
        </p:txBody>
      </p:sp>
      <p:cxnSp>
        <p:nvCxnSpPr>
          <p:cNvPr id="17" name="Straight Arrow Connector 16"/>
          <p:cNvCxnSpPr>
            <a:cxnSpLocks/>
          </p:cNvCxnSpPr>
          <p:nvPr/>
        </p:nvCxnSpPr>
        <p:spPr>
          <a:xfrm flipH="1">
            <a:off x="3198667" y="2855737"/>
            <a:ext cx="1676400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390743" y="1916190"/>
            <a:ext cx="14843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Request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315488" y="2942869"/>
            <a:ext cx="16375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Response</a:t>
            </a:r>
          </a:p>
        </p:txBody>
      </p:sp>
      <p:cxnSp>
        <p:nvCxnSpPr>
          <p:cNvPr id="27" name="Straight Arrow Connector 26"/>
          <p:cNvCxnSpPr>
            <a:cxnSpLocks/>
          </p:cNvCxnSpPr>
          <p:nvPr/>
        </p:nvCxnSpPr>
        <p:spPr>
          <a:xfrm>
            <a:off x="3198667" y="2516179"/>
            <a:ext cx="1676400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0939" y="1778189"/>
            <a:ext cx="1638463" cy="1963210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5105400" y="1116851"/>
            <a:ext cx="190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Web Server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8FB8100-7456-4FFD-9A18-B473364EE6ED}"/>
              </a:ext>
            </a:extLst>
          </p:cNvPr>
          <p:cNvGrpSpPr/>
          <p:nvPr/>
        </p:nvGrpSpPr>
        <p:grpSpPr>
          <a:xfrm>
            <a:off x="5956675" y="4355957"/>
            <a:ext cx="2729038" cy="2168879"/>
            <a:chOff x="4451000" y="4330968"/>
            <a:chExt cx="2729038" cy="2168879"/>
          </a:xfrm>
        </p:grpSpPr>
        <p:sp>
          <p:nvSpPr>
            <p:cNvPr id="34" name="TextBox 33"/>
            <p:cNvSpPr txBox="1"/>
            <p:nvPr/>
          </p:nvSpPr>
          <p:spPr>
            <a:xfrm>
              <a:off x="4516679" y="4330968"/>
              <a:ext cx="24243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Web Resources</a:t>
              </a:r>
            </a:p>
          </p:txBody>
        </p:sp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21845" y="4819918"/>
              <a:ext cx="1201332" cy="1201332"/>
            </a:xfrm>
            <a:prstGeom prst="rect">
              <a:avLst/>
            </a:prstGeom>
          </p:spPr>
        </p:pic>
        <p:sp>
          <p:nvSpPr>
            <p:cNvPr id="50" name="TextBox 49"/>
            <p:cNvSpPr txBox="1"/>
            <p:nvPr/>
          </p:nvSpPr>
          <p:spPr>
            <a:xfrm>
              <a:off x="4451000" y="5976627"/>
              <a:ext cx="272903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HTML, PDF, JPG…</a:t>
              </a:r>
              <a:endParaRPr lang="en-US" sz="2800" dirty="0">
                <a:solidFill>
                  <a:srgbClr val="92D050"/>
                </a:solidFill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861852" y="1113171"/>
            <a:ext cx="190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Web Client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478" y="1997871"/>
            <a:ext cx="2020543" cy="1660031"/>
          </a:xfrm>
          <a:prstGeom prst="rect">
            <a:avLst/>
          </a:prstGeom>
        </p:spPr>
      </p:pic>
      <p:pic>
        <p:nvPicPr>
          <p:cNvPr id="2069" name="Picture 206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4377" y="3739113"/>
            <a:ext cx="709891" cy="709891"/>
          </a:xfrm>
          <a:prstGeom prst="rect">
            <a:avLst/>
          </a:prstGeom>
        </p:spPr>
      </p:pic>
      <p:pic>
        <p:nvPicPr>
          <p:cNvPr id="2071" name="Picture 207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1" y="3739113"/>
            <a:ext cx="716501" cy="716501"/>
          </a:xfrm>
          <a:prstGeom prst="rect">
            <a:avLst/>
          </a:prstGeom>
        </p:spPr>
      </p:pic>
      <p:pic>
        <p:nvPicPr>
          <p:cNvPr id="2072" name="Picture 207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916" y="3697763"/>
            <a:ext cx="771119" cy="771119"/>
          </a:xfrm>
          <a:prstGeom prst="rect">
            <a:avLst/>
          </a:prstGeom>
        </p:spPr>
      </p:pic>
      <p:pic>
        <p:nvPicPr>
          <p:cNvPr id="2075" name="Picture 207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337" y="2089735"/>
            <a:ext cx="1870776" cy="1120846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8429788" y="1121373"/>
            <a:ext cx="19061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Technology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7259037" y="2514600"/>
            <a:ext cx="854053" cy="0"/>
          </a:xfrm>
          <a:prstGeom prst="straightConnector1">
            <a:avLst/>
          </a:prstGeom>
          <a:ln w="635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cxnSpLocks/>
          </p:cNvCxnSpPr>
          <p:nvPr/>
        </p:nvCxnSpPr>
        <p:spPr>
          <a:xfrm flipH="1" flipV="1">
            <a:off x="9768000" y="3411337"/>
            <a:ext cx="531398" cy="1303238"/>
          </a:xfrm>
          <a:prstGeom prst="straightConnector1">
            <a:avLst/>
          </a:prstGeom>
          <a:ln w="635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5D1BEA1-1540-43B0-BA39-2AE40F890ACF}"/>
              </a:ext>
            </a:extLst>
          </p:cNvPr>
          <p:cNvGrpSpPr/>
          <p:nvPr/>
        </p:nvGrpSpPr>
        <p:grpSpPr>
          <a:xfrm>
            <a:off x="10151160" y="4748846"/>
            <a:ext cx="1659840" cy="1821243"/>
            <a:chOff x="9997101" y="4430907"/>
            <a:chExt cx="1659840" cy="1821243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90372" y="4978852"/>
              <a:ext cx="1273298" cy="1273298"/>
            </a:xfrm>
            <a:prstGeom prst="rect">
              <a:avLst/>
            </a:prstGeom>
          </p:spPr>
        </p:pic>
        <p:sp>
          <p:nvSpPr>
            <p:cNvPr id="40" name="TextBox 39"/>
            <p:cNvSpPr txBox="1"/>
            <p:nvPr/>
          </p:nvSpPr>
          <p:spPr>
            <a:xfrm>
              <a:off x="9997101" y="4430907"/>
              <a:ext cx="1659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Database</a:t>
              </a:r>
            </a:p>
          </p:txBody>
        </p:sp>
      </p:grpSp>
      <p:cxnSp>
        <p:nvCxnSpPr>
          <p:cNvPr id="48" name="Straight Arrow Connector 47"/>
          <p:cNvCxnSpPr>
            <a:cxnSpLocks/>
          </p:cNvCxnSpPr>
          <p:nvPr/>
        </p:nvCxnSpPr>
        <p:spPr>
          <a:xfrm flipV="1">
            <a:off x="7755257" y="3411338"/>
            <a:ext cx="626714" cy="904141"/>
          </a:xfrm>
          <a:prstGeom prst="straightConnector1">
            <a:avLst/>
          </a:prstGeom>
          <a:ln w="635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36">
            <a:extLst>
              <a:ext uri="{FF2B5EF4-FFF2-40B4-BE49-F238E27FC236}">
                <a16:creationId xmlns:a16="http://schemas.microsoft.com/office/drawing/2014/main" id="{CFA6880E-A284-4520-BAFF-4F464A68135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593142">
            <a:off x="7913976" y="1511977"/>
            <a:ext cx="2263324" cy="2263324"/>
          </a:xfrm>
          <a:prstGeom prst="rect">
            <a:avLst/>
          </a:prstGeom>
        </p:spPr>
      </p:pic>
      <p:sp>
        <p:nvSpPr>
          <p:cNvPr id="3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1213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9" grpId="0"/>
      <p:bldP spid="33" grpId="0"/>
      <p:bldP spid="3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4833" y="1233182"/>
            <a:ext cx="2982333" cy="3015842"/>
          </a:xfrm>
          <a:prstGeom prst="rect">
            <a:avLst/>
          </a:prstGeom>
        </p:spPr>
      </p:pic>
      <p:sp>
        <p:nvSpPr>
          <p:cNvPr id="4" name="Заглавие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Important Definitions</a:t>
            </a:r>
          </a:p>
        </p:txBody>
      </p:sp>
    </p:spTree>
    <p:extLst>
      <p:ext uri="{BB962C8B-B14F-4D97-AF65-F5344CB8AC3E}">
        <p14:creationId xmlns:p14="http://schemas.microsoft.com/office/powerpoint/2010/main" val="3451295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Servers and Clients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3"/>
            <a:ext cx="10036163" cy="5584897"/>
          </a:xfrm>
        </p:spPr>
        <p:txBody>
          <a:bodyPr>
            <a:normAutofit/>
          </a:bodyPr>
          <a:lstStyle/>
          <a:p>
            <a:pPr marL="456915" lvl="1" indent="-456915">
              <a:lnSpc>
                <a:spcPct val="100000"/>
              </a:lnSpc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Servers</a:t>
            </a:r>
            <a:r>
              <a:rPr lang="en-US" sz="3400" dirty="0"/>
              <a:t> are the machines that provide services to </a:t>
            </a:r>
            <a:br>
              <a:rPr lang="en-US" sz="3400" dirty="0"/>
            </a:br>
            <a:r>
              <a:rPr lang="en-US" sz="3400" dirty="0"/>
              <a:t>other machines</a:t>
            </a:r>
          </a:p>
          <a:p>
            <a:pPr marL="456915" lvl="1" indent="-456915">
              <a:lnSpc>
                <a:spcPct val="100000"/>
              </a:lnSpc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Clients</a:t>
            </a:r>
            <a:r>
              <a:rPr lang="en-US" sz="3400" dirty="0"/>
              <a:t> are the machines that are used to connect to </a:t>
            </a:r>
            <a:br>
              <a:rPr lang="en-US" sz="3400" dirty="0"/>
            </a:br>
            <a:r>
              <a:rPr lang="en-US" sz="3400" dirty="0"/>
              <a:t>those services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5663" y="3609000"/>
            <a:ext cx="4171048" cy="250262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57726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5001</TotalTime>
  <Words>2742</Words>
  <Application>Microsoft Office PowerPoint</Application>
  <PresentationFormat>Widescreen</PresentationFormat>
  <Paragraphs>496</Paragraphs>
  <Slides>51</Slides>
  <Notes>24</Notes>
  <HiddenSlides>8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7" baseType="lpstr">
      <vt:lpstr>Arial</vt:lpstr>
      <vt:lpstr>Calibri</vt:lpstr>
      <vt:lpstr>Consolas</vt:lpstr>
      <vt:lpstr>Wingdings</vt:lpstr>
      <vt:lpstr>Wingdings 2</vt:lpstr>
      <vt:lpstr>SoftUni</vt:lpstr>
      <vt:lpstr>Internet and HTTP</vt:lpstr>
      <vt:lpstr>Table of Contents</vt:lpstr>
      <vt:lpstr>Have a Question?</vt:lpstr>
      <vt:lpstr>Introduction</vt:lpstr>
      <vt:lpstr>What is the Internet?</vt:lpstr>
      <vt:lpstr>Networks and Internet</vt:lpstr>
      <vt:lpstr>Web Server Work Model</vt:lpstr>
      <vt:lpstr>Important Definitions</vt:lpstr>
      <vt:lpstr>Servers and Clients</vt:lpstr>
      <vt:lpstr>Network Protocol</vt:lpstr>
      <vt:lpstr>Packets </vt:lpstr>
      <vt:lpstr>Internet Protocol (IP)</vt:lpstr>
      <vt:lpstr>IP Address</vt:lpstr>
      <vt:lpstr>IP address classes</vt:lpstr>
      <vt:lpstr>Classless Inter-Domain Routing</vt:lpstr>
      <vt:lpstr>IPv6</vt:lpstr>
      <vt:lpstr>Domain Name Server</vt:lpstr>
      <vt:lpstr>Transmission Control Protocol (TCP)</vt:lpstr>
      <vt:lpstr>TCP vs UDP</vt:lpstr>
      <vt:lpstr>Open System Interconnect Model</vt:lpstr>
      <vt:lpstr>OSI Layers</vt:lpstr>
      <vt:lpstr>Basic Hardware Components</vt:lpstr>
      <vt:lpstr>HTTP Basics</vt:lpstr>
      <vt:lpstr>Hyper Text Transfer Protocol</vt:lpstr>
      <vt:lpstr>HTTP Request Methods</vt:lpstr>
      <vt:lpstr>HTTP Conversation: Example</vt:lpstr>
      <vt:lpstr>What's HTTP/2.0</vt:lpstr>
      <vt:lpstr>URL</vt:lpstr>
      <vt:lpstr>Uniform Resource Locator (URL)</vt:lpstr>
      <vt:lpstr>URL Encoding</vt:lpstr>
      <vt:lpstr>Tools for Developers</vt:lpstr>
      <vt:lpstr>Tools for Developers – Browser Dev Tools </vt:lpstr>
      <vt:lpstr>Tools for Developers – Browser Add-ons</vt:lpstr>
      <vt:lpstr>Multi-Purpose Internet Mail Extensions</vt:lpstr>
      <vt:lpstr>What is MIME?</vt:lpstr>
      <vt:lpstr>Common MIME Media Types</vt:lpstr>
      <vt:lpstr>HTTP Request / HTTP Respond</vt:lpstr>
      <vt:lpstr>HTTP Request Message</vt:lpstr>
      <vt:lpstr>GET Request Method – Example</vt:lpstr>
      <vt:lpstr>POST Request Method – Example</vt:lpstr>
      <vt:lpstr>HTTP Response Message</vt:lpstr>
      <vt:lpstr>HTTP Response Codes</vt:lpstr>
      <vt:lpstr>HTTP Response – Example</vt:lpstr>
      <vt:lpstr>HTTP Response – Example</vt:lpstr>
      <vt:lpstr>Browser Redirection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Fundamentals</dc:title>
  <dc:subject>Spring Fundamentals Course @ SoftUni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https://about.softuni.bg/
© Software University – https://softuni.bg
Copyrighted document. Unauthorized copy, reproduction or use is not permitted.</dc:description>
  <cp:lastModifiedBy>Aleksandra Raykova</cp:lastModifiedBy>
  <cp:revision>172</cp:revision>
  <dcterms:created xsi:type="dcterms:W3CDTF">2018-05-23T13:08:44Z</dcterms:created>
  <dcterms:modified xsi:type="dcterms:W3CDTF">2022-09-08T07:51:26Z</dcterms:modified>
  <cp:category>programming;computer programming;software development;web development; html; css</cp:category>
</cp:coreProperties>
</file>