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C97AA6D-1B25-4A25-B294-59B4A1FCC345}">
  <a:tblStyle styleId="{AC97AA6D-1B25-4A25-B294-59B4A1FCC3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Series of slides, list the puzzle, the strategy used, the cells found, etc. SudoA is perfect for this I think since it uses the basic strats and Naked/Subgroup Exclusion to solve problem successfully.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Program flow goes here: Puzzle is created from JSON file, Agent is created, has reference to puzzle as singleton. Agent operates in while loop based on the puzzle’s solved status: examines contexts to determine whether or not to execute a strategy.</a:t>
            </a:r>
            <a:endParaRPr/>
          </a:p>
          <a:p>
            <a:pPr indent="0" lvl="0" marL="0">
              <a:spcBef>
                <a:spcPts val="0"/>
              </a:spcBef>
              <a:spcAft>
                <a:spcPts val="0"/>
              </a:spcAft>
              <a:buNone/>
            </a:pPr>
            <a:r>
              <a:t/>
            </a:r>
            <a:endParaRPr/>
          </a:p>
          <a:p>
            <a:pPr indent="0" lvl="0" marL="0">
              <a:spcBef>
                <a:spcPts val="0"/>
              </a:spcBef>
              <a:spcAft>
                <a:spcPts val="0"/>
              </a:spcAft>
              <a:buNone/>
            </a:pPr>
            <a:r>
              <a:rPr lang="en"/>
              <a:t>Include a diagram indicating relationship between Agent, Puzzle, strategies, etc. program flow </a:t>
            </a:r>
            <a:r>
              <a:rPr lang="en" sz="1200">
                <a:solidFill>
                  <a:schemeClr val="dk2"/>
                </a:solidFill>
              </a:rPr>
              <a:t>A puzzle can essentially be considered a Subset Sum or Knapsack problem variant, in which we have a set of cells that can be assigned weights from 1 to 9, with the end weight of the puzzle always being 9*45.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914400" rtl="0">
              <a:spcBef>
                <a:spcPts val="0"/>
              </a:spcBef>
              <a:spcAft>
                <a:spcPts val="0"/>
              </a:spcAft>
              <a:buClr>
                <a:schemeClr val="dk2"/>
              </a:buClr>
              <a:buSzPts val="1200"/>
              <a:buFont typeface="Times New Roman"/>
              <a:buAutoNum type="arabicPeriod"/>
            </a:pPr>
            <a:r>
              <a:rPr lang="en" sz="1200">
                <a:solidFill>
                  <a:schemeClr val="dk2"/>
                </a:solidFill>
                <a:latin typeface="Times New Roman"/>
                <a:ea typeface="Times New Roman"/>
                <a:cs typeface="Times New Roman"/>
                <a:sym typeface="Times New Roman"/>
              </a:rPr>
              <a:t>The strategy chosen depends on the current state of the puzzle.</a:t>
            </a:r>
            <a:endParaRPr sz="1200">
              <a:solidFill>
                <a:schemeClr val="dk2"/>
              </a:solidFill>
              <a:latin typeface="Times New Roman"/>
              <a:ea typeface="Times New Roman"/>
              <a:cs typeface="Times New Roman"/>
              <a:sym typeface="Times New Roman"/>
            </a:endParaRPr>
          </a:p>
          <a:p>
            <a:pPr indent="-304800" lvl="0" marL="914400" rtl="0">
              <a:spcBef>
                <a:spcPts val="0"/>
              </a:spcBef>
              <a:spcAft>
                <a:spcPts val="0"/>
              </a:spcAft>
              <a:buClr>
                <a:schemeClr val="dk2"/>
              </a:buClr>
              <a:buSzPts val="1200"/>
              <a:buFont typeface="Times New Roman"/>
              <a:buAutoNum type="arabicPeriod"/>
            </a:pPr>
            <a:r>
              <a:rPr lang="en" sz="1200">
                <a:solidFill>
                  <a:schemeClr val="dk2"/>
                </a:solidFill>
                <a:latin typeface="Times New Roman"/>
                <a:ea typeface="Times New Roman"/>
                <a:cs typeface="Times New Roman"/>
                <a:sym typeface="Times New Roman"/>
              </a:rPr>
              <a:t>The agent possesses several sensors, each one corresponding to one of its possible strategies</a:t>
            </a:r>
            <a:endParaRPr sz="1200">
              <a:solidFill>
                <a:schemeClr val="dk2"/>
              </a:solidFill>
              <a:latin typeface="Times New Roman"/>
              <a:ea typeface="Times New Roman"/>
              <a:cs typeface="Times New Roman"/>
              <a:sym typeface="Times New Roman"/>
            </a:endParaRPr>
          </a:p>
          <a:p>
            <a:pPr indent="-304800" lvl="1" marL="1371600" rtl="0">
              <a:spcBef>
                <a:spcPts val="0"/>
              </a:spcBef>
              <a:spcAft>
                <a:spcPts val="0"/>
              </a:spcAft>
              <a:buClr>
                <a:schemeClr val="dk2"/>
              </a:buClr>
              <a:buSzPts val="1200"/>
              <a:buFont typeface="Times New Roman"/>
              <a:buAutoNum type="alphaLcPeriod"/>
            </a:pPr>
            <a:r>
              <a:rPr lang="en" sz="1200">
                <a:solidFill>
                  <a:schemeClr val="dk2"/>
                </a:solidFill>
                <a:latin typeface="Times New Roman"/>
                <a:ea typeface="Times New Roman"/>
                <a:cs typeface="Times New Roman"/>
                <a:sym typeface="Times New Roman"/>
              </a:rPr>
              <a:t>These sensors = </a:t>
            </a:r>
            <a:r>
              <a:rPr b="1" i="1" lang="en" sz="1200">
                <a:solidFill>
                  <a:schemeClr val="dk2"/>
                </a:solidFill>
                <a:latin typeface="Times New Roman"/>
                <a:ea typeface="Times New Roman"/>
                <a:cs typeface="Times New Roman"/>
                <a:sym typeface="Times New Roman"/>
              </a:rPr>
              <a:t>contexts</a:t>
            </a:r>
            <a:r>
              <a:rPr lang="en" sz="1200">
                <a:solidFill>
                  <a:schemeClr val="dk2"/>
                </a:solidFill>
                <a:latin typeface="Times New Roman"/>
                <a:ea typeface="Times New Roman"/>
                <a:cs typeface="Times New Roman"/>
                <a:sym typeface="Times New Roman"/>
              </a:rPr>
              <a:t>. When the puzzle’s state meets the conditions defined by the context, it returns a </a:t>
            </a:r>
            <a:r>
              <a:rPr b="1" i="1" lang="en" sz="1200">
                <a:solidFill>
                  <a:schemeClr val="dk2"/>
                </a:solidFill>
                <a:latin typeface="Times New Roman"/>
                <a:ea typeface="Times New Roman"/>
                <a:cs typeface="Times New Roman"/>
                <a:sym typeface="Times New Roman"/>
              </a:rPr>
              <a:t>percept </a:t>
            </a:r>
            <a:r>
              <a:rPr lang="en" sz="1200">
                <a:solidFill>
                  <a:schemeClr val="dk2"/>
                </a:solidFill>
                <a:latin typeface="Times New Roman"/>
                <a:ea typeface="Times New Roman"/>
                <a:cs typeface="Times New Roman"/>
                <a:sym typeface="Times New Roman"/>
              </a:rPr>
              <a:t>enum corresponding to a strategy, as well as the cells/cell groups/etc to operate on.</a:t>
            </a:r>
            <a:endParaRPr sz="1200">
              <a:solidFill>
                <a:schemeClr val="dk2"/>
              </a:solidFill>
              <a:latin typeface="Times New Roman"/>
              <a:ea typeface="Times New Roman"/>
              <a:cs typeface="Times New Roman"/>
              <a:sym typeface="Times New Roman"/>
            </a:endParaRPr>
          </a:p>
          <a:p>
            <a:pPr indent="-304800" lvl="0" marL="914400" rtl="0">
              <a:spcBef>
                <a:spcPts val="0"/>
              </a:spcBef>
              <a:spcAft>
                <a:spcPts val="0"/>
              </a:spcAft>
              <a:buClr>
                <a:schemeClr val="dk2"/>
              </a:buClr>
              <a:buSzPts val="1200"/>
              <a:buFont typeface="Times New Roman"/>
              <a:buAutoNum type="arabicPeriod"/>
            </a:pPr>
            <a:r>
              <a:rPr lang="en" sz="1200">
                <a:solidFill>
                  <a:schemeClr val="dk2"/>
                </a:solidFill>
                <a:latin typeface="Times New Roman"/>
                <a:ea typeface="Times New Roman"/>
                <a:cs typeface="Times New Roman"/>
                <a:sym typeface="Times New Roman"/>
              </a:rPr>
              <a:t>The agent investigates each context until it finds a viable one, after which it stops investigating the remaining contexts and executes the strategy.</a:t>
            </a:r>
            <a:endParaRPr sz="1200">
              <a:solidFill>
                <a:schemeClr val="dk2"/>
              </a:solidFill>
              <a:latin typeface="Times New Roman"/>
              <a:ea typeface="Times New Roman"/>
              <a:cs typeface="Times New Roman"/>
              <a:sym typeface="Times New Roman"/>
            </a:endParaRPr>
          </a:p>
          <a:p>
            <a:pPr indent="-304800" lvl="1" marL="1371600" rtl="0">
              <a:spcBef>
                <a:spcPts val="0"/>
              </a:spcBef>
              <a:spcAft>
                <a:spcPts val="0"/>
              </a:spcAft>
              <a:buClr>
                <a:schemeClr val="dk2"/>
              </a:buClr>
              <a:buSzPts val="1200"/>
              <a:buFont typeface="Times New Roman"/>
              <a:buAutoNum type="alphaLcPeriod"/>
            </a:pPr>
            <a:r>
              <a:rPr lang="en" sz="1200">
                <a:solidFill>
                  <a:schemeClr val="dk2"/>
                </a:solidFill>
                <a:latin typeface="Times New Roman"/>
                <a:ea typeface="Times New Roman"/>
                <a:cs typeface="Times New Roman"/>
                <a:sym typeface="Times New Roman"/>
              </a:rPr>
              <a:t>The contexts (and by extension, strategies) are examined in order of priority; the ones used for simple puzzles are checked before the ones used for more complicated ones.</a:t>
            </a:r>
            <a:endParaRPr sz="1200">
              <a:solidFill>
                <a:schemeClr val="dk2"/>
              </a:solidFill>
              <a:latin typeface="Times New Roman"/>
              <a:ea typeface="Times New Roman"/>
              <a:cs typeface="Times New Roman"/>
              <a:sym typeface="Times New Roman"/>
            </a:endParaRPr>
          </a:p>
          <a:p>
            <a:pPr indent="-304800" lvl="0" marL="914400" rtl="0">
              <a:spcBef>
                <a:spcPts val="0"/>
              </a:spcBef>
              <a:spcAft>
                <a:spcPts val="0"/>
              </a:spcAft>
              <a:buClr>
                <a:schemeClr val="dk2"/>
              </a:buClr>
              <a:buSzPts val="1200"/>
              <a:buFont typeface="Times New Roman"/>
              <a:buAutoNum type="arabicPeriod"/>
            </a:pPr>
            <a:r>
              <a:rPr lang="en" sz="1200">
                <a:solidFill>
                  <a:schemeClr val="dk2"/>
                </a:solidFill>
                <a:latin typeface="Times New Roman"/>
                <a:ea typeface="Times New Roman"/>
                <a:cs typeface="Times New Roman"/>
                <a:sym typeface="Times New Roman"/>
              </a:rPr>
              <a:t>The agent executes the strategy and checks to see if the puzzle is solved.</a:t>
            </a:r>
            <a:endParaRPr sz="1200">
              <a:solidFill>
                <a:schemeClr val="dk2"/>
              </a:solidFill>
              <a:latin typeface="Times New Roman"/>
              <a:ea typeface="Times New Roman"/>
              <a:cs typeface="Times New Roman"/>
              <a:sym typeface="Times New Roman"/>
            </a:endParaRPr>
          </a:p>
          <a:p>
            <a:pPr indent="-304800" lvl="0" marL="914400" rtl="0">
              <a:spcBef>
                <a:spcPts val="0"/>
              </a:spcBef>
              <a:spcAft>
                <a:spcPts val="0"/>
              </a:spcAft>
              <a:buClr>
                <a:schemeClr val="dk2"/>
              </a:buClr>
              <a:buSzPts val="1200"/>
              <a:buFont typeface="Times New Roman"/>
              <a:buAutoNum type="arabicPeriod"/>
            </a:pPr>
            <a:r>
              <a:rPr lang="en" sz="1200">
                <a:solidFill>
                  <a:schemeClr val="dk2"/>
                </a:solidFill>
                <a:latin typeface="Times New Roman"/>
                <a:ea typeface="Times New Roman"/>
                <a:cs typeface="Times New Roman"/>
                <a:sym typeface="Times New Roman"/>
              </a:rPr>
              <a:t>This repeats until the puzzle is solved.</a:t>
            </a:r>
            <a:endParaRPr sz="1200">
              <a:solidFill>
                <a:schemeClr val="dk2"/>
              </a:solidFill>
              <a:latin typeface="Times New Roman"/>
              <a:ea typeface="Times New Roman"/>
              <a:cs typeface="Times New Roman"/>
              <a:sym typeface="Times New Roman"/>
            </a:endParaRPr>
          </a:p>
          <a:p>
            <a:pPr indent="0" lvl="0" marL="0">
              <a:spcBef>
                <a:spcPts val="16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www.sudokudragon.com/sudokustrategy.ht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sudokudragon.com/tutorialonlychoice.htm" TargetMode="External"/><Relationship Id="rId4" Type="http://schemas.openxmlformats.org/officeDocument/2006/relationships/hyperlink" Target="http://www.sudokudragon.com/tutorialsingleposs.htm" TargetMode="External"/><Relationship Id="rId5" Type="http://schemas.openxmlformats.org/officeDocument/2006/relationships/hyperlink" Target="http://www.sudokudragon.com/tutorialsharedsubgroup.htm" TargetMode="External"/><Relationship Id="rId6" Type="http://schemas.openxmlformats.org/officeDocument/2006/relationships/hyperlink" Target="http://www.sudokudragon.com/tutorialnakedtwins.htm" TargetMode="External"/><Relationship Id="rId7" Type="http://schemas.openxmlformats.org/officeDocument/2006/relationships/hyperlink" Target="http://www.sudokudragon.com/tutorialhiddentwins.ht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601125"/>
            <a:ext cx="8520600" cy="17145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800"/>
              <a:t>Sudoku and Decision-Making: Algorithms to Simulate Strategies Used to Solve Logic Puzzles</a:t>
            </a:r>
            <a:endParaRPr/>
          </a:p>
        </p:txBody>
      </p:sp>
      <p:sp>
        <p:nvSpPr>
          <p:cNvPr id="55" name="Shape 55"/>
          <p:cNvSpPr txBox="1"/>
          <p:nvPr>
            <p:ph idx="1" type="subTitle"/>
          </p:nvPr>
        </p:nvSpPr>
        <p:spPr>
          <a:xfrm>
            <a:off x="311700" y="2834125"/>
            <a:ext cx="8520600" cy="1803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By Alexander Morson</a:t>
            </a:r>
            <a:endParaRPr/>
          </a:p>
          <a:p>
            <a:pPr indent="0" lvl="0" marL="0" rtl="0">
              <a:spcBef>
                <a:spcPts val="0"/>
              </a:spcBef>
              <a:spcAft>
                <a:spcPts val="0"/>
              </a:spcAft>
              <a:buNone/>
            </a:pPr>
            <a:r>
              <a:t/>
            </a:r>
            <a:endParaRPr/>
          </a:p>
          <a:p>
            <a:pPr indent="0" lvl="0" marL="0" rtl="0">
              <a:spcBef>
                <a:spcPts val="0"/>
              </a:spcBef>
              <a:spcAft>
                <a:spcPts val="0"/>
              </a:spcAft>
              <a:buNone/>
            </a:pPr>
            <a:r>
              <a:rPr lang="en"/>
              <a:t>Advisor: Stephen Winters-Hilt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Only Choice Rule</a:t>
            </a:r>
            <a:endParaRPr u="sng"/>
          </a:p>
        </p:txBody>
      </p:sp>
      <p:sp>
        <p:nvSpPr>
          <p:cNvPr id="149" name="Shape 149"/>
          <p:cNvSpPr txBox="1"/>
          <p:nvPr>
            <p:ph idx="1" type="body"/>
          </p:nvPr>
        </p:nvSpPr>
        <p:spPr>
          <a:xfrm>
            <a:off x="311700" y="1152475"/>
            <a:ext cx="43512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latin typeface="Times New Roman"/>
                <a:ea typeface="Times New Roman"/>
                <a:cs typeface="Times New Roman"/>
                <a:sym typeface="Times New Roman"/>
              </a:rPr>
              <a:t>Context Algorithm:</a:t>
            </a:r>
            <a:endParaRPr>
              <a:latin typeface="Times New Roman"/>
              <a:ea typeface="Times New Roman"/>
              <a:cs typeface="Times New Roman"/>
              <a:sym typeface="Times New Roman"/>
            </a:endParaRPr>
          </a:p>
          <a:p>
            <a:pPr indent="0" lvl="0" marL="0">
              <a:spcBef>
                <a:spcPts val="1600"/>
              </a:spcBef>
              <a:spcAft>
                <a:spcPts val="0"/>
              </a:spcAft>
              <a:buNone/>
            </a:pPr>
            <a:r>
              <a:rPr lang="en">
                <a:latin typeface="Times New Roman"/>
                <a:ea typeface="Times New Roman"/>
                <a:cs typeface="Times New Roman"/>
                <a:sym typeface="Times New Roman"/>
              </a:rPr>
              <a:t>Return all rows, columns, and subgrids that contain only one empty cell.</a:t>
            </a:r>
            <a:endParaRPr>
              <a:latin typeface="Times New Roman"/>
              <a:ea typeface="Times New Roman"/>
              <a:cs typeface="Times New Roman"/>
              <a:sym typeface="Times New Roman"/>
            </a:endParaRPr>
          </a:p>
          <a:p>
            <a:pPr indent="0" lvl="0" marL="0">
              <a:spcBef>
                <a:spcPts val="1600"/>
              </a:spcBef>
              <a:spcAft>
                <a:spcPts val="0"/>
              </a:spcAft>
              <a:buNone/>
            </a:pPr>
            <a:r>
              <a:t/>
            </a:r>
            <a:endParaRPr>
              <a:latin typeface="Times New Roman"/>
              <a:ea typeface="Times New Roman"/>
              <a:cs typeface="Times New Roman"/>
              <a:sym typeface="Times New Roman"/>
            </a:endParaRPr>
          </a:p>
          <a:p>
            <a:pPr indent="0" lvl="0" marL="0" rtl="0">
              <a:spcBef>
                <a:spcPts val="1600"/>
              </a:spcBef>
              <a:spcAft>
                <a:spcPts val="1600"/>
              </a:spcAft>
              <a:buNone/>
            </a:pPr>
            <a:r>
              <a:t/>
            </a:r>
            <a:endParaRPr>
              <a:latin typeface="Times New Roman"/>
              <a:ea typeface="Times New Roman"/>
              <a:cs typeface="Times New Roman"/>
              <a:sym typeface="Times New Roman"/>
            </a:endParaRPr>
          </a:p>
        </p:txBody>
      </p:sp>
      <p:sp>
        <p:nvSpPr>
          <p:cNvPr id="150" name="Shape 15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latin typeface="Times New Roman"/>
                <a:ea typeface="Times New Roman"/>
                <a:cs typeface="Times New Roman"/>
                <a:sym typeface="Times New Roman"/>
              </a:rPr>
              <a:t>Strategy Algorithm:</a:t>
            </a:r>
            <a:endParaRPr u="sng">
              <a:latin typeface="Times New Roman"/>
              <a:ea typeface="Times New Roman"/>
              <a:cs typeface="Times New Roman"/>
              <a:sym typeface="Times New Roman"/>
            </a:endParaRPr>
          </a:p>
          <a:p>
            <a:pPr indent="-317500" lvl="0" marL="457200">
              <a:spcBef>
                <a:spcPts val="1600"/>
              </a:spcBef>
              <a:spcAft>
                <a:spcPts val="0"/>
              </a:spcAft>
              <a:buSzPts val="1400"/>
              <a:buFont typeface="Times New Roman"/>
              <a:buChar char="●"/>
            </a:pPr>
            <a:r>
              <a:rPr lang="en">
                <a:latin typeface="Times New Roman"/>
                <a:ea typeface="Times New Roman"/>
                <a:cs typeface="Times New Roman"/>
                <a:sym typeface="Times New Roman"/>
              </a:rPr>
              <a:t>For each cell group found by the context</a:t>
            </a:r>
            <a:endParaRPr>
              <a:latin typeface="Times New Roman"/>
              <a:ea typeface="Times New Roman"/>
              <a:cs typeface="Times New Roman"/>
              <a:sym typeface="Times New Roman"/>
            </a:endParaRPr>
          </a:p>
          <a:p>
            <a:pPr indent="-304800" lvl="1" marL="914400">
              <a:spcBef>
                <a:spcPts val="0"/>
              </a:spcBef>
              <a:spcAft>
                <a:spcPts val="0"/>
              </a:spcAft>
              <a:buSzPts val="1200"/>
              <a:buFont typeface="Times New Roman"/>
              <a:buChar char="○"/>
            </a:pPr>
            <a:r>
              <a:rPr lang="en">
                <a:latin typeface="Times New Roman"/>
                <a:ea typeface="Times New Roman"/>
                <a:cs typeface="Times New Roman"/>
                <a:sym typeface="Times New Roman"/>
              </a:rPr>
              <a:t>Get the group’s remaining cell</a:t>
            </a:r>
            <a:endParaRPr>
              <a:latin typeface="Times New Roman"/>
              <a:ea typeface="Times New Roman"/>
              <a:cs typeface="Times New Roman"/>
              <a:sym typeface="Times New Roman"/>
            </a:endParaRPr>
          </a:p>
          <a:p>
            <a:pPr indent="-304800" lvl="2" marL="1371600">
              <a:spcBef>
                <a:spcPts val="0"/>
              </a:spcBef>
              <a:spcAft>
                <a:spcPts val="0"/>
              </a:spcAft>
              <a:buSzPts val="1200"/>
              <a:buFont typeface="Times New Roman"/>
              <a:buChar char="■"/>
            </a:pPr>
            <a:r>
              <a:rPr lang="en">
                <a:latin typeface="Times New Roman"/>
                <a:ea typeface="Times New Roman"/>
                <a:cs typeface="Times New Roman"/>
                <a:sym typeface="Times New Roman"/>
              </a:rPr>
              <a:t>Fill it with the group’s remaining value.</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501225" y="225975"/>
            <a:ext cx="8100300" cy="7557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sz="2800" u="sng"/>
              <a:t>Only Choice Rule</a:t>
            </a:r>
            <a:endParaRPr sz="2800" u="sng"/>
          </a:p>
        </p:txBody>
      </p:sp>
      <p:graphicFrame>
        <p:nvGraphicFramePr>
          <p:cNvPr id="156" name="Shape 156"/>
          <p:cNvGraphicFramePr/>
          <p:nvPr/>
        </p:nvGraphicFramePr>
        <p:xfrm>
          <a:off x="5155825" y="1256517"/>
          <a:ext cx="3000000" cy="3000000"/>
        </p:xfrm>
        <a:graphic>
          <a:graphicData uri="http://schemas.openxmlformats.org/drawingml/2006/table">
            <a:tbl>
              <a:tblPr>
                <a:noFill/>
                <a:tableStyleId>{AC97AA6D-1B25-4A25-B294-59B4A1FCC345}</a:tableStyleId>
              </a:tblPr>
              <a:tblGrid>
                <a:gridCol w="382850"/>
                <a:gridCol w="382850"/>
                <a:gridCol w="382850"/>
                <a:gridCol w="382850"/>
                <a:gridCol w="382850"/>
                <a:gridCol w="382850"/>
                <a:gridCol w="382850"/>
                <a:gridCol w="382850"/>
                <a:gridCol w="382850"/>
              </a:tblGrid>
              <a:tr h="32375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solidFill>
                          <a:srgbClr val="FF0000"/>
                        </a:solidFill>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solidFill>
                            <a:srgbClr val="FF0000"/>
                          </a:solidFill>
                          <a:latin typeface="Times New Roman"/>
                          <a:ea typeface="Times New Roman"/>
                          <a:cs typeface="Times New Roman"/>
                          <a:sym typeface="Times New Roman"/>
                        </a:rPr>
                        <a:t>5</a:t>
                      </a:r>
                      <a:endParaRPr b="1" sz="1000">
                        <a:solidFill>
                          <a:srgbClr val="FF0000"/>
                        </a:solidFill>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r>
              <a:tr h="323750">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r>
              <a:tr h="32375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5</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solidFill>
                          <a:srgbClr val="00FF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r>
              <a:tr h="323750">
                <a:tc>
                  <a:txBody>
                    <a:bodyPr>
                      <a:noAutofit/>
                    </a:bodyPr>
                    <a:lstStyle/>
                    <a:p>
                      <a:pPr indent="0" lvl="0" marL="0" rtl="0" algn="ctr">
                        <a:spcBef>
                          <a:spcPts val="0"/>
                        </a:spcBef>
                        <a:spcAft>
                          <a:spcPts val="0"/>
                        </a:spcAft>
                        <a:buNone/>
                      </a:pPr>
                      <a:r>
                        <a:t/>
                      </a:r>
                      <a:endParaRPr b="1" sz="1000">
                        <a:solidFill>
                          <a:srgbClr val="FF0000"/>
                        </a:solidFill>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5</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r>
              <a:tr h="32375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tc>
              </a:tr>
              <a:tr h="32375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r>
              <a:tr h="323750">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r>
              <a:tr h="323750">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r>
              <a:tr h="323750">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tc>
              </a:tr>
            </a:tbl>
          </a:graphicData>
        </a:graphic>
      </p:graphicFrame>
      <p:graphicFrame>
        <p:nvGraphicFramePr>
          <p:cNvPr id="157" name="Shape 157"/>
          <p:cNvGraphicFramePr/>
          <p:nvPr/>
        </p:nvGraphicFramePr>
        <p:xfrm>
          <a:off x="501225" y="1256517"/>
          <a:ext cx="3000000" cy="3000000"/>
        </p:xfrm>
        <a:graphic>
          <a:graphicData uri="http://schemas.openxmlformats.org/drawingml/2006/table">
            <a:tbl>
              <a:tblPr>
                <a:noFill/>
                <a:tableStyleId>{AC97AA6D-1B25-4A25-B294-59B4A1FCC345}</a:tableStyleId>
              </a:tblPr>
              <a:tblGrid>
                <a:gridCol w="382850"/>
                <a:gridCol w="382850"/>
                <a:gridCol w="382850"/>
                <a:gridCol w="382850"/>
                <a:gridCol w="382850"/>
                <a:gridCol w="382850"/>
                <a:gridCol w="382850"/>
                <a:gridCol w="382850"/>
                <a:gridCol w="382850"/>
              </a:tblGrid>
              <a:tr h="32375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solidFill>
                          <a:srgbClr val="FF0000"/>
                        </a:solidFill>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000">
                        <a:solidFill>
                          <a:srgbClr val="FF0000"/>
                        </a:solidFill>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r>
              <a:tr h="323750">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r>
              <a:tr h="32375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5</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solidFill>
                          <a:srgbClr val="00FF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r>
              <a:tr h="323750">
                <a:tc>
                  <a:txBody>
                    <a:bodyPr>
                      <a:noAutofit/>
                    </a:bodyPr>
                    <a:lstStyle/>
                    <a:p>
                      <a:pPr indent="0" lvl="0" marL="0" rtl="0" algn="ctr">
                        <a:spcBef>
                          <a:spcPts val="0"/>
                        </a:spcBef>
                        <a:spcAft>
                          <a:spcPts val="0"/>
                        </a:spcAft>
                        <a:buNone/>
                      </a:pPr>
                      <a:r>
                        <a:t/>
                      </a:r>
                      <a:endParaRPr b="1" sz="1000">
                        <a:solidFill>
                          <a:srgbClr val="FF0000"/>
                        </a:solidFill>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5</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r>
              <a:tr h="32375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tc>
              </a:tr>
              <a:tr h="32375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r>
              <a:tr h="323750">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r>
              <a:tr h="323750">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r>
              <a:tr h="323750">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tc>
              </a:tr>
            </a:tbl>
          </a:graphicData>
        </a:graphic>
      </p:graphicFrame>
      <p:sp>
        <p:nvSpPr>
          <p:cNvPr id="158" name="Shape 158"/>
          <p:cNvSpPr/>
          <p:nvPr/>
        </p:nvSpPr>
        <p:spPr>
          <a:xfrm>
            <a:off x="4065350" y="2740000"/>
            <a:ext cx="966600" cy="192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Single Possibility Rule</a:t>
            </a:r>
            <a:endParaRPr u="sng"/>
          </a:p>
        </p:txBody>
      </p:sp>
      <p:sp>
        <p:nvSpPr>
          <p:cNvPr id="164" name="Shape 16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latin typeface="Times New Roman"/>
                <a:ea typeface="Times New Roman"/>
                <a:cs typeface="Times New Roman"/>
                <a:sym typeface="Times New Roman"/>
              </a:rPr>
              <a:t>Context Algorithm:</a:t>
            </a:r>
            <a:endParaRPr u="sng">
              <a:latin typeface="Times New Roman"/>
              <a:ea typeface="Times New Roman"/>
              <a:cs typeface="Times New Roman"/>
              <a:sym typeface="Times New Roman"/>
            </a:endParaRPr>
          </a:p>
          <a:p>
            <a:pPr indent="0" lvl="0" marL="0">
              <a:lnSpc>
                <a:spcPct val="100000"/>
              </a:lnSpc>
              <a:spcBef>
                <a:spcPts val="1600"/>
              </a:spcBef>
              <a:spcAft>
                <a:spcPts val="1600"/>
              </a:spcAft>
              <a:buNone/>
            </a:pPr>
            <a:r>
              <a:rPr lang="en">
                <a:latin typeface="Times New Roman"/>
                <a:ea typeface="Times New Roman"/>
                <a:cs typeface="Times New Roman"/>
                <a:sym typeface="Times New Roman"/>
              </a:rPr>
              <a:t>Get all unfilled cells that have a single possible fill value.</a:t>
            </a:r>
            <a:endParaRPr>
              <a:latin typeface="Times New Roman"/>
              <a:ea typeface="Times New Roman"/>
              <a:cs typeface="Times New Roman"/>
              <a:sym typeface="Times New Roman"/>
            </a:endParaRPr>
          </a:p>
        </p:txBody>
      </p:sp>
      <p:sp>
        <p:nvSpPr>
          <p:cNvPr id="165" name="Shape 16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t>Strategy Algorithm:</a:t>
            </a:r>
            <a:endParaRPr/>
          </a:p>
          <a:p>
            <a:pPr indent="-317500" lvl="0" marL="457200" rtl="0">
              <a:lnSpc>
                <a:spcPct val="100000"/>
              </a:lnSpc>
              <a:spcBef>
                <a:spcPts val="1600"/>
              </a:spcBef>
              <a:spcAft>
                <a:spcPts val="0"/>
              </a:spcAft>
              <a:buSzPts val="1400"/>
              <a:buFont typeface="Times New Roman"/>
              <a:buChar char="●"/>
            </a:pPr>
            <a:r>
              <a:rPr lang="en">
                <a:latin typeface="Times New Roman"/>
                <a:ea typeface="Times New Roman"/>
                <a:cs typeface="Times New Roman"/>
                <a:sym typeface="Times New Roman"/>
              </a:rPr>
              <a:t>For each cell returned by the context</a:t>
            </a:r>
            <a:endParaRPr>
              <a:latin typeface="Times New Roman"/>
              <a:ea typeface="Times New Roman"/>
              <a:cs typeface="Times New Roman"/>
              <a:sym typeface="Times New Roman"/>
            </a:endParaRPr>
          </a:p>
          <a:p>
            <a:pPr indent="-304800" lvl="1" marL="914400">
              <a:lnSpc>
                <a:spcPct val="100000"/>
              </a:lnSpc>
              <a:spcBef>
                <a:spcPts val="0"/>
              </a:spcBef>
              <a:spcAft>
                <a:spcPts val="0"/>
              </a:spcAft>
              <a:buSzPts val="1200"/>
              <a:buFont typeface="Times New Roman"/>
              <a:buChar char="○"/>
            </a:pPr>
            <a:r>
              <a:rPr lang="en">
                <a:latin typeface="Times New Roman"/>
                <a:ea typeface="Times New Roman"/>
                <a:cs typeface="Times New Roman"/>
                <a:sym typeface="Times New Roman"/>
              </a:rPr>
              <a:t>Fill the cell with its single possibility.</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graphicFrame>
        <p:nvGraphicFramePr>
          <p:cNvPr id="170" name="Shape 170"/>
          <p:cNvGraphicFramePr/>
          <p:nvPr/>
        </p:nvGraphicFramePr>
        <p:xfrm>
          <a:off x="4837350" y="1185028"/>
          <a:ext cx="3000000" cy="3000000"/>
        </p:xfrm>
        <a:graphic>
          <a:graphicData uri="http://schemas.openxmlformats.org/drawingml/2006/table">
            <a:tbl>
              <a:tblPr>
                <a:noFill/>
                <a:tableStyleId>{AC97AA6D-1B25-4A25-B294-59B4A1FCC345}</a:tableStyleId>
              </a:tblPr>
              <a:tblGrid>
                <a:gridCol w="403350"/>
                <a:gridCol w="403350"/>
                <a:gridCol w="403350"/>
                <a:gridCol w="403350"/>
                <a:gridCol w="403350"/>
                <a:gridCol w="403350"/>
                <a:gridCol w="403350"/>
                <a:gridCol w="403350"/>
                <a:gridCol w="403350"/>
              </a:tblGrid>
              <a:tr h="354175">
                <a:tc>
                  <a:txBody>
                    <a:bodyPr>
                      <a:noAutofit/>
                    </a:bodyPr>
                    <a:lstStyle/>
                    <a:p>
                      <a:pPr indent="0" lvl="0" marL="0" rtl="0" algn="ctr">
                        <a:spcBef>
                          <a:spcPts val="0"/>
                        </a:spcBef>
                        <a:spcAft>
                          <a:spcPts val="0"/>
                        </a:spcAft>
                        <a:buNone/>
                      </a:pPr>
                      <a:r>
                        <a:rPr b="1" lang="en"/>
                        <a:t>2</a:t>
                      </a:r>
                      <a:endParaRPr b="1"/>
                    </a:p>
                  </a:txBody>
                  <a:tcPr marT="91425" marB="91425" marR="91425" marL="91425"/>
                </a:tc>
                <a:tc>
                  <a:txBody>
                    <a:bodyPr>
                      <a:noAutofit/>
                    </a:bodyPr>
                    <a:lstStyle/>
                    <a:p>
                      <a:pPr indent="0" lvl="0" marL="0" rtl="0" algn="ctr">
                        <a:spcBef>
                          <a:spcPts val="0"/>
                        </a:spcBef>
                        <a:spcAft>
                          <a:spcPts val="0"/>
                        </a:spcAft>
                        <a:buNone/>
                      </a:pPr>
                      <a:r>
                        <a:rPr b="1" lang="en"/>
                        <a:t>7</a:t>
                      </a:r>
                      <a:endParaRPr b="1"/>
                    </a:p>
                  </a:txBody>
                  <a:tcPr marT="91425" marB="91425" marR="91425" marL="91425"/>
                </a:tc>
                <a:tc>
                  <a:txBody>
                    <a:bodyPr>
                      <a:noAutofit/>
                    </a:bodyPr>
                    <a:lstStyle/>
                    <a:p>
                      <a:pPr indent="0" lvl="0" marL="0" rtl="0" algn="ctr">
                        <a:spcBef>
                          <a:spcPts val="0"/>
                        </a:spcBef>
                        <a:spcAft>
                          <a:spcPts val="0"/>
                        </a:spcAft>
                        <a:buNone/>
                      </a:pPr>
                      <a:r>
                        <a:t/>
                      </a:r>
                      <a:endParaRPr>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a:solidFill>
                            <a:srgbClr val="FF0000"/>
                          </a:solidFill>
                        </a:rPr>
                        <a:t>5</a:t>
                      </a:r>
                      <a:endParaRPr>
                        <a:solidFill>
                          <a:srgbClr val="FF0000"/>
                        </a:solidFill>
                      </a:endParaRPr>
                    </a:p>
                  </a:txBody>
                  <a:tcPr marT="91425" marB="91425" marR="91425" marL="91425"/>
                </a:tc>
                <a:tc>
                  <a:txBody>
                    <a:bodyPr>
                      <a:noAutofit/>
                    </a:bodyPr>
                    <a:lstStyle/>
                    <a:p>
                      <a:pPr indent="0" lvl="0" marL="0" rtl="0" algn="ctr">
                        <a:spcBef>
                          <a:spcPts val="0"/>
                        </a:spcBef>
                        <a:spcAft>
                          <a:spcPts val="0"/>
                        </a:spcAft>
                        <a:buNone/>
                      </a:pPr>
                      <a:r>
                        <a:rPr b="1" lang="en"/>
                        <a:t>1</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a:t>9</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18225">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a:t>4</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7</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18225">
                <a:tc>
                  <a:txBody>
                    <a:bodyPr>
                      <a:noAutofit/>
                    </a:bodyPr>
                    <a:lstStyle/>
                    <a:p>
                      <a:pPr indent="0" lvl="0" marL="0" rtl="0" algn="ctr">
                        <a:spcBef>
                          <a:spcPts val="0"/>
                        </a:spcBef>
                        <a:spcAft>
                          <a:spcPts val="0"/>
                        </a:spcAft>
                        <a:buNone/>
                      </a:pPr>
                      <a:r>
                        <a:rPr b="1" lang="en"/>
                        <a:t>5</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9</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0000"/>
                          </a:solidFill>
                        </a:rPr>
                        <a:t>8</a:t>
                      </a:r>
                      <a:endParaRPr>
                        <a:solidFill>
                          <a:srgbClr val="FF00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3</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4</a:t>
                      </a:r>
                      <a:endParaRPr b="1"/>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0000"/>
                          </a:solidFill>
                        </a:rPr>
                        <a:t>7</a:t>
                      </a:r>
                      <a:endParaRPr>
                        <a:solidFill>
                          <a:srgbClr val="FF00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B cap="flat" cmpd="sng" w="28575">
                      <a:solidFill>
                        <a:srgbClr val="9E9E9E"/>
                      </a:solidFill>
                      <a:prstDash val="solid"/>
                      <a:round/>
                      <a:headEnd len="sm" w="sm" type="none"/>
                      <a:tailEnd len="sm" w="sm" type="none"/>
                    </a:lnB>
                  </a:tcPr>
                </a:tc>
              </a:tr>
              <a:tr h="318225">
                <a:tc>
                  <a:txBody>
                    <a:bodyPr>
                      <a:noAutofit/>
                    </a:bodyPr>
                    <a:lstStyle/>
                    <a:p>
                      <a:pPr indent="0" lvl="0" marL="0" rtl="0" algn="ctr">
                        <a:spcBef>
                          <a:spcPts val="0"/>
                        </a:spcBef>
                        <a:spcAft>
                          <a:spcPts val="0"/>
                        </a:spcAft>
                        <a:buNone/>
                      </a:pPr>
                      <a:r>
                        <a:t/>
                      </a:r>
                      <a:endParaRPr>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5</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1</a:t>
                      </a:r>
                      <a:endParaRPr b="1"/>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9</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2</a:t>
                      </a:r>
                      <a:endParaRPr b="1"/>
                    </a:p>
                  </a:txBody>
                  <a:tcPr marT="91425" marB="91425" marR="91425" marL="91425">
                    <a:lnT cap="flat" cmpd="sng" w="28575">
                      <a:solidFill>
                        <a:srgbClr val="9E9E9E"/>
                      </a:solidFill>
                      <a:prstDash val="solid"/>
                      <a:round/>
                      <a:headEnd len="sm" w="sm" type="none"/>
                      <a:tailEnd len="sm" w="sm" type="none"/>
                    </a:lnT>
                  </a:tcPr>
                </a:tc>
              </a:tr>
              <a:tr h="318225">
                <a:tc>
                  <a:txBody>
                    <a:bodyPr>
                      <a:noAutofit/>
                    </a:bodyPr>
                    <a:lstStyle/>
                    <a:p>
                      <a:pPr indent="0" lvl="0" marL="0" rtl="0" algn="ctr">
                        <a:spcBef>
                          <a:spcPts val="0"/>
                        </a:spcBef>
                        <a:spcAft>
                          <a:spcPts val="0"/>
                        </a:spcAft>
                        <a:buNone/>
                      </a:pPr>
                      <a:r>
                        <a:rPr b="1" lang="en"/>
                        <a:t>3</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a:t>7</a:t>
                      </a:r>
                      <a:endParaRPr b="1"/>
                    </a:p>
                  </a:txBody>
                  <a:tcPr marT="91425" marB="91425" marR="91425" marL="91425"/>
                </a:tc>
              </a:tr>
              <a:tr h="318225">
                <a:tc>
                  <a:txBody>
                    <a:bodyPr>
                      <a:noAutofit/>
                    </a:bodyPr>
                    <a:lstStyle/>
                    <a:p>
                      <a:pPr indent="0" lvl="0" marL="0" rtl="0" algn="ctr">
                        <a:spcBef>
                          <a:spcPts val="0"/>
                        </a:spcBef>
                        <a:spcAft>
                          <a:spcPts val="0"/>
                        </a:spcAft>
                        <a:buNone/>
                      </a:pPr>
                      <a:r>
                        <a:rPr b="1" lang="en"/>
                        <a:t>6</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0000"/>
                          </a:solidFill>
                        </a:rPr>
                        <a:t>8</a:t>
                      </a:r>
                      <a:endParaRPr>
                        <a:solidFill>
                          <a:srgbClr val="FF00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2</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4</a:t>
                      </a:r>
                      <a:endParaRPr b="1"/>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9</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B cap="flat" cmpd="sng" w="28575">
                      <a:solidFill>
                        <a:srgbClr val="9E9E9E"/>
                      </a:solidFill>
                      <a:prstDash val="solid"/>
                      <a:round/>
                      <a:headEnd len="sm" w="sm" type="none"/>
                      <a:tailEnd len="sm" w="sm" type="none"/>
                    </a:lnB>
                  </a:tcPr>
                </a:tc>
              </a:tr>
              <a:tr h="318225">
                <a:tc>
                  <a:txBody>
                    <a:bodyPr>
                      <a:noAutofit/>
                    </a:bodyPr>
                    <a:lstStyle/>
                    <a:p>
                      <a:pPr indent="0" lvl="0" marL="0" rtl="0" algn="ctr">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4</a:t>
                      </a:r>
                      <a:endParaRPr b="1"/>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8</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7</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6</a:t>
                      </a:r>
                      <a:endParaRPr b="1"/>
                    </a:p>
                  </a:txBody>
                  <a:tcPr marT="91425" marB="91425" marR="91425" marL="91425">
                    <a:lnT cap="flat" cmpd="sng" w="28575">
                      <a:solidFill>
                        <a:srgbClr val="9E9E9E"/>
                      </a:solidFill>
                      <a:prstDash val="solid"/>
                      <a:round/>
                      <a:headEnd len="sm" w="sm" type="none"/>
                      <a:tailEnd len="sm" w="sm" type="none"/>
                    </a:lnT>
                  </a:tcPr>
                </a:tc>
              </a:tr>
              <a:tr h="318225">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6</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a:t>2</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18225">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a:t>6</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a:t>2</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4</a:t>
                      </a:r>
                      <a:endParaRPr b="1"/>
                    </a:p>
                  </a:txBody>
                  <a:tcPr marT="91425" marB="91425" marR="91425" marL="91425"/>
                </a:tc>
                <a:tc>
                  <a:txBody>
                    <a:bodyPr>
                      <a:noAutofit/>
                    </a:bodyPr>
                    <a:lstStyle/>
                    <a:p>
                      <a:pPr indent="0" lvl="0" marL="0" rtl="0" algn="ctr">
                        <a:spcBef>
                          <a:spcPts val="0"/>
                        </a:spcBef>
                        <a:spcAft>
                          <a:spcPts val="0"/>
                        </a:spcAft>
                        <a:buNone/>
                      </a:pPr>
                      <a:r>
                        <a:rPr b="1" lang="en"/>
                        <a:t>8</a:t>
                      </a:r>
                      <a:endParaRPr b="1"/>
                    </a:p>
                  </a:txBody>
                  <a:tcPr marT="91425" marB="91425" marR="91425" marL="91425"/>
                </a:tc>
              </a:tr>
            </a:tbl>
          </a:graphicData>
        </a:graphic>
      </p:graphicFrame>
      <p:graphicFrame>
        <p:nvGraphicFramePr>
          <p:cNvPr id="171" name="Shape 171"/>
          <p:cNvGraphicFramePr/>
          <p:nvPr/>
        </p:nvGraphicFramePr>
        <p:xfrm>
          <a:off x="526100" y="1185028"/>
          <a:ext cx="3000000" cy="3000000"/>
        </p:xfrm>
        <a:graphic>
          <a:graphicData uri="http://schemas.openxmlformats.org/drawingml/2006/table">
            <a:tbl>
              <a:tblPr>
                <a:noFill/>
                <a:tableStyleId>{AC97AA6D-1B25-4A25-B294-59B4A1FCC345}</a:tableStyleId>
              </a:tblPr>
              <a:tblGrid>
                <a:gridCol w="403350"/>
                <a:gridCol w="403350"/>
                <a:gridCol w="403350"/>
                <a:gridCol w="403350"/>
                <a:gridCol w="403350"/>
                <a:gridCol w="403350"/>
                <a:gridCol w="403350"/>
                <a:gridCol w="403350"/>
                <a:gridCol w="403350"/>
              </a:tblGrid>
              <a:tr h="354175">
                <a:tc>
                  <a:txBody>
                    <a:bodyPr>
                      <a:noAutofit/>
                    </a:bodyPr>
                    <a:lstStyle/>
                    <a:p>
                      <a:pPr indent="0" lvl="0" marL="0" rtl="0" algn="ctr">
                        <a:spcBef>
                          <a:spcPts val="0"/>
                        </a:spcBef>
                        <a:spcAft>
                          <a:spcPts val="0"/>
                        </a:spcAft>
                        <a:buNone/>
                      </a:pPr>
                      <a:r>
                        <a:rPr b="1" lang="en"/>
                        <a:t>2</a:t>
                      </a:r>
                      <a:endParaRPr b="1"/>
                    </a:p>
                  </a:txBody>
                  <a:tcPr marT="91425" marB="91425" marR="91425" marL="91425"/>
                </a:tc>
                <a:tc>
                  <a:txBody>
                    <a:bodyPr>
                      <a:noAutofit/>
                    </a:bodyPr>
                    <a:lstStyle/>
                    <a:p>
                      <a:pPr indent="0" lvl="0" marL="0" rtl="0" algn="ctr">
                        <a:spcBef>
                          <a:spcPts val="0"/>
                        </a:spcBef>
                        <a:spcAft>
                          <a:spcPts val="0"/>
                        </a:spcAft>
                        <a:buNone/>
                      </a:pPr>
                      <a:r>
                        <a:rPr b="1" lang="en"/>
                        <a:t>7</a:t>
                      </a:r>
                      <a:endParaRPr b="1"/>
                    </a:p>
                  </a:txBody>
                  <a:tcPr marT="91425" marB="91425" marR="91425" marL="91425"/>
                </a:tc>
                <a:tc>
                  <a:txBody>
                    <a:bodyPr>
                      <a:noAutofit/>
                    </a:bodyPr>
                    <a:lstStyle/>
                    <a:p>
                      <a:pPr indent="0" lvl="0" marL="0" rtl="0" algn="ctr">
                        <a:spcBef>
                          <a:spcPts val="0"/>
                        </a:spcBef>
                        <a:spcAft>
                          <a:spcPts val="0"/>
                        </a:spcAft>
                        <a:buNone/>
                      </a:pPr>
                      <a:r>
                        <a:t/>
                      </a:r>
                      <a:endParaRPr>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solidFill>
                          <a:srgbClr val="FF0000"/>
                        </a:solidFill>
                      </a:endParaRPr>
                    </a:p>
                  </a:txBody>
                  <a:tcPr marT="91425" marB="91425" marR="91425" marL="91425"/>
                </a:tc>
                <a:tc>
                  <a:txBody>
                    <a:bodyPr>
                      <a:noAutofit/>
                    </a:bodyPr>
                    <a:lstStyle/>
                    <a:p>
                      <a:pPr indent="0" lvl="0" marL="0" rtl="0" algn="ctr">
                        <a:spcBef>
                          <a:spcPts val="0"/>
                        </a:spcBef>
                        <a:spcAft>
                          <a:spcPts val="0"/>
                        </a:spcAft>
                        <a:buNone/>
                      </a:pPr>
                      <a:r>
                        <a:rPr b="1" lang="en"/>
                        <a:t>1</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a:t>9</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18225">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a:t>4</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7</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18225">
                <a:tc>
                  <a:txBody>
                    <a:bodyPr>
                      <a:noAutofit/>
                    </a:bodyPr>
                    <a:lstStyle/>
                    <a:p>
                      <a:pPr indent="0" lvl="0" marL="0" rtl="0" algn="ctr">
                        <a:spcBef>
                          <a:spcPts val="0"/>
                        </a:spcBef>
                        <a:spcAft>
                          <a:spcPts val="0"/>
                        </a:spcAft>
                        <a:buNone/>
                      </a:pPr>
                      <a:r>
                        <a:rPr b="1" lang="en"/>
                        <a:t>5</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9</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solidFill>
                          <a:srgbClr val="FF00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3</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4</a:t>
                      </a:r>
                      <a:endParaRPr b="1"/>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solidFill>
                          <a:srgbClr val="FF00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B cap="flat" cmpd="sng" w="28575">
                      <a:solidFill>
                        <a:srgbClr val="9E9E9E"/>
                      </a:solidFill>
                      <a:prstDash val="solid"/>
                      <a:round/>
                      <a:headEnd len="sm" w="sm" type="none"/>
                      <a:tailEnd len="sm" w="sm" type="none"/>
                    </a:lnB>
                  </a:tcPr>
                </a:tc>
              </a:tr>
              <a:tr h="318225">
                <a:tc>
                  <a:txBody>
                    <a:bodyPr>
                      <a:noAutofit/>
                    </a:bodyPr>
                    <a:lstStyle/>
                    <a:p>
                      <a:pPr indent="0" lvl="0" marL="0" rtl="0" algn="ctr">
                        <a:spcBef>
                          <a:spcPts val="0"/>
                        </a:spcBef>
                        <a:spcAft>
                          <a:spcPts val="0"/>
                        </a:spcAft>
                        <a:buNone/>
                      </a:pPr>
                      <a:r>
                        <a:t/>
                      </a:r>
                      <a:endParaRPr>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5</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1</a:t>
                      </a:r>
                      <a:endParaRPr b="1"/>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9</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2</a:t>
                      </a:r>
                      <a:endParaRPr b="1"/>
                    </a:p>
                  </a:txBody>
                  <a:tcPr marT="91425" marB="91425" marR="91425" marL="91425">
                    <a:lnT cap="flat" cmpd="sng" w="28575">
                      <a:solidFill>
                        <a:srgbClr val="9E9E9E"/>
                      </a:solidFill>
                      <a:prstDash val="solid"/>
                      <a:round/>
                      <a:headEnd len="sm" w="sm" type="none"/>
                      <a:tailEnd len="sm" w="sm" type="none"/>
                    </a:lnT>
                  </a:tcPr>
                </a:tc>
              </a:tr>
              <a:tr h="318225">
                <a:tc>
                  <a:txBody>
                    <a:bodyPr>
                      <a:noAutofit/>
                    </a:bodyPr>
                    <a:lstStyle/>
                    <a:p>
                      <a:pPr indent="0" lvl="0" marL="0" rtl="0" algn="ctr">
                        <a:spcBef>
                          <a:spcPts val="0"/>
                        </a:spcBef>
                        <a:spcAft>
                          <a:spcPts val="0"/>
                        </a:spcAft>
                        <a:buNone/>
                      </a:pPr>
                      <a:r>
                        <a:rPr b="1" lang="en"/>
                        <a:t>3</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a:t>7</a:t>
                      </a:r>
                      <a:endParaRPr b="1"/>
                    </a:p>
                  </a:txBody>
                  <a:tcPr marT="91425" marB="91425" marR="91425" marL="91425"/>
                </a:tc>
              </a:tr>
              <a:tr h="318225">
                <a:tc>
                  <a:txBody>
                    <a:bodyPr>
                      <a:noAutofit/>
                    </a:bodyPr>
                    <a:lstStyle/>
                    <a:p>
                      <a:pPr indent="0" lvl="0" marL="0" rtl="0" algn="ctr">
                        <a:spcBef>
                          <a:spcPts val="0"/>
                        </a:spcBef>
                        <a:spcAft>
                          <a:spcPts val="0"/>
                        </a:spcAft>
                        <a:buNone/>
                      </a:pPr>
                      <a:r>
                        <a:rPr b="1" lang="en"/>
                        <a:t>6</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solidFill>
                          <a:srgbClr val="FF00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2</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4</a:t>
                      </a:r>
                      <a:endParaRPr b="1"/>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9</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B cap="flat" cmpd="sng" w="28575">
                      <a:solidFill>
                        <a:srgbClr val="9E9E9E"/>
                      </a:solidFill>
                      <a:prstDash val="solid"/>
                      <a:round/>
                      <a:headEnd len="sm" w="sm" type="none"/>
                      <a:tailEnd len="sm" w="sm" type="none"/>
                    </a:lnB>
                  </a:tcPr>
                </a:tc>
              </a:tr>
              <a:tr h="318225">
                <a:tc>
                  <a:txBody>
                    <a:bodyPr>
                      <a:noAutofit/>
                    </a:bodyPr>
                    <a:lstStyle/>
                    <a:p>
                      <a:pPr indent="0" lvl="0" marL="0" rtl="0" algn="ctr">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4</a:t>
                      </a:r>
                      <a:endParaRPr b="1"/>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8</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7</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6</a:t>
                      </a:r>
                      <a:endParaRPr b="1"/>
                    </a:p>
                  </a:txBody>
                  <a:tcPr marT="91425" marB="91425" marR="91425" marL="91425">
                    <a:lnT cap="flat" cmpd="sng" w="28575">
                      <a:solidFill>
                        <a:srgbClr val="9E9E9E"/>
                      </a:solidFill>
                      <a:prstDash val="solid"/>
                      <a:round/>
                      <a:headEnd len="sm" w="sm" type="none"/>
                      <a:tailEnd len="sm" w="sm" type="none"/>
                    </a:lnT>
                  </a:tcPr>
                </a:tc>
              </a:tr>
              <a:tr h="318225">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6</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a:t>2</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18225">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a:t>6</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a:t>2</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4</a:t>
                      </a:r>
                      <a:endParaRPr b="1"/>
                    </a:p>
                  </a:txBody>
                  <a:tcPr marT="91425" marB="91425" marR="91425" marL="91425"/>
                </a:tc>
                <a:tc>
                  <a:txBody>
                    <a:bodyPr>
                      <a:noAutofit/>
                    </a:bodyPr>
                    <a:lstStyle/>
                    <a:p>
                      <a:pPr indent="0" lvl="0" marL="0" rtl="0" algn="ctr">
                        <a:spcBef>
                          <a:spcPts val="0"/>
                        </a:spcBef>
                        <a:spcAft>
                          <a:spcPts val="0"/>
                        </a:spcAft>
                        <a:buNone/>
                      </a:pPr>
                      <a:r>
                        <a:rPr b="1" lang="en"/>
                        <a:t>8</a:t>
                      </a:r>
                      <a:endParaRPr b="1"/>
                    </a:p>
                  </a:txBody>
                  <a:tcPr marT="91425" marB="91425" marR="91425" marL="91425"/>
                </a:tc>
              </a:tr>
            </a:tbl>
          </a:graphicData>
        </a:graphic>
      </p:graphicFrame>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u="sng"/>
              <a:t>Single Possibility Rule</a:t>
            </a:r>
            <a:endParaRPr u="sng"/>
          </a:p>
        </p:txBody>
      </p:sp>
      <p:sp>
        <p:nvSpPr>
          <p:cNvPr id="173" name="Shape 173"/>
          <p:cNvSpPr/>
          <p:nvPr/>
        </p:nvSpPr>
        <p:spPr>
          <a:xfrm>
            <a:off x="4312575" y="2939150"/>
            <a:ext cx="366300" cy="22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u="sng"/>
              <a:t>Subgroup Exclusion Rule</a:t>
            </a:r>
            <a:endParaRPr u="sng"/>
          </a:p>
        </p:txBody>
      </p:sp>
      <p:sp>
        <p:nvSpPr>
          <p:cNvPr id="179" name="Shape 179"/>
          <p:cNvSpPr txBox="1"/>
          <p:nvPr>
            <p:ph idx="1" type="body"/>
          </p:nvPr>
        </p:nvSpPr>
        <p:spPr>
          <a:xfrm>
            <a:off x="311700" y="1152600"/>
            <a:ext cx="8520600" cy="3990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u="sng">
                <a:latin typeface="Times New Roman"/>
                <a:ea typeface="Times New Roman"/>
                <a:cs typeface="Times New Roman"/>
                <a:sym typeface="Times New Roman"/>
              </a:rPr>
              <a:t>Subgroup Exclusion Context:</a:t>
            </a:r>
            <a:endParaRPr sz="1200">
              <a:latin typeface="Times New Roman"/>
              <a:ea typeface="Times New Roman"/>
              <a:cs typeface="Times New Roman"/>
              <a:sym typeface="Times New Roman"/>
            </a:endParaRPr>
          </a:p>
          <a:p>
            <a:pPr indent="-304800" lvl="0" marL="457200" rtl="0">
              <a:lnSpc>
                <a:spcPct val="115000"/>
              </a:lnSpc>
              <a:spcBef>
                <a:spcPts val="1600"/>
              </a:spcBef>
              <a:spcAft>
                <a:spcPts val="0"/>
              </a:spcAft>
              <a:buSzPts val="1200"/>
              <a:buFont typeface="Times New Roman"/>
              <a:buChar char="●"/>
            </a:pPr>
            <a:r>
              <a:rPr lang="en" sz="1200">
                <a:latin typeface="Times New Roman"/>
                <a:ea typeface="Times New Roman"/>
                <a:cs typeface="Times New Roman"/>
                <a:sym typeface="Times New Roman"/>
              </a:rPr>
              <a:t>For each value </a:t>
            </a:r>
            <a:r>
              <a:rPr i="1" lang="en" sz="1200">
                <a:latin typeface="Times New Roman"/>
                <a:ea typeface="Times New Roman"/>
                <a:cs typeface="Times New Roman"/>
                <a:sym typeface="Times New Roman"/>
              </a:rPr>
              <a:t>i </a:t>
            </a:r>
            <a:r>
              <a:rPr lang="en" sz="1200">
                <a:latin typeface="Times New Roman"/>
                <a:ea typeface="Times New Roman"/>
                <a:cs typeface="Times New Roman"/>
                <a:sym typeface="Times New Roman"/>
              </a:rPr>
              <a:t>ϵ </a:t>
            </a:r>
            <a:r>
              <a:rPr i="1" lang="en" sz="1200">
                <a:latin typeface="Times New Roman"/>
                <a:ea typeface="Times New Roman"/>
                <a:cs typeface="Times New Roman"/>
                <a:sym typeface="Times New Roman"/>
              </a:rPr>
              <a:t>I </a:t>
            </a:r>
            <a:r>
              <a:rPr lang="en" sz="1200">
                <a:latin typeface="Times New Roman"/>
                <a:ea typeface="Times New Roman"/>
                <a:cs typeface="Times New Roman"/>
                <a:sym typeface="Times New Roman"/>
              </a:rPr>
              <a:t>= {1, … , 9}</a:t>
            </a:r>
            <a:endParaRPr sz="1200">
              <a:latin typeface="Times New Roman"/>
              <a:ea typeface="Times New Roman"/>
              <a:cs typeface="Times New Roman"/>
              <a:sym typeface="Times New Roman"/>
            </a:endParaRPr>
          </a:p>
          <a:p>
            <a:pPr indent="-304800" lvl="1" marL="914400"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Get all open subgrids </a:t>
            </a:r>
            <a:r>
              <a:rPr i="1" lang="en" sz="1200">
                <a:latin typeface="Times New Roman"/>
                <a:ea typeface="Times New Roman"/>
                <a:cs typeface="Times New Roman"/>
                <a:sym typeface="Times New Roman"/>
              </a:rPr>
              <a:t>sgCands</a:t>
            </a:r>
            <a:r>
              <a:rPr lang="en" sz="1200">
                <a:latin typeface="Times New Roman"/>
                <a:ea typeface="Times New Roman"/>
                <a:cs typeface="Times New Roman"/>
                <a:sym typeface="Times New Roman"/>
              </a:rPr>
              <a:t> with </a:t>
            </a:r>
            <a:r>
              <a:rPr i="1" lang="en" sz="1200">
                <a:latin typeface="Times New Roman"/>
                <a:ea typeface="Times New Roman"/>
                <a:cs typeface="Times New Roman"/>
                <a:sym typeface="Times New Roman"/>
              </a:rPr>
              <a:t>i</a:t>
            </a:r>
            <a:r>
              <a:rPr lang="en" sz="1200">
                <a:latin typeface="Times New Roman"/>
                <a:ea typeface="Times New Roman"/>
                <a:cs typeface="Times New Roman"/>
                <a:sym typeface="Times New Roman"/>
              </a:rPr>
              <a:t> as a remaining value</a:t>
            </a:r>
            <a:endParaRPr sz="1200">
              <a:latin typeface="Times New Roman"/>
              <a:ea typeface="Times New Roman"/>
              <a:cs typeface="Times New Roman"/>
              <a:sym typeface="Times New Roman"/>
            </a:endParaRPr>
          </a:p>
          <a:p>
            <a:pPr indent="-304800" lvl="1" marL="914400"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For each subgrid </a:t>
            </a:r>
            <a:r>
              <a:rPr i="1" lang="en" sz="1200">
                <a:latin typeface="Times New Roman"/>
                <a:ea typeface="Times New Roman"/>
                <a:cs typeface="Times New Roman"/>
                <a:sym typeface="Times New Roman"/>
              </a:rPr>
              <a:t>sg</a:t>
            </a:r>
            <a:r>
              <a:rPr lang="en" sz="1200">
                <a:latin typeface="Times New Roman"/>
                <a:ea typeface="Times New Roman"/>
                <a:cs typeface="Times New Roman"/>
                <a:sym typeface="Times New Roman"/>
              </a:rPr>
              <a:t> ϵ </a:t>
            </a:r>
            <a:r>
              <a:rPr i="1" lang="en" sz="1200">
                <a:latin typeface="Times New Roman"/>
                <a:ea typeface="Times New Roman"/>
                <a:cs typeface="Times New Roman"/>
                <a:sym typeface="Times New Roman"/>
              </a:rPr>
              <a:t>sgCands</a:t>
            </a:r>
            <a:endParaRPr sz="1200">
              <a:latin typeface="Times New Roman"/>
              <a:ea typeface="Times New Roman"/>
              <a:cs typeface="Times New Roman"/>
              <a:sym typeface="Times New Roman"/>
            </a:endParaRPr>
          </a:p>
          <a:p>
            <a:pPr indent="-304800" lvl="2" marL="1371600"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Get all members </a:t>
            </a:r>
            <a:r>
              <a:rPr i="1" lang="en" sz="1200">
                <a:latin typeface="Times New Roman"/>
                <a:ea typeface="Times New Roman"/>
                <a:cs typeface="Times New Roman"/>
                <a:sym typeface="Times New Roman"/>
              </a:rPr>
              <a:t>sgMems</a:t>
            </a:r>
            <a:r>
              <a:rPr lang="en" sz="1200">
                <a:latin typeface="Times New Roman"/>
                <a:ea typeface="Times New Roman"/>
                <a:cs typeface="Times New Roman"/>
                <a:sym typeface="Times New Roman"/>
              </a:rPr>
              <a:t> that contain </a:t>
            </a:r>
            <a:r>
              <a:rPr i="1" lang="en" sz="1200">
                <a:latin typeface="Times New Roman"/>
                <a:ea typeface="Times New Roman"/>
                <a:cs typeface="Times New Roman"/>
                <a:sym typeface="Times New Roman"/>
              </a:rPr>
              <a:t>i </a:t>
            </a:r>
            <a:r>
              <a:rPr lang="en" sz="1200">
                <a:latin typeface="Times New Roman"/>
                <a:ea typeface="Times New Roman"/>
                <a:cs typeface="Times New Roman"/>
                <a:sym typeface="Times New Roman"/>
              </a:rPr>
              <a:t>in their possibility lists</a:t>
            </a:r>
            <a:endParaRPr sz="1200">
              <a:latin typeface="Times New Roman"/>
              <a:ea typeface="Times New Roman"/>
              <a:cs typeface="Times New Roman"/>
              <a:sym typeface="Times New Roman"/>
            </a:endParaRPr>
          </a:p>
          <a:p>
            <a:pPr indent="-304800" lvl="3" marL="1828800" rtl="0">
              <a:lnSpc>
                <a:spcPct val="115000"/>
              </a:lnSpc>
              <a:spcBef>
                <a:spcPts val="0"/>
              </a:spcBef>
              <a:spcAft>
                <a:spcPts val="0"/>
              </a:spcAft>
              <a:buSzPts val="1200"/>
              <a:buFont typeface="Times New Roman"/>
              <a:buChar char="●"/>
            </a:pPr>
            <a:r>
              <a:rPr i="1" lang="en" sz="1200">
                <a:latin typeface="Times New Roman"/>
                <a:ea typeface="Times New Roman"/>
                <a:cs typeface="Times New Roman"/>
                <a:sym typeface="Times New Roman"/>
              </a:rPr>
              <a:t>sgExclusiveCells </a:t>
            </a:r>
            <a:r>
              <a:rPr lang="en" sz="1200">
                <a:latin typeface="Times New Roman"/>
                <a:ea typeface="Times New Roman"/>
                <a:cs typeface="Times New Roman"/>
                <a:sym typeface="Times New Roman"/>
              </a:rPr>
              <a:t>= all cells whose row or column only contains cells with possibility </a:t>
            </a:r>
            <a:r>
              <a:rPr i="1" lang="en" sz="1200">
                <a:latin typeface="Times New Roman"/>
                <a:ea typeface="Times New Roman"/>
                <a:cs typeface="Times New Roman"/>
                <a:sym typeface="Times New Roman"/>
              </a:rPr>
              <a:t>i </a:t>
            </a:r>
            <a:r>
              <a:rPr lang="en" sz="1200">
                <a:latin typeface="Times New Roman"/>
                <a:ea typeface="Times New Roman"/>
                <a:cs typeface="Times New Roman"/>
                <a:sym typeface="Times New Roman"/>
              </a:rPr>
              <a:t>in the subgrid.</a:t>
            </a:r>
            <a:endParaRPr sz="1200">
              <a:latin typeface="Times New Roman"/>
              <a:ea typeface="Times New Roman"/>
              <a:cs typeface="Times New Roman"/>
              <a:sym typeface="Times New Roman"/>
            </a:endParaRPr>
          </a:p>
          <a:p>
            <a:pPr indent="-304800" lvl="3" marL="1828800" rtl="0">
              <a:lnSpc>
                <a:spcPct val="115000"/>
              </a:lnSpc>
              <a:spcBef>
                <a:spcPts val="0"/>
              </a:spcBef>
              <a:spcAft>
                <a:spcPts val="0"/>
              </a:spcAft>
              <a:buSzPts val="1200"/>
              <a:buFont typeface="Times New Roman"/>
              <a:buChar char="●"/>
            </a:pPr>
            <a:r>
              <a:rPr i="1" lang="en" sz="1200">
                <a:latin typeface="Times New Roman"/>
                <a:ea typeface="Times New Roman"/>
                <a:cs typeface="Times New Roman"/>
                <a:sym typeface="Times New Roman"/>
              </a:rPr>
              <a:t>nonExclusiveCells</a:t>
            </a:r>
            <a:r>
              <a:rPr lang="en" sz="1200">
                <a:latin typeface="Times New Roman"/>
                <a:ea typeface="Times New Roman"/>
                <a:cs typeface="Times New Roman"/>
                <a:sym typeface="Times New Roman"/>
              </a:rPr>
              <a:t> = all cells whose row and column contain cells with possibility </a:t>
            </a:r>
            <a:r>
              <a:rPr i="1" lang="en" sz="1200">
                <a:latin typeface="Times New Roman"/>
                <a:ea typeface="Times New Roman"/>
                <a:cs typeface="Times New Roman"/>
                <a:sym typeface="Times New Roman"/>
              </a:rPr>
              <a:t>i </a:t>
            </a:r>
            <a:r>
              <a:rPr lang="en" sz="1200">
                <a:latin typeface="Times New Roman"/>
                <a:ea typeface="Times New Roman"/>
                <a:cs typeface="Times New Roman"/>
                <a:sym typeface="Times New Roman"/>
              </a:rPr>
              <a:t>outside the subgrid.</a:t>
            </a:r>
            <a:endParaRPr sz="1200">
              <a:latin typeface="Times New Roman"/>
              <a:ea typeface="Times New Roman"/>
              <a:cs typeface="Times New Roman"/>
              <a:sym typeface="Times New Roman"/>
            </a:endParaRPr>
          </a:p>
          <a:p>
            <a:pPr indent="-304800" lvl="3" marL="1828800"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a:t>
            </a:r>
            <a:r>
              <a:rPr lang="en" sz="1200">
                <a:latin typeface="Times New Roman"/>
                <a:ea typeface="Times New Roman"/>
                <a:cs typeface="Times New Roman"/>
                <a:sym typeface="Times New Roman"/>
              </a:rPr>
              <a:t>f </a:t>
            </a:r>
            <a:r>
              <a:rPr i="1" lang="en" sz="1200">
                <a:latin typeface="Times New Roman"/>
                <a:ea typeface="Times New Roman"/>
                <a:cs typeface="Times New Roman"/>
                <a:sym typeface="Times New Roman"/>
              </a:rPr>
              <a:t>sgExclusiveCells</a:t>
            </a:r>
            <a:r>
              <a:rPr lang="en" sz="1200">
                <a:latin typeface="Times New Roman"/>
                <a:ea typeface="Times New Roman"/>
                <a:cs typeface="Times New Roman"/>
                <a:sym typeface="Times New Roman"/>
              </a:rPr>
              <a:t> is not empty</a:t>
            </a:r>
            <a:endParaRPr sz="1200">
              <a:latin typeface="Times New Roman"/>
              <a:ea typeface="Times New Roman"/>
              <a:cs typeface="Times New Roman"/>
              <a:sym typeface="Times New Roman"/>
            </a:endParaRPr>
          </a:p>
          <a:p>
            <a:pPr indent="-304800" lvl="4" marL="2286000"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Encode </a:t>
            </a:r>
            <a:r>
              <a:rPr i="1" lang="en" sz="1200">
                <a:latin typeface="Times New Roman"/>
                <a:ea typeface="Times New Roman"/>
                <a:cs typeface="Times New Roman"/>
                <a:sym typeface="Times New Roman"/>
              </a:rPr>
              <a:t>sg</a:t>
            </a:r>
            <a:r>
              <a:rPr lang="en" sz="1200">
                <a:latin typeface="Times New Roman"/>
                <a:ea typeface="Times New Roman"/>
                <a:cs typeface="Times New Roman"/>
                <a:sym typeface="Times New Roman"/>
              </a:rPr>
              <a:t>, </a:t>
            </a:r>
            <a:r>
              <a:rPr i="1" lang="en" sz="1200">
                <a:latin typeface="Times New Roman"/>
                <a:ea typeface="Times New Roman"/>
                <a:cs typeface="Times New Roman"/>
                <a:sym typeface="Times New Roman"/>
              </a:rPr>
              <a:t>sgExclusiveCells</a:t>
            </a:r>
            <a:r>
              <a:rPr lang="en" sz="1200">
                <a:latin typeface="Times New Roman"/>
                <a:ea typeface="Times New Roman"/>
                <a:cs typeface="Times New Roman"/>
                <a:sym typeface="Times New Roman"/>
              </a:rPr>
              <a:t>, </a:t>
            </a:r>
            <a:r>
              <a:rPr i="1" lang="en" sz="1200">
                <a:latin typeface="Times New Roman"/>
                <a:ea typeface="Times New Roman"/>
                <a:cs typeface="Times New Roman"/>
                <a:sym typeface="Times New Roman"/>
              </a:rPr>
              <a:t>nonExclusiveCells</a:t>
            </a:r>
            <a:r>
              <a:rPr lang="en" sz="1200">
                <a:latin typeface="Times New Roman"/>
                <a:ea typeface="Times New Roman"/>
                <a:cs typeface="Times New Roman"/>
                <a:sym typeface="Times New Roman"/>
              </a:rPr>
              <a:t>, and </a:t>
            </a:r>
            <a:r>
              <a:rPr i="1" lang="en" sz="1200">
                <a:latin typeface="Times New Roman"/>
                <a:ea typeface="Times New Roman"/>
                <a:cs typeface="Times New Roman"/>
                <a:sym typeface="Times New Roman"/>
              </a:rPr>
              <a:t>i</a:t>
            </a:r>
            <a:r>
              <a:rPr lang="en" sz="1200">
                <a:latin typeface="Times New Roman"/>
                <a:ea typeface="Times New Roman"/>
                <a:cs typeface="Times New Roman"/>
                <a:sym typeface="Times New Roman"/>
              </a:rPr>
              <a:t> into a data structure and add to a list called </a:t>
            </a:r>
            <a:r>
              <a:rPr i="1" lang="en" sz="1200">
                <a:latin typeface="Times New Roman"/>
                <a:ea typeface="Times New Roman"/>
                <a:cs typeface="Times New Roman"/>
                <a:sym typeface="Times New Roman"/>
              </a:rPr>
              <a:t>subgridIntersections</a:t>
            </a:r>
            <a:endParaRPr i="1" sz="1200">
              <a:latin typeface="Times New Roman"/>
              <a:ea typeface="Times New Roman"/>
              <a:cs typeface="Times New Roman"/>
              <a:sym typeface="Times New Roman"/>
            </a:endParaRPr>
          </a:p>
          <a:p>
            <a:pPr indent="-304800" lvl="0" marL="457200"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Set </a:t>
            </a:r>
            <a:r>
              <a:rPr i="1" lang="en" sz="1200">
                <a:latin typeface="Times New Roman"/>
                <a:ea typeface="Times New Roman"/>
                <a:cs typeface="Times New Roman"/>
                <a:sym typeface="Times New Roman"/>
              </a:rPr>
              <a:t>subgridIntersections</a:t>
            </a:r>
            <a:r>
              <a:rPr lang="en" sz="1200">
                <a:latin typeface="Times New Roman"/>
                <a:ea typeface="Times New Roman"/>
                <a:cs typeface="Times New Roman"/>
                <a:sym typeface="Times New Roman"/>
              </a:rPr>
              <a:t> to only include the data structures whose </a:t>
            </a:r>
            <a:r>
              <a:rPr i="1" lang="en" sz="1200">
                <a:latin typeface="Times New Roman"/>
                <a:ea typeface="Times New Roman"/>
                <a:cs typeface="Times New Roman"/>
                <a:sym typeface="Times New Roman"/>
              </a:rPr>
              <a:t>nonExclusiveCells</a:t>
            </a:r>
            <a:r>
              <a:rPr lang="en" sz="1200">
                <a:latin typeface="Times New Roman"/>
                <a:ea typeface="Times New Roman"/>
                <a:cs typeface="Times New Roman"/>
                <a:sym typeface="Times New Roman"/>
              </a:rPr>
              <a:t> are not empty.</a:t>
            </a:r>
            <a:endParaRPr sz="1200">
              <a:latin typeface="Times New Roman"/>
              <a:ea typeface="Times New Roman"/>
              <a:cs typeface="Times New Roman"/>
              <a:sym typeface="Times New Roman"/>
            </a:endParaRPr>
          </a:p>
          <a:p>
            <a:pPr indent="-304800" lvl="0" marL="457200" rtl="0">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a:t>
            </a:r>
            <a:r>
              <a:rPr lang="en" sz="1200">
                <a:latin typeface="Times New Roman"/>
                <a:ea typeface="Times New Roman"/>
                <a:cs typeface="Times New Roman"/>
                <a:sym typeface="Times New Roman"/>
              </a:rPr>
              <a:t>eturn </a:t>
            </a:r>
            <a:r>
              <a:rPr i="1" lang="en" sz="1200">
                <a:latin typeface="Times New Roman"/>
                <a:ea typeface="Times New Roman"/>
                <a:cs typeface="Times New Roman"/>
                <a:sym typeface="Times New Roman"/>
              </a:rPr>
              <a:t>subgridIntersections </a:t>
            </a:r>
            <a:r>
              <a:rPr lang="en" sz="1200">
                <a:latin typeface="Times New Roman"/>
                <a:ea typeface="Times New Roman"/>
                <a:cs typeface="Times New Roman"/>
                <a:sym typeface="Times New Roman"/>
              </a:rPr>
              <a:t>!= null &amp;&amp; </a:t>
            </a:r>
            <a:r>
              <a:rPr i="1" lang="en" sz="1200">
                <a:latin typeface="Times New Roman"/>
                <a:ea typeface="Times New Roman"/>
                <a:cs typeface="Times New Roman"/>
                <a:sym typeface="Times New Roman"/>
              </a:rPr>
              <a:t>subgridIntersections</a:t>
            </a:r>
            <a:r>
              <a:rPr lang="en" sz="1200">
                <a:latin typeface="Times New Roman"/>
                <a:ea typeface="Times New Roman"/>
                <a:cs typeface="Times New Roman"/>
                <a:sym typeface="Times New Roman"/>
              </a:rPr>
              <a:t>.Count &gt; 0</a:t>
            </a:r>
            <a:endParaRPr sz="1200">
              <a:latin typeface="Times New Roman"/>
              <a:ea typeface="Times New Roman"/>
              <a:cs typeface="Times New Roman"/>
              <a:sym typeface="Times New Roman"/>
            </a:endParaRPr>
          </a:p>
          <a:p>
            <a:pPr indent="0" lvl="0" marL="0">
              <a:lnSpc>
                <a:spcPct val="100000"/>
              </a:lnSpc>
              <a:spcBef>
                <a:spcPts val="0"/>
              </a:spcBef>
              <a:spcAft>
                <a:spcPts val="160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3" name="Shape 183"/>
        <p:cNvGrpSpPr/>
        <p:nvPr/>
      </p:nvGrpSpPr>
      <p:grpSpPr>
        <a:xfrm>
          <a:off x="0" y="0"/>
          <a:ext cx="0" cy="0"/>
          <a:chOff x="0" y="0"/>
          <a:chExt cx="0" cy="0"/>
        </a:xfrm>
      </p:grpSpPr>
      <p:sp>
        <p:nvSpPr>
          <p:cNvPr id="184" name="Shape 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u="sng">
                <a:latin typeface="Times New Roman"/>
                <a:ea typeface="Times New Roman"/>
                <a:cs typeface="Times New Roman"/>
                <a:sym typeface="Times New Roman"/>
              </a:rPr>
              <a:t>Subgroup Exclusion Strategy Algorithm:</a:t>
            </a:r>
            <a:endParaRPr sz="1400">
              <a:latin typeface="Times New Roman"/>
              <a:ea typeface="Times New Roman"/>
              <a:cs typeface="Times New Roman"/>
              <a:sym typeface="Times New Roman"/>
            </a:endParaRPr>
          </a:p>
          <a:p>
            <a:pPr indent="-317500" lvl="0" marL="457200">
              <a:spcBef>
                <a:spcPts val="1600"/>
              </a:spcBef>
              <a:spcAft>
                <a:spcPts val="0"/>
              </a:spcAft>
              <a:buSzPts val="1400"/>
              <a:buFont typeface="Times New Roman"/>
              <a:buChar char="●"/>
            </a:pPr>
            <a:r>
              <a:rPr lang="en" sz="1400">
                <a:latin typeface="Times New Roman"/>
                <a:ea typeface="Times New Roman"/>
                <a:cs typeface="Times New Roman"/>
                <a:sym typeface="Times New Roman"/>
              </a:rPr>
              <a:t>For each subgridIntersection in the list returned by the context</a:t>
            </a:r>
            <a:endParaRPr sz="1400">
              <a:latin typeface="Times New Roman"/>
              <a:ea typeface="Times New Roman"/>
              <a:cs typeface="Times New Roman"/>
              <a:sym typeface="Times New Roman"/>
            </a:endParaRPr>
          </a:p>
          <a:p>
            <a:pPr indent="-317500" lvl="1" marL="914400">
              <a:spcBef>
                <a:spcPts val="0"/>
              </a:spcBef>
              <a:spcAft>
                <a:spcPts val="0"/>
              </a:spcAft>
              <a:buSzPts val="1400"/>
              <a:buFont typeface="Times New Roman"/>
              <a:buChar char="○"/>
            </a:pPr>
            <a:r>
              <a:rPr lang="en" sz="1400">
                <a:latin typeface="Times New Roman"/>
                <a:ea typeface="Times New Roman"/>
                <a:cs typeface="Times New Roman"/>
                <a:sym typeface="Times New Roman"/>
              </a:rPr>
              <a:t>Add the intersectValue to each cell in </a:t>
            </a:r>
            <a:r>
              <a:rPr i="1" lang="en" sz="1400">
                <a:latin typeface="Times New Roman"/>
                <a:ea typeface="Times New Roman"/>
                <a:cs typeface="Times New Roman"/>
                <a:sym typeface="Times New Roman"/>
              </a:rPr>
              <a:t>nonExclusiveCells</a:t>
            </a:r>
            <a:r>
              <a:rPr lang="en" sz="1400">
                <a:latin typeface="Times New Roman"/>
                <a:ea typeface="Times New Roman"/>
                <a:cs typeface="Times New Roman"/>
                <a:sym typeface="Times New Roman"/>
              </a:rPr>
              <a:t>’s entry in the discardedValuesTable, eliminating it as a possibility.</a:t>
            </a:r>
            <a:endParaRPr i="1" sz="1400">
              <a:latin typeface="Times New Roman"/>
              <a:ea typeface="Times New Roman"/>
              <a:cs typeface="Times New Roman"/>
              <a:sym typeface="Times New Roman"/>
            </a:endParaRPr>
          </a:p>
        </p:txBody>
      </p:sp>
      <p:sp>
        <p:nvSpPr>
          <p:cNvPr id="185" name="Shape 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Subgroup Exclusion Rule</a:t>
            </a:r>
            <a:endParaRPr u="sng"/>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196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Subgroup Exclusion Rule</a:t>
            </a:r>
            <a:endParaRPr u="sng"/>
          </a:p>
        </p:txBody>
      </p:sp>
      <p:graphicFrame>
        <p:nvGraphicFramePr>
          <p:cNvPr id="191" name="Shape 191"/>
          <p:cNvGraphicFramePr/>
          <p:nvPr/>
        </p:nvGraphicFramePr>
        <p:xfrm>
          <a:off x="772100" y="969235"/>
          <a:ext cx="3000000" cy="3000000"/>
        </p:xfrm>
        <a:graphic>
          <a:graphicData uri="http://schemas.openxmlformats.org/drawingml/2006/table">
            <a:tbl>
              <a:tblPr>
                <a:noFill/>
                <a:tableStyleId>{AC97AA6D-1B25-4A25-B294-59B4A1FCC345}</a:tableStyleId>
              </a:tblPr>
              <a:tblGrid>
                <a:gridCol w="382850"/>
                <a:gridCol w="382850"/>
                <a:gridCol w="382850"/>
                <a:gridCol w="382850"/>
                <a:gridCol w="382850"/>
                <a:gridCol w="382850"/>
                <a:gridCol w="382850"/>
                <a:gridCol w="382850"/>
                <a:gridCol w="382850"/>
              </a:tblGrid>
              <a:tr h="1000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1,</a:t>
                      </a: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a:t>
                      </a:r>
                      <a:endParaRPr sz="1000">
                        <a:solidFill>
                          <a:srgbClr val="FF00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1,2,</a:t>
                      </a: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a:t>
                      </a:r>
                      <a:endParaRPr sz="1000">
                        <a:solidFill>
                          <a:srgbClr val="FF0000"/>
                        </a:solidFill>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2,</a:t>
                      </a: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a:t>
                      </a:r>
                      <a:endParaRPr sz="1000">
                        <a:solidFill>
                          <a:srgbClr val="FF00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a:t>
                      </a:r>
                      <a:endParaRPr sz="1000">
                        <a:solidFill>
                          <a:srgbClr val="FF0000"/>
                        </a:solidFill>
                        <a:latin typeface="Times New Roman"/>
                        <a:ea typeface="Times New Roman"/>
                        <a:cs typeface="Times New Roman"/>
                        <a:sym typeface="Times New Roman"/>
                      </a:endParaRPr>
                    </a:p>
                  </a:txBody>
                  <a:tcPr marT="91425" marB="91425" marR="91425" marL="91425"/>
                </a:tc>
              </a:tr>
              <a:tr h="3303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a:t>
                      </a:r>
                      <a:endParaRPr sz="1000">
                        <a:solidFill>
                          <a:srgbClr val="FF00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solidFill>
                            <a:srgbClr val="F1C232"/>
                          </a:solidFill>
                          <a:latin typeface="Times New Roman"/>
                          <a:ea typeface="Times New Roman"/>
                          <a:cs typeface="Times New Roman"/>
                          <a:sym typeface="Times New Roman"/>
                        </a:rPr>
                        <a:t>4,</a:t>
                      </a:r>
                      <a:r>
                        <a:rPr b="1" lang="en" sz="1000">
                          <a:solidFill>
                            <a:srgbClr val="FF0000"/>
                          </a:solidFill>
                          <a:latin typeface="Times New Roman"/>
                          <a:ea typeface="Times New Roman"/>
                          <a:cs typeface="Times New Roman"/>
                          <a:sym typeface="Times New Roman"/>
                        </a:rPr>
                        <a:t>5</a:t>
                      </a:r>
                      <a:endParaRPr b="1" sz="1000">
                        <a:solidFill>
                          <a:srgbClr val="FF0000"/>
                        </a:solidFill>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5,9</a:t>
                      </a:r>
                      <a:endParaRPr sz="1000">
                        <a:solidFill>
                          <a:srgbClr val="FF00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tc>
              </a:tr>
              <a:tr h="3303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5</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00FF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r>
              <a:tr h="4499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5</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r>
              <a:tr h="418975">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tc>
              </a:tr>
              <a:tr h="3303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5</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r>
              <a:tr h="3303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r>
              <a:tr h="330300">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2,</a:t>
                      </a: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5,9</a:t>
                      </a:r>
                      <a:endParaRPr sz="1000">
                        <a:solidFill>
                          <a:srgbClr val="FF0000"/>
                        </a:solidFill>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tc>
              </a:tr>
              <a:tr h="330300">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1,</a:t>
                      </a: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5,6</a:t>
                      </a:r>
                      <a:endParaRPr sz="1000">
                        <a:solidFill>
                          <a:srgbClr val="FF00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1,2,</a:t>
                      </a: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5,9</a:t>
                      </a:r>
                      <a:endParaRPr sz="1000">
                        <a:solidFill>
                          <a:srgbClr val="FF0000"/>
                        </a:solidFill>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a:t>
                      </a:r>
                      <a:endParaRPr sz="1000">
                        <a:solidFill>
                          <a:srgbClr val="FF0000"/>
                        </a:solidFill>
                        <a:latin typeface="Times New Roman"/>
                        <a:ea typeface="Times New Roman"/>
                        <a:cs typeface="Times New Roman"/>
                        <a:sym typeface="Times New Roman"/>
                      </a:endParaRPr>
                    </a:p>
                  </a:txBody>
                  <a:tcPr marT="91425" marB="91425" marR="91425" marL="91425"/>
                </a:tc>
              </a:tr>
            </a:tbl>
          </a:graphicData>
        </a:graphic>
      </p:graphicFrame>
      <p:graphicFrame>
        <p:nvGraphicFramePr>
          <p:cNvPr id="192" name="Shape 192"/>
          <p:cNvGraphicFramePr/>
          <p:nvPr/>
        </p:nvGraphicFramePr>
        <p:xfrm>
          <a:off x="4987725" y="1022735"/>
          <a:ext cx="3000000" cy="3000000"/>
        </p:xfrm>
        <a:graphic>
          <a:graphicData uri="http://schemas.openxmlformats.org/drawingml/2006/table">
            <a:tbl>
              <a:tblPr>
                <a:noFill/>
                <a:tableStyleId>{AC97AA6D-1B25-4A25-B294-59B4A1FCC345}</a:tableStyleId>
              </a:tblPr>
              <a:tblGrid>
                <a:gridCol w="382850"/>
                <a:gridCol w="382850"/>
                <a:gridCol w="382850"/>
                <a:gridCol w="382850"/>
                <a:gridCol w="382850"/>
                <a:gridCol w="382850"/>
                <a:gridCol w="382850"/>
                <a:gridCol w="382850"/>
                <a:gridCol w="382850"/>
              </a:tblGrid>
              <a:tr h="1000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1,</a:t>
                      </a: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a:t>
                      </a:r>
                      <a:endParaRPr sz="1000">
                        <a:solidFill>
                          <a:srgbClr val="FF00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1,2,</a:t>
                      </a: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a:t>
                      </a:r>
                      <a:endParaRPr sz="1000">
                        <a:solidFill>
                          <a:srgbClr val="FF0000"/>
                        </a:solidFill>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2,</a:t>
                      </a: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a:t>
                      </a:r>
                      <a:endParaRPr sz="1000">
                        <a:solidFill>
                          <a:srgbClr val="FF00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solidFill>
                      <a:srgbClr val="6D9EEB"/>
                    </a:solidFil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5</a:t>
                      </a:r>
                      <a:endParaRPr sz="1000">
                        <a:solidFill>
                          <a:srgbClr val="FF0000"/>
                        </a:solidFill>
                        <a:latin typeface="Times New Roman"/>
                        <a:ea typeface="Times New Roman"/>
                        <a:cs typeface="Times New Roman"/>
                        <a:sym typeface="Times New Roman"/>
                      </a:endParaRPr>
                    </a:p>
                  </a:txBody>
                  <a:tcPr marT="91425" marB="91425" marR="91425" marL="91425">
                    <a:solidFill>
                      <a:srgbClr val="F1C232"/>
                    </a:solidFill>
                  </a:tcPr>
                </a:tc>
              </a:tr>
              <a:tr h="3303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a:t>
                      </a:r>
                      <a:endParaRPr sz="1000">
                        <a:solidFill>
                          <a:srgbClr val="FF00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solidFill>
                            <a:srgbClr val="F1C232"/>
                          </a:solidFill>
                          <a:latin typeface="Times New Roman"/>
                          <a:ea typeface="Times New Roman"/>
                          <a:cs typeface="Times New Roman"/>
                          <a:sym typeface="Times New Roman"/>
                        </a:rPr>
                        <a:t>4,</a:t>
                      </a:r>
                      <a:r>
                        <a:rPr b="1" lang="en" sz="1000">
                          <a:solidFill>
                            <a:srgbClr val="FF0000"/>
                          </a:solidFill>
                          <a:latin typeface="Times New Roman"/>
                          <a:ea typeface="Times New Roman"/>
                          <a:cs typeface="Times New Roman"/>
                          <a:sym typeface="Times New Roman"/>
                        </a:rPr>
                        <a:t>5</a:t>
                      </a:r>
                      <a:endParaRPr b="1" sz="1000">
                        <a:solidFill>
                          <a:srgbClr val="FF0000"/>
                        </a:solidFill>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5,9</a:t>
                      </a:r>
                      <a:endParaRPr sz="1000">
                        <a:solidFill>
                          <a:srgbClr val="FF00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solidFill>
                      <a:srgbClr val="6D9EEB"/>
                    </a:solidFil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tc>
              </a:tr>
              <a:tr h="3303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5</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00FF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solidFill>
                      <a:srgbClr val="B6D7A8"/>
                    </a:solidFil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r>
              <a:tr h="4499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solidFill>
                      <a:srgbClr val="B6D7A8"/>
                    </a:solidFill>
                  </a:tcPr>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5</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r>
              <a:tr h="418975">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solidFill>
                      <a:srgbClr val="B6D7A8"/>
                    </a:solidFil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tc>
              </a:tr>
              <a:tr h="3303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5</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2</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solidFill>
                      <a:srgbClr val="B6D7A8"/>
                    </a:solidFil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B cap="flat" cmpd="sng" w="28575">
                      <a:solidFill>
                        <a:srgbClr val="9E9E9E"/>
                      </a:solidFill>
                      <a:prstDash val="solid"/>
                      <a:round/>
                      <a:headEnd len="sm" w="sm" type="none"/>
                      <a:tailEnd len="sm" w="sm" type="none"/>
                    </a:lnB>
                  </a:tcPr>
                </a:tc>
              </a:tr>
              <a:tr h="330300">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4</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7</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solidFill>
                      <a:srgbClr val="B6D7A8"/>
                    </a:solidFill>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6</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9</a:t>
                      </a:r>
                      <a:endParaRPr b="1" sz="1000">
                        <a:latin typeface="Times New Roman"/>
                        <a:ea typeface="Times New Roman"/>
                        <a:cs typeface="Times New Roman"/>
                        <a:sym typeface="Times New Roman"/>
                      </a:endParaRPr>
                    </a:p>
                  </a:txBody>
                  <a:tcPr marT="91425" marB="91425" marR="91425" marL="91425">
                    <a:lnT cap="flat" cmpd="sng" w="28575">
                      <a:solidFill>
                        <a:srgbClr val="9E9E9E"/>
                      </a:solidFill>
                      <a:prstDash val="solid"/>
                      <a:round/>
                      <a:headEnd len="sm" w="sm" type="none"/>
                      <a:tailEnd len="sm" w="sm" type="none"/>
                    </a:lnT>
                  </a:tcPr>
                </a:tc>
              </a:tr>
              <a:tr h="330300">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2,</a:t>
                      </a: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5,9</a:t>
                      </a:r>
                      <a:endParaRPr sz="1000">
                        <a:solidFill>
                          <a:srgbClr val="FF0000"/>
                        </a:solidFill>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1</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solidFill>
                      <a:srgbClr val="B6D7A8"/>
                    </a:solidFill>
                  </a:tcPr>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8</a:t>
                      </a:r>
                      <a:endParaRPr b="1" sz="1000">
                        <a:latin typeface="Times New Roman"/>
                        <a:ea typeface="Times New Roman"/>
                        <a:cs typeface="Times New Roman"/>
                        <a:sym typeface="Times New Roman"/>
                      </a:endParaRPr>
                    </a:p>
                  </a:txBody>
                  <a:tcPr marT="91425" marB="91425" marR="91425" marL="91425"/>
                </a:tc>
              </a:tr>
              <a:tr h="330300">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1,</a:t>
                      </a: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5,6</a:t>
                      </a:r>
                      <a:endParaRPr sz="1000">
                        <a:solidFill>
                          <a:srgbClr val="FF0000"/>
                        </a:solidFill>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sz="1000">
                          <a:solidFill>
                            <a:srgbClr val="FF0000"/>
                          </a:solidFill>
                          <a:latin typeface="Times New Roman"/>
                          <a:ea typeface="Times New Roman"/>
                          <a:cs typeface="Times New Roman"/>
                          <a:sym typeface="Times New Roman"/>
                        </a:rPr>
                        <a:t>1,2,</a:t>
                      </a: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5,9</a:t>
                      </a:r>
                      <a:endParaRPr sz="1000">
                        <a:solidFill>
                          <a:srgbClr val="FF0000"/>
                        </a:solidFill>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3</a:t>
                      </a:r>
                      <a:endParaRPr b="1" sz="1000">
                        <a:latin typeface="Times New Roman"/>
                        <a:ea typeface="Times New Roman"/>
                        <a:cs typeface="Times New Roman"/>
                        <a:sym typeface="Times New Roman"/>
                      </a:endParaRPr>
                    </a:p>
                  </a:txBody>
                  <a:tcPr marT="91425" marB="91425" marR="91425" marL="91425">
                    <a:lnL cap="flat" cmpd="sng" w="28575">
                      <a:solidFill>
                        <a:srgbClr val="9E9E9E"/>
                      </a:solidFill>
                      <a:prstDash val="solid"/>
                      <a:round/>
                      <a:headEnd len="sm" w="sm" type="none"/>
                      <a:tailEnd len="sm" w="sm" type="none"/>
                    </a:lnL>
                    <a:solidFill>
                      <a:srgbClr val="B6D7A8"/>
                    </a:solidFill>
                  </a:tcPr>
                </a:tc>
                <a:tc>
                  <a:txBody>
                    <a:bodyPr>
                      <a:noAutofit/>
                    </a:bodyPr>
                    <a:lstStyle/>
                    <a:p>
                      <a:pPr indent="0" lvl="0" marL="0" rtl="0" algn="ctr">
                        <a:spcBef>
                          <a:spcPts val="0"/>
                        </a:spcBef>
                        <a:spcAft>
                          <a:spcPts val="0"/>
                        </a:spcAft>
                        <a:buNone/>
                      </a:pPr>
                      <a:r>
                        <a:t/>
                      </a:r>
                      <a:endParaRPr b="1" sz="1000">
                        <a:latin typeface="Times New Roman"/>
                        <a:ea typeface="Times New Roman"/>
                        <a:cs typeface="Times New Roman"/>
                        <a:sym typeface="Times New Roman"/>
                      </a:endParaRPr>
                    </a:p>
                  </a:txBody>
                  <a:tcPr marT="91425" marB="91425" marR="91425" marL="91425"/>
                </a:tc>
                <a:tc>
                  <a:txBody>
                    <a:bodyPr>
                      <a:noAutofit/>
                    </a:bodyPr>
                    <a:lstStyle/>
                    <a:p>
                      <a:pPr indent="0" lvl="0" marL="0" rtl="0" algn="ctr">
                        <a:spcBef>
                          <a:spcPts val="0"/>
                        </a:spcBef>
                        <a:spcAft>
                          <a:spcPts val="0"/>
                        </a:spcAft>
                        <a:buNone/>
                      </a:pPr>
                      <a:r>
                        <a:rPr lang="en" sz="1000">
                          <a:solidFill>
                            <a:srgbClr val="F1C232"/>
                          </a:solidFill>
                          <a:latin typeface="Times New Roman"/>
                          <a:ea typeface="Times New Roman"/>
                          <a:cs typeface="Times New Roman"/>
                          <a:sym typeface="Times New Roman"/>
                        </a:rPr>
                        <a:t>4</a:t>
                      </a:r>
                      <a:r>
                        <a:rPr lang="en" sz="1000">
                          <a:solidFill>
                            <a:srgbClr val="FF0000"/>
                          </a:solidFill>
                          <a:latin typeface="Times New Roman"/>
                          <a:ea typeface="Times New Roman"/>
                          <a:cs typeface="Times New Roman"/>
                          <a:sym typeface="Times New Roman"/>
                        </a:rPr>
                        <a:t>,5</a:t>
                      </a:r>
                      <a:endParaRPr sz="1000">
                        <a:solidFill>
                          <a:srgbClr val="FF0000"/>
                        </a:solidFill>
                        <a:latin typeface="Times New Roman"/>
                        <a:ea typeface="Times New Roman"/>
                        <a:cs typeface="Times New Roman"/>
                        <a:sym typeface="Times New Roman"/>
                      </a:endParaRPr>
                    </a:p>
                  </a:txBody>
                  <a:tcPr marT="91425" marB="91425" marR="91425" marL="91425"/>
                </a:tc>
              </a:tr>
            </a:tbl>
          </a:graphicData>
        </a:graphic>
      </p:graphicFrame>
      <p:sp>
        <p:nvSpPr>
          <p:cNvPr id="193" name="Shape 193"/>
          <p:cNvSpPr/>
          <p:nvPr/>
        </p:nvSpPr>
        <p:spPr>
          <a:xfrm>
            <a:off x="4414800" y="2921375"/>
            <a:ext cx="364800" cy="183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Naked Twin Exclusion Rule</a:t>
            </a:r>
            <a:endParaRPr u="sng"/>
          </a:p>
        </p:txBody>
      </p:sp>
      <p:sp>
        <p:nvSpPr>
          <p:cNvPr id="199" name="Shape 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u="sng">
                <a:latin typeface="Times New Roman"/>
                <a:ea typeface="Times New Roman"/>
                <a:cs typeface="Times New Roman"/>
                <a:sym typeface="Times New Roman"/>
              </a:rPr>
              <a:t>Naked Twin Exclusion Context Algorithm:</a:t>
            </a:r>
            <a:endParaRPr sz="1400" u="sng">
              <a:latin typeface="Times New Roman"/>
              <a:ea typeface="Times New Roman"/>
              <a:cs typeface="Times New Roman"/>
              <a:sym typeface="Times New Roman"/>
            </a:endParaRPr>
          </a:p>
          <a:p>
            <a:pPr indent="-317500" lvl="0" marL="457200" rtl="0">
              <a:spcBef>
                <a:spcPts val="1600"/>
              </a:spcBef>
              <a:spcAft>
                <a:spcPts val="0"/>
              </a:spcAft>
              <a:buSzPts val="1400"/>
              <a:buFont typeface="Times New Roman"/>
              <a:buChar char="●"/>
            </a:pPr>
            <a:r>
              <a:rPr lang="en" sz="1400">
                <a:latin typeface="Times New Roman"/>
                <a:ea typeface="Times New Roman"/>
                <a:cs typeface="Times New Roman"/>
                <a:sym typeface="Times New Roman"/>
              </a:rPr>
              <a:t>Get all the cells that are unfilled and have at least two open neighbors.</a:t>
            </a:r>
            <a:endParaRPr sz="1400">
              <a:latin typeface="Times New Roman"/>
              <a:ea typeface="Times New Roman"/>
              <a:cs typeface="Times New Roman"/>
              <a:sym typeface="Times New Roman"/>
            </a:endParaRP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For each cell in this list, get all of its neighbors that have exactly two possibilities and compare its possibility set to each one</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2" marL="1371600" rtl="0">
              <a:spcBef>
                <a:spcPts val="0"/>
              </a:spcBef>
              <a:spcAft>
                <a:spcPts val="0"/>
              </a:spcAft>
              <a:buSzPts val="1400"/>
              <a:buFont typeface="Times New Roman"/>
              <a:buChar char="■"/>
            </a:pPr>
            <a:r>
              <a:rPr lang="en">
                <a:latin typeface="Times New Roman"/>
                <a:ea typeface="Times New Roman"/>
                <a:cs typeface="Times New Roman"/>
                <a:sym typeface="Times New Roman"/>
              </a:rPr>
              <a:t>For each pair of cells with an identical possibility set, make a new TwinNode and add it to a list.</a:t>
            </a:r>
            <a:endParaRPr>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Return all the twins that have at least one neighboring cell that shares a possibility and is not part of a twin itself.</a:t>
            </a:r>
            <a:endParaRPr sz="1400">
              <a:latin typeface="Times New Roman"/>
              <a:ea typeface="Times New Roman"/>
              <a:cs typeface="Times New Roman"/>
              <a:sym typeface="Times New Roman"/>
            </a:endParaRPr>
          </a:p>
          <a:p>
            <a:pPr indent="0" lvl="0" marL="0">
              <a:spcBef>
                <a:spcPts val="160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u="sng"/>
              <a:t>Naked Twin Exclusion Rule</a:t>
            </a:r>
            <a:endParaRPr u="sng"/>
          </a:p>
        </p:txBody>
      </p:sp>
      <p:sp>
        <p:nvSpPr>
          <p:cNvPr id="205" name="Shape 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u="sng">
                <a:latin typeface="Times New Roman"/>
                <a:ea typeface="Times New Roman"/>
                <a:cs typeface="Times New Roman"/>
                <a:sym typeface="Times New Roman"/>
              </a:rPr>
              <a:t>Naked Twin Exclusion Strategy Algorithm:</a:t>
            </a:r>
            <a:endParaRPr sz="1400">
              <a:latin typeface="Times New Roman"/>
              <a:ea typeface="Times New Roman"/>
              <a:cs typeface="Times New Roman"/>
              <a:sym typeface="Times New Roman"/>
            </a:endParaRPr>
          </a:p>
          <a:p>
            <a:pPr indent="-317500" lvl="0" marL="457200" rtl="0">
              <a:spcBef>
                <a:spcPts val="1600"/>
              </a:spcBef>
              <a:spcAft>
                <a:spcPts val="0"/>
              </a:spcAft>
              <a:buSzPts val="1400"/>
              <a:buFont typeface="Times New Roman"/>
              <a:buChar char="●"/>
            </a:pPr>
            <a:r>
              <a:rPr lang="en" sz="1400">
                <a:latin typeface="Times New Roman"/>
                <a:ea typeface="Times New Roman"/>
                <a:cs typeface="Times New Roman"/>
                <a:sym typeface="Times New Roman"/>
              </a:rPr>
              <a:t>For each returned pairs of cells from the context, get all the neighbors that are not a part of different twins and that contain at least one value in the pair’s possibility list</a:t>
            </a:r>
            <a:endParaRPr sz="1400">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From the qualifying neighbors, remove the values in their possibility lists that are in the naked twin.</a:t>
            </a:r>
            <a:endParaRPr sz="1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1568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u="sng"/>
              <a:t>Naked Twin Exclusion Rule</a:t>
            </a:r>
            <a:endParaRPr u="sng"/>
          </a:p>
        </p:txBody>
      </p:sp>
      <p:graphicFrame>
        <p:nvGraphicFramePr>
          <p:cNvPr id="211" name="Shape 211"/>
          <p:cNvGraphicFramePr/>
          <p:nvPr/>
        </p:nvGraphicFramePr>
        <p:xfrm>
          <a:off x="143825" y="729530"/>
          <a:ext cx="3000000" cy="3000000"/>
        </p:xfrm>
        <a:graphic>
          <a:graphicData uri="http://schemas.openxmlformats.org/drawingml/2006/table">
            <a:tbl>
              <a:tblPr>
                <a:noFill/>
                <a:tableStyleId>{AC97AA6D-1B25-4A25-B294-59B4A1FCC345}</a:tableStyleId>
              </a:tblPr>
              <a:tblGrid>
                <a:gridCol w="442375"/>
                <a:gridCol w="442375"/>
                <a:gridCol w="442375"/>
                <a:gridCol w="442375"/>
                <a:gridCol w="442375"/>
                <a:gridCol w="442375"/>
                <a:gridCol w="442375"/>
                <a:gridCol w="442375"/>
                <a:gridCol w="442375"/>
              </a:tblGrid>
              <a:tr h="396200">
                <a:tc>
                  <a:txBody>
                    <a:bodyPr>
                      <a:noAutofit/>
                    </a:bodyPr>
                    <a:lstStyle/>
                    <a:p>
                      <a:pPr indent="0" lvl="0" marL="0" rtl="0" algn="ctr">
                        <a:spcBef>
                          <a:spcPts val="0"/>
                        </a:spcBef>
                        <a:spcAft>
                          <a:spcPts val="0"/>
                        </a:spcAft>
                        <a:buNone/>
                      </a:pPr>
                      <a:r>
                        <a:rPr b="1" lang="en"/>
                        <a:t>5</a:t>
                      </a:r>
                      <a:endParaRPr b="1"/>
                    </a:p>
                  </a:txBody>
                  <a:tcPr marT="91425" marB="91425" marR="91425" marL="91425"/>
                </a:tc>
                <a:tc>
                  <a:txBody>
                    <a:bodyPr>
                      <a:noAutofit/>
                    </a:bodyPr>
                    <a:lstStyle/>
                    <a:p>
                      <a:pPr indent="0" lvl="0" marL="0" rtl="0" algn="ctr">
                        <a:spcBef>
                          <a:spcPts val="0"/>
                        </a:spcBef>
                        <a:spcAft>
                          <a:spcPts val="0"/>
                        </a:spcAft>
                        <a:buNone/>
                      </a:pPr>
                      <a:r>
                        <a:t/>
                      </a:r>
                      <a:endParaRPr b="1"/>
                    </a:p>
                  </a:txBody>
                  <a:tcPr marT="91425" marB="91425" marR="91425" marL="91425"/>
                </a:tc>
                <a:tc>
                  <a:txBody>
                    <a:bodyPr>
                      <a:noAutofit/>
                    </a:bodyPr>
                    <a:lstStyle/>
                    <a:p>
                      <a:pPr indent="0" lvl="0" marL="0" rtl="0" algn="ctr">
                        <a:spcBef>
                          <a:spcPts val="0"/>
                        </a:spcBef>
                        <a:spcAft>
                          <a:spcPts val="0"/>
                        </a:spcAft>
                        <a:buNone/>
                      </a:pPr>
                      <a:r>
                        <a:rPr b="1" lang="en"/>
                        <a:t>9</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2</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1</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96200">
                <a:tc>
                  <a:txBody>
                    <a:bodyPr>
                      <a:noAutofit/>
                    </a:bodyPr>
                    <a:lstStyle/>
                    <a:p>
                      <a:pPr indent="0" lvl="0" marL="0" rtl="0" algn="ctr">
                        <a:spcBef>
                          <a:spcPts val="0"/>
                        </a:spcBef>
                        <a:spcAft>
                          <a:spcPts val="0"/>
                        </a:spcAft>
                        <a:buNone/>
                      </a:pPr>
                      <a:r>
                        <a:rPr b="1" lang="en"/>
                        <a:t>4</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5</a:t>
                      </a:r>
                      <a:endParaRPr b="1"/>
                    </a:p>
                  </a:txBody>
                  <a:tcPr marT="91425" marB="91425" marR="91425" marL="91425"/>
                </a:tc>
                <a:tc>
                  <a:txBody>
                    <a:bodyPr>
                      <a:noAutofit/>
                    </a:bodyPr>
                    <a:lstStyle/>
                    <a:p>
                      <a:pPr indent="0" lvl="0" marL="0" rtl="0" algn="ctr">
                        <a:spcBef>
                          <a:spcPts val="0"/>
                        </a:spcBef>
                        <a:spcAft>
                          <a:spcPts val="0"/>
                        </a:spcAft>
                        <a:buNone/>
                      </a:pPr>
                      <a:r>
                        <a:rPr b="1" lang="en"/>
                        <a:t>6</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96200">
                <a:tc>
                  <a:txBody>
                    <a:bodyPr>
                      <a:noAutofit/>
                    </a:bodyPr>
                    <a:lstStyle/>
                    <a:p>
                      <a:pPr indent="0" lvl="0" marL="0" rtl="0" algn="ctr">
                        <a:spcBef>
                          <a:spcPts val="0"/>
                        </a:spcBef>
                        <a:spcAft>
                          <a:spcPts val="0"/>
                        </a:spcAft>
                        <a:buNone/>
                      </a:pPr>
                      <a:r>
                        <a:rPr b="1" lang="en"/>
                        <a:t>8</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9</a:t>
                      </a:r>
                      <a:endParaRPr b="1"/>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3</a:t>
                      </a:r>
                      <a:endParaRPr b="1"/>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solidFill>
                          <a:srgbClr val="00FF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5</a:t>
                      </a:r>
                      <a:endParaRPr b="1"/>
                    </a:p>
                  </a:txBody>
                  <a:tcPr marT="91425" marB="91425" marR="91425" marL="91425">
                    <a:lnB cap="flat" cmpd="sng" w="28575">
                      <a:solidFill>
                        <a:srgbClr val="9E9E9E"/>
                      </a:solidFill>
                      <a:prstDash val="solid"/>
                      <a:round/>
                      <a:headEnd len="sm" w="sm" type="none"/>
                      <a:tailEnd len="sm" w="sm" type="none"/>
                    </a:lnB>
                  </a:tcPr>
                </a:tc>
              </a:tr>
              <a:tr h="445750">
                <a:tc>
                  <a:txBody>
                    <a:bodyPr>
                      <a:noAutofit/>
                    </a:bodyPr>
                    <a:lstStyle/>
                    <a:p>
                      <a:pPr indent="0" lvl="0" marL="0" rtl="0" algn="ctr">
                        <a:spcBef>
                          <a:spcPts val="0"/>
                        </a:spcBef>
                        <a:spcAft>
                          <a:spcPts val="0"/>
                        </a:spcAft>
                        <a:buNone/>
                      </a:pPr>
                      <a:r>
                        <a:rPr lang="en">
                          <a:solidFill>
                            <a:srgbClr val="FF0000"/>
                          </a:solidFill>
                        </a:rPr>
                        <a:t>3,9</a:t>
                      </a:r>
                      <a:endParaRPr>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8</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7</a:t>
                      </a:r>
                      <a:endParaRPr b="1"/>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solidFill>
                            <a:srgbClr val="FF0000"/>
                          </a:solidFill>
                        </a:rPr>
                        <a:t>1,3,4</a:t>
                      </a:r>
                      <a:endParaRPr>
                        <a:solidFill>
                          <a:srgbClr val="FF00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solidFill>
                            <a:srgbClr val="FF0000"/>
                          </a:solidFill>
                        </a:rPr>
                        <a:t>1,3,4,9</a:t>
                      </a:r>
                      <a:endParaRPr>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2</a:t>
                      </a:r>
                      <a:endParaRPr b="1"/>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5</a:t>
                      </a:r>
                      <a:endParaRPr b="1"/>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solidFill>
                            <a:srgbClr val="FF0000"/>
                          </a:solidFill>
                        </a:rPr>
                        <a:t>3,6</a:t>
                      </a:r>
                      <a:endParaRPr>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solidFill>
                            <a:srgbClr val="FF0000"/>
                          </a:solidFill>
                        </a:rPr>
                        <a:t>1,6</a:t>
                      </a:r>
                      <a:endParaRPr>
                        <a:solidFill>
                          <a:srgbClr val="FF0000"/>
                        </a:solidFill>
                      </a:endParaRPr>
                    </a:p>
                  </a:txBody>
                  <a:tcPr marT="91425" marB="91425" marR="91425" marL="91425">
                    <a:lnT cap="flat" cmpd="sng" w="28575">
                      <a:solidFill>
                        <a:srgbClr val="9E9E9E"/>
                      </a:solidFill>
                      <a:prstDash val="solid"/>
                      <a:round/>
                      <a:headEnd len="sm" w="sm" type="none"/>
                      <a:tailEnd len="sm" w="sm" type="none"/>
                    </a:lnT>
                  </a:tcPr>
                </a:tc>
              </a:tr>
              <a:tr h="415350">
                <a:tc>
                  <a:txBody>
                    <a:bodyPr>
                      <a:noAutofit/>
                    </a:bodyPr>
                    <a:lstStyle/>
                    <a:p>
                      <a:pPr indent="0" lvl="0" marL="0" rtl="0" algn="ctr">
                        <a:spcBef>
                          <a:spcPts val="0"/>
                        </a:spcBef>
                        <a:spcAft>
                          <a:spcPts val="0"/>
                        </a:spcAft>
                        <a:buNone/>
                      </a:pPr>
                      <a:r>
                        <a:rPr b="1" lang="en"/>
                        <a:t>6</a:t>
                      </a:r>
                      <a:endParaRPr b="1"/>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a:t>5</a:t>
                      </a:r>
                      <a:endParaRPr b="1"/>
                    </a:p>
                  </a:txBody>
                  <a:tcPr marT="91425" marB="91425" marR="91425" marL="91425"/>
                </a:tc>
                <a:tc>
                  <a:txBody>
                    <a:bodyPr>
                      <a:noAutofit/>
                    </a:bodyPr>
                    <a:lstStyle/>
                    <a:p>
                      <a:pPr indent="0" lvl="0" marL="0" rtl="0" algn="ctr">
                        <a:spcBef>
                          <a:spcPts val="0"/>
                        </a:spcBef>
                        <a:spcAft>
                          <a:spcPts val="0"/>
                        </a:spcAft>
                        <a:buNone/>
                      </a:pPr>
                      <a:r>
                        <a:rPr b="1" lang="en"/>
                        <a:t>4</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solidFill>
                            <a:srgbClr val="FF0000"/>
                          </a:solidFill>
                        </a:rPr>
                        <a:t>1,3,7</a:t>
                      </a:r>
                      <a:endParaRPr>
                        <a:solidFill>
                          <a:srgbClr val="FF00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a:solidFill>
                            <a:srgbClr val="FF0000"/>
                          </a:solidFill>
                        </a:rPr>
                        <a:t>1,3,9</a:t>
                      </a:r>
                      <a:endParaRPr>
                        <a:solidFill>
                          <a:srgbClr val="FF0000"/>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0000"/>
                          </a:solidFill>
                        </a:rPr>
                        <a:t>1,7,9</a:t>
                      </a:r>
                      <a:endParaRPr>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solidFill>
                            <a:srgbClr val="FF0000"/>
                          </a:solidFill>
                        </a:rPr>
                        <a:t>1,3</a:t>
                      </a:r>
                      <a:endParaRPr>
                        <a:solidFill>
                          <a:srgbClr val="FF00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8</a:t>
                      </a:r>
                      <a:endParaRPr b="1"/>
                    </a:p>
                  </a:txBody>
                  <a:tcPr marT="91425" marB="91425" marR="91425" marL="91425"/>
                </a:tc>
                <a:tc>
                  <a:txBody>
                    <a:bodyPr>
                      <a:noAutofit/>
                    </a:bodyPr>
                    <a:lstStyle/>
                    <a:p>
                      <a:pPr indent="0" lvl="0" marL="0" rtl="0" algn="ctr">
                        <a:spcBef>
                          <a:spcPts val="0"/>
                        </a:spcBef>
                        <a:spcAft>
                          <a:spcPts val="0"/>
                        </a:spcAft>
                        <a:buNone/>
                      </a:pPr>
                      <a:r>
                        <a:rPr b="1" lang="en"/>
                        <a:t>2</a:t>
                      </a:r>
                      <a:endParaRPr b="1"/>
                    </a:p>
                  </a:txBody>
                  <a:tcPr marT="91425" marB="91425" marR="91425" marL="91425"/>
                </a:tc>
              </a:tr>
              <a:tr h="396200">
                <a:tc>
                  <a:txBody>
                    <a:bodyPr>
                      <a:noAutofit/>
                    </a:bodyPr>
                    <a:lstStyle/>
                    <a:p>
                      <a:pPr indent="0" lvl="0" marL="0" rtl="0" algn="ctr">
                        <a:spcBef>
                          <a:spcPts val="0"/>
                        </a:spcBef>
                        <a:spcAft>
                          <a:spcPts val="0"/>
                        </a:spcAft>
                        <a:buNone/>
                      </a:pPr>
                      <a:r>
                        <a:rPr lang="en">
                          <a:solidFill>
                            <a:srgbClr val="FF0000"/>
                          </a:solidFill>
                        </a:rPr>
                        <a:t>2,3</a:t>
                      </a:r>
                      <a:endParaRPr>
                        <a:solidFill>
                          <a:srgbClr val="FF00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solidFill>
                            <a:srgbClr val="FF0000"/>
                          </a:solidFill>
                        </a:rPr>
                        <a:t>2,3</a:t>
                      </a:r>
                      <a:endParaRPr>
                        <a:solidFill>
                          <a:srgbClr val="FF00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1</a:t>
                      </a:r>
                      <a:endParaRPr b="1"/>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5</a:t>
                      </a:r>
                      <a:endParaRPr b="1"/>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6</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8</a:t>
                      </a:r>
                      <a:endParaRPr b="1"/>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4</a:t>
                      </a:r>
                      <a:endParaRPr b="1"/>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9</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7</a:t>
                      </a:r>
                      <a:endParaRPr b="1"/>
                    </a:p>
                  </a:txBody>
                  <a:tcPr marT="91425" marB="91425" marR="91425" marL="91425">
                    <a:lnB cap="flat" cmpd="sng" w="28575">
                      <a:solidFill>
                        <a:srgbClr val="9E9E9E"/>
                      </a:solidFill>
                      <a:prstDash val="solid"/>
                      <a:round/>
                      <a:headEnd len="sm" w="sm" type="none"/>
                      <a:tailEnd len="sm" w="sm" type="none"/>
                    </a:lnB>
                  </a:tcPr>
                </a:tc>
              </a:tr>
              <a:tr h="396200">
                <a:tc>
                  <a:txBody>
                    <a:bodyPr>
                      <a:noAutofit/>
                    </a:bodyPr>
                    <a:lstStyle/>
                    <a:p>
                      <a:pPr indent="0" lvl="0" marL="0" rtl="0" algn="ctr">
                        <a:spcBef>
                          <a:spcPts val="0"/>
                        </a:spcBef>
                        <a:spcAft>
                          <a:spcPts val="0"/>
                        </a:spcAft>
                        <a:buNone/>
                      </a:pPr>
                      <a:r>
                        <a:rPr b="1" lang="en"/>
                        <a:t>1</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8</a:t>
                      </a:r>
                      <a:endParaRPr b="1"/>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2</a:t>
                      </a:r>
                      <a:endParaRPr b="1"/>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5</a:t>
                      </a:r>
                      <a:endParaRPr b="1"/>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a:p>
                  </a:txBody>
                  <a:tcPr marT="91425" marB="91425" marR="91425" marL="91425">
                    <a:lnT cap="flat" cmpd="sng" w="28575">
                      <a:solidFill>
                        <a:srgbClr val="9E9E9E"/>
                      </a:solidFill>
                      <a:prstDash val="solid"/>
                      <a:round/>
                      <a:headEnd len="sm" w="sm" type="none"/>
                      <a:tailEnd len="sm" w="sm" type="none"/>
                    </a:lnT>
                  </a:tcPr>
                </a:tc>
              </a:tr>
              <a:tr h="396200">
                <a:tc>
                  <a:txBody>
                    <a:bodyPr>
                      <a:noAutofit/>
                    </a:bodyPr>
                    <a:lstStyle/>
                    <a:p>
                      <a:pPr indent="0" lvl="0" marL="0" rtl="0" algn="ctr">
                        <a:spcBef>
                          <a:spcPts val="0"/>
                        </a:spcBef>
                        <a:spcAft>
                          <a:spcPts val="0"/>
                        </a:spcAft>
                        <a:buNone/>
                      </a:pPr>
                      <a:r>
                        <a:rPr b="1" lang="en"/>
                        <a:t>7</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a:t>6</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8</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a:t>3</a:t>
                      </a:r>
                      <a:endParaRPr b="1"/>
                    </a:p>
                  </a:txBody>
                  <a:tcPr marT="91425" marB="91425" marR="91425" marL="91425"/>
                </a:tc>
              </a:tr>
              <a:tr h="396200">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a:t>4</a:t>
                      </a:r>
                      <a:endParaRPr b="1"/>
                    </a:p>
                  </a:txBody>
                  <a:tcPr marT="91425" marB="91425" marR="91425" marL="91425"/>
                </a:tc>
                <a:tc>
                  <a:txBody>
                    <a:bodyPr>
                      <a:noAutofit/>
                    </a:bodyPr>
                    <a:lstStyle/>
                    <a:p>
                      <a:pPr indent="0" lvl="0" marL="0" rtl="0" algn="ctr">
                        <a:spcBef>
                          <a:spcPts val="0"/>
                        </a:spcBef>
                        <a:spcAft>
                          <a:spcPts val="0"/>
                        </a:spcAft>
                        <a:buNone/>
                      </a:pPr>
                      <a:r>
                        <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7</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a:t>8</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a:p>
                  </a:txBody>
                  <a:tcPr marT="91425" marB="91425" marR="91425" marL="91425"/>
                </a:tc>
                <a:tc>
                  <a:txBody>
                    <a:bodyPr>
                      <a:noAutofit/>
                    </a:bodyPr>
                    <a:lstStyle/>
                    <a:p>
                      <a:pPr indent="0" lvl="0" marL="0" rtl="0" algn="ctr">
                        <a:spcBef>
                          <a:spcPts val="0"/>
                        </a:spcBef>
                        <a:spcAft>
                          <a:spcPts val="0"/>
                        </a:spcAft>
                        <a:buNone/>
                      </a:pPr>
                      <a:r>
                        <a:t/>
                      </a:r>
                      <a:endParaRPr b="1"/>
                    </a:p>
                  </a:txBody>
                  <a:tcPr marT="91425" marB="91425" marR="91425" marL="91425"/>
                </a:tc>
              </a:tr>
            </a:tbl>
          </a:graphicData>
        </a:graphic>
      </p:graphicFrame>
      <p:sp>
        <p:nvSpPr>
          <p:cNvPr id="212" name="Shape 212"/>
          <p:cNvSpPr/>
          <p:nvPr/>
        </p:nvSpPr>
        <p:spPr>
          <a:xfrm>
            <a:off x="4216425" y="2789975"/>
            <a:ext cx="536100" cy="247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213" name="Shape 213"/>
          <p:cNvGraphicFramePr/>
          <p:nvPr/>
        </p:nvGraphicFramePr>
        <p:xfrm>
          <a:off x="4843750" y="729530"/>
          <a:ext cx="3000000" cy="3000000"/>
        </p:xfrm>
        <a:graphic>
          <a:graphicData uri="http://schemas.openxmlformats.org/drawingml/2006/table">
            <a:tbl>
              <a:tblPr>
                <a:noFill/>
                <a:tableStyleId>{AC97AA6D-1B25-4A25-B294-59B4A1FCC345}</a:tableStyleId>
              </a:tblPr>
              <a:tblGrid>
                <a:gridCol w="442375"/>
                <a:gridCol w="442375"/>
                <a:gridCol w="442375"/>
                <a:gridCol w="442375"/>
                <a:gridCol w="442375"/>
                <a:gridCol w="442375"/>
                <a:gridCol w="442375"/>
                <a:gridCol w="442375"/>
                <a:gridCol w="442375"/>
              </a:tblGrid>
              <a:tr h="396200">
                <a:tc>
                  <a:txBody>
                    <a:bodyPr>
                      <a:noAutofit/>
                    </a:bodyPr>
                    <a:lstStyle/>
                    <a:p>
                      <a:pPr indent="0" lvl="0" marL="0" rtl="0" algn="ctr">
                        <a:spcBef>
                          <a:spcPts val="0"/>
                        </a:spcBef>
                        <a:spcAft>
                          <a:spcPts val="0"/>
                        </a:spcAft>
                        <a:buNone/>
                      </a:pPr>
                      <a:r>
                        <a:rPr b="1" lang="en"/>
                        <a:t>5</a:t>
                      </a:r>
                      <a:endParaRPr b="1"/>
                    </a:p>
                  </a:txBody>
                  <a:tcPr marT="91425" marB="91425" marR="91425" marL="91425"/>
                </a:tc>
                <a:tc>
                  <a:txBody>
                    <a:bodyPr>
                      <a:noAutofit/>
                    </a:bodyPr>
                    <a:lstStyle/>
                    <a:p>
                      <a:pPr indent="0" lvl="0" marL="0" rtl="0" algn="ctr">
                        <a:spcBef>
                          <a:spcPts val="0"/>
                        </a:spcBef>
                        <a:spcAft>
                          <a:spcPts val="0"/>
                        </a:spcAft>
                        <a:buNone/>
                      </a:pPr>
                      <a:r>
                        <a:t/>
                      </a:r>
                      <a:endParaRPr b="1"/>
                    </a:p>
                  </a:txBody>
                  <a:tcPr marT="91425" marB="91425" marR="91425" marL="91425"/>
                </a:tc>
                <a:tc>
                  <a:txBody>
                    <a:bodyPr>
                      <a:noAutofit/>
                    </a:bodyPr>
                    <a:lstStyle/>
                    <a:p>
                      <a:pPr indent="0" lvl="0" marL="0" rtl="0" algn="ctr">
                        <a:spcBef>
                          <a:spcPts val="0"/>
                        </a:spcBef>
                        <a:spcAft>
                          <a:spcPts val="0"/>
                        </a:spcAft>
                        <a:buNone/>
                      </a:pPr>
                      <a:r>
                        <a:rPr b="1" lang="en"/>
                        <a:t>9</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2</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1</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96200">
                <a:tc>
                  <a:txBody>
                    <a:bodyPr>
                      <a:noAutofit/>
                    </a:bodyPr>
                    <a:lstStyle/>
                    <a:p>
                      <a:pPr indent="0" lvl="0" marL="0" rtl="0" algn="ctr">
                        <a:spcBef>
                          <a:spcPts val="0"/>
                        </a:spcBef>
                        <a:spcAft>
                          <a:spcPts val="0"/>
                        </a:spcAft>
                        <a:buNone/>
                      </a:pPr>
                      <a:r>
                        <a:rPr b="1" lang="en"/>
                        <a:t>4</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5</a:t>
                      </a:r>
                      <a:endParaRPr b="1"/>
                    </a:p>
                  </a:txBody>
                  <a:tcPr marT="91425" marB="91425" marR="91425" marL="91425"/>
                </a:tc>
                <a:tc>
                  <a:txBody>
                    <a:bodyPr>
                      <a:noAutofit/>
                    </a:bodyPr>
                    <a:lstStyle/>
                    <a:p>
                      <a:pPr indent="0" lvl="0" marL="0" rtl="0" algn="ctr">
                        <a:spcBef>
                          <a:spcPts val="0"/>
                        </a:spcBef>
                        <a:spcAft>
                          <a:spcPts val="0"/>
                        </a:spcAft>
                        <a:buNone/>
                      </a:pPr>
                      <a:r>
                        <a:rPr b="1" lang="en"/>
                        <a:t>6</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r>
              <a:tr h="396200">
                <a:tc>
                  <a:txBody>
                    <a:bodyPr>
                      <a:noAutofit/>
                    </a:bodyPr>
                    <a:lstStyle/>
                    <a:p>
                      <a:pPr indent="0" lvl="0" marL="0" rtl="0" algn="ctr">
                        <a:spcBef>
                          <a:spcPts val="0"/>
                        </a:spcBef>
                        <a:spcAft>
                          <a:spcPts val="0"/>
                        </a:spcAft>
                        <a:buNone/>
                      </a:pPr>
                      <a:r>
                        <a:rPr b="1" lang="en"/>
                        <a:t>8</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9</a:t>
                      </a:r>
                      <a:endParaRPr b="1"/>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3</a:t>
                      </a:r>
                      <a:endParaRPr b="1"/>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solidFill>
                          <a:srgbClr val="00FF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5</a:t>
                      </a:r>
                      <a:endParaRPr b="1"/>
                    </a:p>
                  </a:txBody>
                  <a:tcPr marT="91425" marB="91425" marR="91425" marL="91425">
                    <a:lnB cap="flat" cmpd="sng" w="28575">
                      <a:solidFill>
                        <a:srgbClr val="9E9E9E"/>
                      </a:solidFill>
                      <a:prstDash val="solid"/>
                      <a:round/>
                      <a:headEnd len="sm" w="sm" type="none"/>
                      <a:tailEnd len="sm" w="sm" type="none"/>
                    </a:lnB>
                  </a:tcPr>
                </a:tc>
              </a:tr>
              <a:tr h="445750">
                <a:tc>
                  <a:txBody>
                    <a:bodyPr>
                      <a:noAutofit/>
                    </a:bodyPr>
                    <a:lstStyle/>
                    <a:p>
                      <a:pPr indent="0" lvl="0" marL="0" rtl="0" algn="ctr">
                        <a:spcBef>
                          <a:spcPts val="0"/>
                        </a:spcBef>
                        <a:spcAft>
                          <a:spcPts val="0"/>
                        </a:spcAft>
                        <a:buNone/>
                      </a:pPr>
                      <a:r>
                        <a:rPr lang="en">
                          <a:solidFill>
                            <a:srgbClr val="FF0000"/>
                          </a:solidFill>
                        </a:rPr>
                        <a:t>9</a:t>
                      </a:r>
                      <a:endParaRPr>
                        <a:solidFill>
                          <a:srgbClr val="FF0000"/>
                        </a:solidFill>
                      </a:endParaRPr>
                    </a:p>
                  </a:txBody>
                  <a:tcPr marT="91425" marB="91425" marR="91425" marL="91425">
                    <a:lnT cap="flat" cmpd="sng" w="28575">
                      <a:solidFill>
                        <a:srgbClr val="9E9E9E"/>
                      </a:solidFill>
                      <a:prstDash val="solid"/>
                      <a:round/>
                      <a:headEnd len="sm" w="sm" type="none"/>
                      <a:tailEnd len="sm" w="sm" type="none"/>
                    </a:lnT>
                    <a:solidFill>
                      <a:srgbClr val="4A86E8"/>
                    </a:solidFill>
                  </a:tcPr>
                </a:tc>
                <a:tc>
                  <a:txBody>
                    <a:bodyPr>
                      <a:noAutofit/>
                    </a:bodyPr>
                    <a:lstStyle/>
                    <a:p>
                      <a:pPr indent="0" lvl="0" marL="0" rtl="0" algn="ctr">
                        <a:spcBef>
                          <a:spcPts val="0"/>
                        </a:spcBef>
                        <a:spcAft>
                          <a:spcPts val="0"/>
                        </a:spcAft>
                        <a:buNone/>
                      </a:pPr>
                      <a:r>
                        <a:rPr b="1" lang="en"/>
                        <a:t>8</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7</a:t>
                      </a:r>
                      <a:endParaRPr b="1"/>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solidFill>
                            <a:srgbClr val="FF0000"/>
                          </a:solidFill>
                        </a:rPr>
                        <a:t>1,3,4</a:t>
                      </a:r>
                      <a:endParaRPr>
                        <a:solidFill>
                          <a:srgbClr val="FF00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solidFill>
                            <a:srgbClr val="FF0000"/>
                          </a:solidFill>
                        </a:rPr>
                        <a:t>1,3,4,9</a:t>
                      </a:r>
                      <a:endParaRPr>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2</a:t>
                      </a:r>
                      <a:endParaRPr b="1"/>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5</a:t>
                      </a:r>
                      <a:endParaRPr b="1"/>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solidFill>
                            <a:srgbClr val="FF0000"/>
                          </a:solidFill>
                        </a:rPr>
                        <a:t>3,6</a:t>
                      </a:r>
                      <a:endParaRPr>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lang="en">
                          <a:solidFill>
                            <a:srgbClr val="FF0000"/>
                          </a:solidFill>
                        </a:rPr>
                        <a:t>1,6</a:t>
                      </a:r>
                      <a:endParaRPr>
                        <a:solidFill>
                          <a:srgbClr val="FF0000"/>
                        </a:solidFill>
                      </a:endParaRPr>
                    </a:p>
                  </a:txBody>
                  <a:tcPr marT="91425" marB="91425" marR="91425" marL="91425">
                    <a:lnT cap="flat" cmpd="sng" w="28575">
                      <a:solidFill>
                        <a:srgbClr val="9E9E9E"/>
                      </a:solidFill>
                      <a:prstDash val="solid"/>
                      <a:round/>
                      <a:headEnd len="sm" w="sm" type="none"/>
                      <a:tailEnd len="sm" w="sm" type="none"/>
                    </a:lnT>
                  </a:tcPr>
                </a:tc>
              </a:tr>
              <a:tr h="415350">
                <a:tc>
                  <a:txBody>
                    <a:bodyPr>
                      <a:noAutofit/>
                    </a:bodyPr>
                    <a:lstStyle/>
                    <a:p>
                      <a:pPr indent="0" lvl="0" marL="0" rtl="0" algn="ctr">
                        <a:spcBef>
                          <a:spcPts val="0"/>
                        </a:spcBef>
                        <a:spcAft>
                          <a:spcPts val="0"/>
                        </a:spcAft>
                        <a:buNone/>
                      </a:pPr>
                      <a:r>
                        <a:rPr b="1" lang="en"/>
                        <a:t>6</a:t>
                      </a:r>
                      <a:endParaRPr b="1"/>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a:t>5</a:t>
                      </a:r>
                      <a:endParaRPr b="1"/>
                    </a:p>
                  </a:txBody>
                  <a:tcPr marT="91425" marB="91425" marR="91425" marL="91425"/>
                </a:tc>
                <a:tc>
                  <a:txBody>
                    <a:bodyPr>
                      <a:noAutofit/>
                    </a:bodyPr>
                    <a:lstStyle/>
                    <a:p>
                      <a:pPr indent="0" lvl="0" marL="0" rtl="0" algn="ctr">
                        <a:spcBef>
                          <a:spcPts val="0"/>
                        </a:spcBef>
                        <a:spcAft>
                          <a:spcPts val="0"/>
                        </a:spcAft>
                        <a:buNone/>
                      </a:pPr>
                      <a:r>
                        <a:rPr b="1" lang="en"/>
                        <a:t>4</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solidFill>
                            <a:srgbClr val="FF0000"/>
                          </a:solidFill>
                        </a:rPr>
                        <a:t>1,3,7</a:t>
                      </a:r>
                      <a:endParaRPr>
                        <a:solidFill>
                          <a:srgbClr val="FF00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a:solidFill>
                            <a:srgbClr val="FF0000"/>
                          </a:solidFill>
                        </a:rPr>
                        <a:t>1,3,9</a:t>
                      </a:r>
                      <a:endParaRPr>
                        <a:solidFill>
                          <a:srgbClr val="FF0000"/>
                        </a:solidFill>
                      </a:endParaRPr>
                    </a:p>
                  </a:txBody>
                  <a:tcPr marT="91425" marB="91425" marR="91425" marL="91425"/>
                </a:tc>
                <a:tc>
                  <a:txBody>
                    <a:bodyPr>
                      <a:noAutofit/>
                    </a:bodyPr>
                    <a:lstStyle/>
                    <a:p>
                      <a:pPr indent="0" lvl="0" marL="0" rtl="0" algn="ctr">
                        <a:spcBef>
                          <a:spcPts val="0"/>
                        </a:spcBef>
                        <a:spcAft>
                          <a:spcPts val="0"/>
                        </a:spcAft>
                        <a:buNone/>
                      </a:pPr>
                      <a:r>
                        <a:rPr lang="en">
                          <a:solidFill>
                            <a:srgbClr val="FF0000"/>
                          </a:solidFill>
                        </a:rPr>
                        <a:t>1,7,9</a:t>
                      </a:r>
                      <a:endParaRPr>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solidFill>
                            <a:srgbClr val="FF0000"/>
                          </a:solidFill>
                        </a:rPr>
                        <a:t>1,3</a:t>
                      </a:r>
                      <a:endParaRPr>
                        <a:solidFill>
                          <a:srgbClr val="FF00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8</a:t>
                      </a:r>
                      <a:endParaRPr b="1"/>
                    </a:p>
                  </a:txBody>
                  <a:tcPr marT="91425" marB="91425" marR="91425" marL="91425"/>
                </a:tc>
                <a:tc>
                  <a:txBody>
                    <a:bodyPr>
                      <a:noAutofit/>
                    </a:bodyPr>
                    <a:lstStyle/>
                    <a:p>
                      <a:pPr indent="0" lvl="0" marL="0" rtl="0" algn="ctr">
                        <a:spcBef>
                          <a:spcPts val="0"/>
                        </a:spcBef>
                        <a:spcAft>
                          <a:spcPts val="0"/>
                        </a:spcAft>
                        <a:buNone/>
                      </a:pPr>
                      <a:r>
                        <a:rPr b="1" lang="en"/>
                        <a:t>2</a:t>
                      </a:r>
                      <a:endParaRPr b="1"/>
                    </a:p>
                  </a:txBody>
                  <a:tcPr marT="91425" marB="91425" marR="91425" marL="91425"/>
                </a:tc>
              </a:tr>
              <a:tr h="396200">
                <a:tc>
                  <a:txBody>
                    <a:bodyPr>
                      <a:noAutofit/>
                    </a:bodyPr>
                    <a:lstStyle/>
                    <a:p>
                      <a:pPr indent="0" lvl="0" marL="0" rtl="0" algn="ctr">
                        <a:spcBef>
                          <a:spcPts val="0"/>
                        </a:spcBef>
                        <a:spcAft>
                          <a:spcPts val="0"/>
                        </a:spcAft>
                        <a:buNone/>
                      </a:pPr>
                      <a:r>
                        <a:rPr lang="en">
                          <a:solidFill>
                            <a:srgbClr val="FF0000"/>
                          </a:solidFill>
                        </a:rPr>
                        <a:t>2,3</a:t>
                      </a:r>
                      <a:endParaRPr>
                        <a:solidFill>
                          <a:srgbClr val="FF0000"/>
                        </a:solidFill>
                      </a:endParaRPr>
                    </a:p>
                  </a:txBody>
                  <a:tcPr marT="91425" marB="91425" marR="91425" marL="91425">
                    <a:lnB cap="flat" cmpd="sng" w="28575">
                      <a:solidFill>
                        <a:srgbClr val="9E9E9E"/>
                      </a:solidFill>
                      <a:prstDash val="solid"/>
                      <a:round/>
                      <a:headEnd len="sm" w="sm" type="none"/>
                      <a:tailEnd len="sm" w="sm" type="none"/>
                    </a:lnB>
                    <a:solidFill>
                      <a:srgbClr val="D5A6BD"/>
                    </a:solidFill>
                  </a:tcPr>
                </a:tc>
                <a:tc>
                  <a:txBody>
                    <a:bodyPr>
                      <a:noAutofit/>
                    </a:bodyPr>
                    <a:lstStyle/>
                    <a:p>
                      <a:pPr indent="0" lvl="0" marL="0" rtl="0" algn="ctr">
                        <a:spcBef>
                          <a:spcPts val="0"/>
                        </a:spcBef>
                        <a:spcAft>
                          <a:spcPts val="0"/>
                        </a:spcAft>
                        <a:buNone/>
                      </a:pPr>
                      <a:r>
                        <a:rPr lang="en">
                          <a:solidFill>
                            <a:srgbClr val="FF0000"/>
                          </a:solidFill>
                        </a:rPr>
                        <a:t>2,3</a:t>
                      </a:r>
                      <a:endParaRPr>
                        <a:solidFill>
                          <a:srgbClr val="FF0000"/>
                        </a:solidFill>
                      </a:endParaRPr>
                    </a:p>
                  </a:txBody>
                  <a:tcPr marT="91425" marB="91425" marR="91425" marL="91425">
                    <a:lnB cap="flat" cmpd="sng" w="28575">
                      <a:solidFill>
                        <a:srgbClr val="9E9E9E"/>
                      </a:solidFill>
                      <a:prstDash val="solid"/>
                      <a:round/>
                      <a:headEnd len="sm" w="sm" type="none"/>
                      <a:tailEnd len="sm" w="sm" type="none"/>
                    </a:lnB>
                    <a:solidFill>
                      <a:srgbClr val="D5A6BD"/>
                    </a:solidFill>
                  </a:tcPr>
                </a:tc>
                <a:tc>
                  <a:txBody>
                    <a:bodyPr>
                      <a:noAutofit/>
                    </a:bodyPr>
                    <a:lstStyle/>
                    <a:p>
                      <a:pPr indent="0" lvl="0" marL="0" rtl="0" algn="ctr">
                        <a:spcBef>
                          <a:spcPts val="0"/>
                        </a:spcBef>
                        <a:spcAft>
                          <a:spcPts val="0"/>
                        </a:spcAft>
                        <a:buNone/>
                      </a:pPr>
                      <a:r>
                        <a:rPr b="1" lang="en"/>
                        <a:t>1</a:t>
                      </a:r>
                      <a:endParaRPr b="1"/>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solidFill>
                      <a:srgbClr val="B6D7A8"/>
                    </a:solidFill>
                  </a:tcPr>
                </a:tc>
                <a:tc>
                  <a:txBody>
                    <a:bodyPr>
                      <a:noAutofit/>
                    </a:bodyPr>
                    <a:lstStyle/>
                    <a:p>
                      <a:pPr indent="0" lvl="0" marL="0" rtl="0" algn="ctr">
                        <a:spcBef>
                          <a:spcPts val="0"/>
                        </a:spcBef>
                        <a:spcAft>
                          <a:spcPts val="0"/>
                        </a:spcAft>
                        <a:buNone/>
                      </a:pPr>
                      <a:r>
                        <a:rPr b="1" lang="en"/>
                        <a:t>5</a:t>
                      </a:r>
                      <a:endParaRPr b="1"/>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solidFill>
                      <a:srgbClr val="B6D7A8"/>
                    </a:solidFill>
                  </a:tcPr>
                </a:tc>
                <a:tc>
                  <a:txBody>
                    <a:bodyPr>
                      <a:noAutofit/>
                    </a:bodyPr>
                    <a:lstStyle/>
                    <a:p>
                      <a:pPr indent="0" lvl="0" marL="0" rtl="0" algn="ctr">
                        <a:spcBef>
                          <a:spcPts val="0"/>
                        </a:spcBef>
                        <a:spcAft>
                          <a:spcPts val="0"/>
                        </a:spcAft>
                        <a:buNone/>
                      </a:pPr>
                      <a:r>
                        <a:rPr b="1" lang="en"/>
                        <a:t>6</a:t>
                      </a:r>
                      <a:endParaRPr b="1"/>
                    </a:p>
                  </a:txBody>
                  <a:tcPr marT="91425" marB="91425" marR="91425" marL="91425">
                    <a:lnB cap="flat" cmpd="sng" w="28575">
                      <a:solidFill>
                        <a:srgbClr val="9E9E9E"/>
                      </a:solidFill>
                      <a:prstDash val="solid"/>
                      <a:round/>
                      <a:headEnd len="sm" w="sm" type="none"/>
                      <a:tailEnd len="sm" w="sm" type="none"/>
                    </a:lnB>
                    <a:solidFill>
                      <a:srgbClr val="B6D7A8"/>
                    </a:solidFill>
                  </a:tcPr>
                </a:tc>
                <a:tc>
                  <a:txBody>
                    <a:bodyPr>
                      <a:noAutofit/>
                    </a:bodyPr>
                    <a:lstStyle/>
                    <a:p>
                      <a:pPr indent="0" lvl="0" marL="0" rtl="0" algn="ctr">
                        <a:spcBef>
                          <a:spcPts val="0"/>
                        </a:spcBef>
                        <a:spcAft>
                          <a:spcPts val="0"/>
                        </a:spcAft>
                        <a:buNone/>
                      </a:pPr>
                      <a:r>
                        <a:rPr b="1" lang="en"/>
                        <a:t>8</a:t>
                      </a:r>
                      <a:endParaRPr b="1"/>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solidFill>
                      <a:srgbClr val="B6D7A8"/>
                    </a:solidFill>
                  </a:tcPr>
                </a:tc>
                <a:tc>
                  <a:txBody>
                    <a:bodyPr>
                      <a:noAutofit/>
                    </a:bodyPr>
                    <a:lstStyle/>
                    <a:p>
                      <a:pPr indent="0" lvl="0" marL="0" rtl="0" algn="ctr">
                        <a:spcBef>
                          <a:spcPts val="0"/>
                        </a:spcBef>
                        <a:spcAft>
                          <a:spcPts val="0"/>
                        </a:spcAft>
                        <a:buNone/>
                      </a:pPr>
                      <a:r>
                        <a:rPr b="1" lang="en"/>
                        <a:t>4</a:t>
                      </a:r>
                      <a:endParaRPr b="1"/>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solidFill>
                      <a:srgbClr val="B6D7A8"/>
                    </a:solidFill>
                  </a:tcPr>
                </a:tc>
                <a:tc>
                  <a:txBody>
                    <a:bodyPr>
                      <a:noAutofit/>
                    </a:bodyPr>
                    <a:lstStyle/>
                    <a:p>
                      <a:pPr indent="0" lvl="0" marL="0" rtl="0" algn="ctr">
                        <a:spcBef>
                          <a:spcPts val="0"/>
                        </a:spcBef>
                        <a:spcAft>
                          <a:spcPts val="0"/>
                        </a:spcAft>
                        <a:buNone/>
                      </a:pPr>
                      <a:r>
                        <a:rPr b="1" lang="en"/>
                        <a:t>9</a:t>
                      </a:r>
                      <a:endParaRPr b="1"/>
                    </a:p>
                  </a:txBody>
                  <a:tcPr marT="91425" marB="91425" marR="91425" marL="91425">
                    <a:lnB cap="flat" cmpd="sng" w="28575">
                      <a:solidFill>
                        <a:srgbClr val="9E9E9E"/>
                      </a:solidFill>
                      <a:prstDash val="solid"/>
                      <a:round/>
                      <a:headEnd len="sm" w="sm" type="none"/>
                      <a:tailEnd len="sm" w="sm" type="none"/>
                    </a:lnB>
                    <a:solidFill>
                      <a:srgbClr val="B6D7A8"/>
                    </a:solidFill>
                  </a:tcPr>
                </a:tc>
                <a:tc>
                  <a:txBody>
                    <a:bodyPr>
                      <a:noAutofit/>
                    </a:bodyPr>
                    <a:lstStyle/>
                    <a:p>
                      <a:pPr indent="0" lvl="0" marL="0" rtl="0" algn="ctr">
                        <a:spcBef>
                          <a:spcPts val="0"/>
                        </a:spcBef>
                        <a:spcAft>
                          <a:spcPts val="0"/>
                        </a:spcAft>
                        <a:buNone/>
                      </a:pPr>
                      <a:r>
                        <a:rPr b="1" lang="en"/>
                        <a:t>7</a:t>
                      </a:r>
                      <a:endParaRPr b="1"/>
                    </a:p>
                  </a:txBody>
                  <a:tcPr marT="91425" marB="91425" marR="91425" marL="91425">
                    <a:lnB cap="flat" cmpd="sng" w="28575">
                      <a:solidFill>
                        <a:srgbClr val="9E9E9E"/>
                      </a:solidFill>
                      <a:prstDash val="solid"/>
                      <a:round/>
                      <a:headEnd len="sm" w="sm" type="none"/>
                      <a:tailEnd len="sm" w="sm" type="none"/>
                    </a:lnB>
                    <a:solidFill>
                      <a:srgbClr val="B6D7A8"/>
                    </a:solidFill>
                  </a:tcPr>
                </a:tc>
              </a:tr>
              <a:tr h="396200">
                <a:tc>
                  <a:txBody>
                    <a:bodyPr>
                      <a:noAutofit/>
                    </a:bodyPr>
                    <a:lstStyle/>
                    <a:p>
                      <a:pPr indent="0" lvl="0" marL="0" rtl="0" algn="ctr">
                        <a:spcBef>
                          <a:spcPts val="0"/>
                        </a:spcBef>
                        <a:spcAft>
                          <a:spcPts val="0"/>
                        </a:spcAft>
                        <a:buNone/>
                      </a:pPr>
                      <a:r>
                        <a:rPr b="1" lang="en"/>
                        <a:t>1</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8</a:t>
                      </a:r>
                      <a:endParaRPr b="1"/>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2</a:t>
                      </a:r>
                      <a:endParaRPr b="1"/>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a:t>5</a:t>
                      </a:r>
                      <a:endParaRPr b="1"/>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a:p>
                  </a:txBody>
                  <a:tcPr marT="91425" marB="91425" marR="91425" marL="91425">
                    <a:lnT cap="flat" cmpd="sng" w="28575">
                      <a:solidFill>
                        <a:srgbClr val="9E9E9E"/>
                      </a:solidFill>
                      <a:prstDash val="solid"/>
                      <a:round/>
                      <a:headEnd len="sm" w="sm" type="none"/>
                      <a:tailEnd len="sm" w="sm" type="none"/>
                    </a:lnT>
                  </a:tcPr>
                </a:tc>
              </a:tr>
              <a:tr h="396200">
                <a:tc>
                  <a:txBody>
                    <a:bodyPr>
                      <a:noAutofit/>
                    </a:bodyPr>
                    <a:lstStyle/>
                    <a:p>
                      <a:pPr indent="0" lvl="0" marL="0" rtl="0" algn="ctr">
                        <a:spcBef>
                          <a:spcPts val="0"/>
                        </a:spcBef>
                        <a:spcAft>
                          <a:spcPts val="0"/>
                        </a:spcAft>
                        <a:buNone/>
                      </a:pPr>
                      <a:r>
                        <a:rPr b="1" lang="en"/>
                        <a:t>7</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a:t>6</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8</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a:t>3</a:t>
                      </a:r>
                      <a:endParaRPr b="1"/>
                    </a:p>
                  </a:txBody>
                  <a:tcPr marT="91425" marB="91425" marR="91425" marL="91425"/>
                </a:tc>
              </a:tr>
              <a:tr h="396200">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
                        <a:t>4</a:t>
                      </a:r>
                      <a:endParaRPr b="1"/>
                    </a:p>
                  </a:txBody>
                  <a:tcPr marT="91425" marB="91425" marR="91425" marL="91425"/>
                </a:tc>
                <a:tc>
                  <a:txBody>
                    <a:bodyPr>
                      <a:noAutofit/>
                    </a:bodyPr>
                    <a:lstStyle/>
                    <a:p>
                      <a:pPr indent="0" lvl="0" marL="0" rtl="0" algn="ctr">
                        <a:spcBef>
                          <a:spcPts val="0"/>
                        </a:spcBef>
                        <a:spcAft>
                          <a:spcPts val="0"/>
                        </a:spcAft>
                        <a:buNone/>
                      </a:pPr>
                      <a:r>
                        <a:t/>
                      </a:r>
                      <a:endParaRPr b="1"/>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a:t>7</a:t>
                      </a:r>
                      <a:endParaRPr b="1"/>
                    </a:p>
                  </a:txBody>
                  <a:tcPr marT="91425" marB="91425" marR="91425" marL="91425"/>
                </a:tc>
                <a:tc>
                  <a:txBody>
                    <a:bodyPr>
                      <a:noAutofit/>
                    </a:bodyPr>
                    <a:lstStyle/>
                    <a:p>
                      <a:pPr indent="0" lvl="0" marL="0" rtl="0" algn="ctr">
                        <a:spcBef>
                          <a:spcPts val="0"/>
                        </a:spcBef>
                        <a:spcAft>
                          <a:spcPts val="0"/>
                        </a:spcAft>
                        <a:buNone/>
                      </a:pPr>
                      <a:r>
                        <a:t/>
                      </a:r>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a:t>8</a:t>
                      </a:r>
                      <a:endParaRPr b="1"/>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a:p>
                  </a:txBody>
                  <a:tcPr marT="91425" marB="91425" marR="91425" marL="91425"/>
                </a:tc>
                <a:tc>
                  <a:txBody>
                    <a:bodyPr>
                      <a:noAutofit/>
                    </a:bodyPr>
                    <a:lstStyle/>
                    <a:p>
                      <a:pPr indent="0" lvl="0" marL="0" rtl="0" algn="ctr">
                        <a:spcBef>
                          <a:spcPts val="0"/>
                        </a:spcBef>
                        <a:spcAft>
                          <a:spcPts val="0"/>
                        </a:spcAft>
                        <a:buNone/>
                      </a:pPr>
                      <a:r>
                        <a:t/>
                      </a:r>
                      <a:endParaRPr b="1"/>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The Sudoku Puzzle Problem</a:t>
            </a:r>
            <a:endParaRPr/>
          </a:p>
        </p:txBody>
      </p:sp>
      <p:sp>
        <p:nvSpPr>
          <p:cNvPr id="61" name="Shape 6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latin typeface="Times New Roman"/>
                <a:ea typeface="Times New Roman"/>
                <a:cs typeface="Times New Roman"/>
                <a:sym typeface="Times New Roman"/>
              </a:rPr>
              <a:t>Given a 9x9 grid (which can be divided into nine 3x3 grids), a domain of integers {1, 2, 3, </a:t>
            </a:r>
            <a:r>
              <a:rPr lang="en" sz="1400">
                <a:latin typeface="Times New Roman"/>
                <a:ea typeface="Times New Roman"/>
                <a:cs typeface="Times New Roman"/>
                <a:sym typeface="Times New Roman"/>
              </a:rPr>
              <a:t>...</a:t>
            </a:r>
            <a:r>
              <a:rPr lang="en" sz="1400">
                <a:latin typeface="Times New Roman"/>
                <a:ea typeface="Times New Roman"/>
                <a:cs typeface="Times New Roman"/>
                <a:sym typeface="Times New Roman"/>
              </a:rPr>
              <a:t>., 9}, and a set of clues (cells within the puzzle that are preassigned and cannot be changed), fill all the cells in the puzzle with values from the domain, such that no row, column, or 3x3 subgrid contains any repeating numbers.</a:t>
            </a:r>
            <a:endParaRPr sz="1400">
              <a:latin typeface="Times New Roman"/>
              <a:ea typeface="Times New Roman"/>
              <a:cs typeface="Times New Roman"/>
              <a:sym typeface="Times New Roman"/>
            </a:endParaRPr>
          </a:p>
        </p:txBody>
      </p:sp>
      <p:graphicFrame>
        <p:nvGraphicFramePr>
          <p:cNvPr id="62" name="Shape 62"/>
          <p:cNvGraphicFramePr/>
          <p:nvPr/>
        </p:nvGraphicFramePr>
        <p:xfrm>
          <a:off x="3036200" y="2023875"/>
          <a:ext cx="3000000" cy="3000000"/>
        </p:xfrm>
        <a:graphic>
          <a:graphicData uri="http://schemas.openxmlformats.org/drawingml/2006/table">
            <a:tbl>
              <a:tblPr>
                <a:noFill/>
                <a:tableStyleId>{AC97AA6D-1B25-4A25-B294-59B4A1FCC345}</a:tableStyleId>
              </a:tblPr>
              <a:tblGrid>
                <a:gridCol w="382850"/>
                <a:gridCol w="382850"/>
                <a:gridCol w="382850"/>
                <a:gridCol w="382850"/>
                <a:gridCol w="382850"/>
                <a:gridCol w="382850"/>
                <a:gridCol w="382850"/>
                <a:gridCol w="382850"/>
                <a:gridCol w="382850"/>
              </a:tblGrid>
              <a:tr h="346625">
                <a:tc>
                  <a:txBody>
                    <a:bodyPr>
                      <a:noAutofit/>
                    </a:bodyPr>
                    <a:lstStyle/>
                    <a:p>
                      <a:pPr indent="0" lvl="0" marL="0" rtl="0" algn="ctr">
                        <a:spcBef>
                          <a:spcPts val="0"/>
                        </a:spcBef>
                        <a:spcAft>
                          <a:spcPts val="0"/>
                        </a:spcAft>
                        <a:buNone/>
                      </a:pPr>
                      <a:r>
                        <a:rPr b="1" lang="en" sz="1000"/>
                        <a:t>2</a:t>
                      </a:r>
                      <a:endParaRPr b="1" sz="1000"/>
                    </a:p>
                  </a:txBody>
                  <a:tcPr marT="91425" marB="91425" marR="91425" marL="91425"/>
                </a:tc>
                <a:tc>
                  <a:txBody>
                    <a:bodyPr>
                      <a:noAutofit/>
                    </a:bodyPr>
                    <a:lstStyle/>
                    <a:p>
                      <a:pPr indent="0" lvl="0" marL="0" rtl="0" algn="ctr">
                        <a:spcBef>
                          <a:spcPts val="0"/>
                        </a:spcBef>
                        <a:spcAft>
                          <a:spcPts val="0"/>
                        </a:spcAft>
                        <a:buNone/>
                      </a:pPr>
                      <a:r>
                        <a:rPr b="1" lang="en" sz="1000"/>
                        <a:t>7</a:t>
                      </a:r>
                      <a:endParaRPr b="1" sz="1000"/>
                    </a:p>
                  </a:txBody>
                  <a:tcPr marT="91425" marB="91425" marR="91425" marL="91425"/>
                </a:tc>
                <a:tc>
                  <a:txBody>
                    <a:bodyPr>
                      <a:noAutofit/>
                    </a:bodyPr>
                    <a:lstStyle/>
                    <a:p>
                      <a:pPr indent="0" lvl="0" marL="0" rtl="0" algn="ctr">
                        <a:spcBef>
                          <a:spcPts val="0"/>
                        </a:spcBef>
                        <a:spcAft>
                          <a:spcPts val="0"/>
                        </a:spcAft>
                        <a:buNone/>
                      </a:pPr>
                      <a:r>
                        <a:t/>
                      </a:r>
                      <a:endParaRPr sz="10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0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rPr b="1" lang="en" sz="1000"/>
                        <a:t>1</a:t>
                      </a:r>
                      <a:endParaRPr b="1" sz="10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t>9</a:t>
                      </a:r>
                      <a:endParaRPr b="1" sz="10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t/>
                      </a:r>
                      <a:endParaRPr sz="1000"/>
                    </a:p>
                  </a:txBody>
                  <a:tcPr marT="91425" marB="91425" marR="91425" marL="91425"/>
                </a:tc>
              </a:tr>
              <a:tr h="346625">
                <a:tc>
                  <a:txBody>
                    <a:bodyPr>
                      <a:noAutofit/>
                    </a:bodyPr>
                    <a:lstStyle/>
                    <a:p>
                      <a:pPr indent="0" lvl="0" marL="0" rtl="0" algn="ctr">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rPr b="1" lang="en" sz="1000"/>
                        <a:t>4</a:t>
                      </a:r>
                      <a:endParaRPr b="1" sz="10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0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t>7</a:t>
                      </a:r>
                      <a:endParaRPr b="1" sz="1000"/>
                    </a:p>
                  </a:txBody>
                  <a:tcPr marT="91425" marB="91425" marR="91425" marL="91425"/>
                </a:tc>
                <a:tc>
                  <a:txBody>
                    <a:bodyPr>
                      <a:noAutofit/>
                    </a:bodyPr>
                    <a:lstStyle/>
                    <a:p>
                      <a:pPr indent="0" lvl="0" marL="0" rtl="0" algn="ctr">
                        <a:spcBef>
                          <a:spcPts val="0"/>
                        </a:spcBef>
                        <a:spcAft>
                          <a:spcPts val="0"/>
                        </a:spcAft>
                        <a:buNone/>
                      </a:pPr>
                      <a:r>
                        <a:t/>
                      </a:r>
                      <a:endParaRPr sz="10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0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t/>
                      </a:r>
                      <a:endParaRPr sz="1000"/>
                    </a:p>
                  </a:txBody>
                  <a:tcPr marT="91425" marB="91425" marR="91425" marL="91425"/>
                </a:tc>
              </a:tr>
              <a:tr h="346625">
                <a:tc>
                  <a:txBody>
                    <a:bodyPr>
                      <a:noAutofit/>
                    </a:bodyPr>
                    <a:lstStyle/>
                    <a:p>
                      <a:pPr indent="0" lvl="0" marL="0" rtl="0" algn="ctr">
                        <a:spcBef>
                          <a:spcPts val="0"/>
                        </a:spcBef>
                        <a:spcAft>
                          <a:spcPts val="0"/>
                        </a:spcAft>
                        <a:buNone/>
                      </a:pPr>
                      <a:r>
                        <a:rPr b="1" lang="en" sz="1000"/>
                        <a:t>5</a:t>
                      </a:r>
                      <a:endParaRPr b="1" sz="10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t>9</a:t>
                      </a:r>
                      <a:endParaRPr b="1" sz="10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t>3</a:t>
                      </a:r>
                      <a:endParaRPr b="1" sz="10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t>4</a:t>
                      </a:r>
                      <a:endParaRPr b="1" sz="10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solidFill>
                          <a:srgbClr val="00FF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p>
                  </a:txBody>
                  <a:tcPr marT="91425" marB="91425" marR="91425" marL="91425">
                    <a:lnB cap="flat" cmpd="sng" w="28575">
                      <a:solidFill>
                        <a:srgbClr val="9E9E9E"/>
                      </a:solidFill>
                      <a:prstDash val="solid"/>
                      <a:round/>
                      <a:headEnd len="sm" w="sm" type="none"/>
                      <a:tailEnd len="sm" w="sm" type="none"/>
                    </a:lnB>
                  </a:tcPr>
                </a:tc>
              </a:tr>
              <a:tr h="346625">
                <a:tc>
                  <a:txBody>
                    <a:bodyPr>
                      <a:noAutofit/>
                    </a:bodyPr>
                    <a:lstStyle/>
                    <a:p>
                      <a:pPr indent="0" lvl="0" marL="0" rtl="0" algn="ctr">
                        <a:spcBef>
                          <a:spcPts val="0"/>
                        </a:spcBef>
                        <a:spcAft>
                          <a:spcPts val="0"/>
                        </a:spcAft>
                        <a:buNone/>
                      </a:pPr>
                      <a:r>
                        <a:t/>
                      </a:r>
                      <a:endParaRPr sz="1000">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t>5</a:t>
                      </a:r>
                      <a:endParaRPr b="1" sz="10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t>1</a:t>
                      </a:r>
                      <a:endParaRPr b="1" sz="10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0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t>9</a:t>
                      </a:r>
                      <a:endParaRPr b="1" sz="10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0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0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0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t>2</a:t>
                      </a:r>
                      <a:endParaRPr b="1" sz="1000"/>
                    </a:p>
                  </a:txBody>
                  <a:tcPr marT="91425" marB="91425" marR="91425" marL="91425">
                    <a:lnT cap="flat" cmpd="sng" w="28575">
                      <a:solidFill>
                        <a:srgbClr val="9E9E9E"/>
                      </a:solidFill>
                      <a:prstDash val="solid"/>
                      <a:round/>
                      <a:headEnd len="sm" w="sm" type="none"/>
                      <a:tailEnd len="sm" w="sm" type="none"/>
                    </a:lnT>
                  </a:tcPr>
                </a:tc>
              </a:tr>
              <a:tr h="346625">
                <a:tc>
                  <a:txBody>
                    <a:bodyPr>
                      <a:noAutofit/>
                    </a:bodyPr>
                    <a:lstStyle/>
                    <a:p>
                      <a:pPr indent="0" lvl="0" marL="0" rtl="0" algn="ctr">
                        <a:spcBef>
                          <a:spcPts val="0"/>
                        </a:spcBef>
                        <a:spcAft>
                          <a:spcPts val="0"/>
                        </a:spcAft>
                        <a:buNone/>
                      </a:pPr>
                      <a:r>
                        <a:rPr b="1" lang="en" sz="1000"/>
                        <a:t>3</a:t>
                      </a:r>
                      <a:endParaRPr b="1" sz="1000"/>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t/>
                      </a:r>
                      <a:endParaRPr sz="1000"/>
                    </a:p>
                  </a:txBody>
                  <a:tcPr marT="91425" marB="91425" marR="91425" marL="91425"/>
                </a:tc>
                <a:tc>
                  <a:txBody>
                    <a:bodyPr>
                      <a:noAutofit/>
                    </a:bodyPr>
                    <a:lstStyle/>
                    <a:p>
                      <a:pPr indent="0" lvl="0" marL="0" rtl="0" algn="ctr">
                        <a:spcBef>
                          <a:spcPts val="0"/>
                        </a:spcBef>
                        <a:spcAft>
                          <a:spcPts val="0"/>
                        </a:spcAft>
                        <a:buNone/>
                      </a:pPr>
                      <a:r>
                        <a:t/>
                      </a:r>
                      <a:endParaRPr sz="10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0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t/>
                      </a:r>
                      <a:endParaRPr sz="10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0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rPr b="1" lang="en" sz="1000"/>
                        <a:t>7</a:t>
                      </a:r>
                      <a:endParaRPr b="1" sz="1000"/>
                    </a:p>
                  </a:txBody>
                  <a:tcPr marT="91425" marB="91425" marR="91425" marL="91425"/>
                </a:tc>
              </a:tr>
              <a:tr h="346625">
                <a:tc>
                  <a:txBody>
                    <a:bodyPr>
                      <a:noAutofit/>
                    </a:bodyPr>
                    <a:lstStyle/>
                    <a:p>
                      <a:pPr indent="0" lvl="0" marL="0" rtl="0" algn="ctr">
                        <a:spcBef>
                          <a:spcPts val="0"/>
                        </a:spcBef>
                        <a:spcAft>
                          <a:spcPts val="0"/>
                        </a:spcAft>
                        <a:buNone/>
                      </a:pPr>
                      <a:r>
                        <a:rPr b="1" lang="en" sz="1000"/>
                        <a:t>6</a:t>
                      </a:r>
                      <a:endParaRPr b="1" sz="10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t>2</a:t>
                      </a:r>
                      <a:endParaRPr b="1" sz="10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t>4</a:t>
                      </a:r>
                      <a:endParaRPr b="1" sz="10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t>9</a:t>
                      </a:r>
                      <a:endParaRPr b="1" sz="10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000"/>
                    </a:p>
                  </a:txBody>
                  <a:tcPr marT="91425" marB="91425" marR="91425" marL="91425">
                    <a:lnB cap="flat" cmpd="sng" w="28575">
                      <a:solidFill>
                        <a:srgbClr val="9E9E9E"/>
                      </a:solidFill>
                      <a:prstDash val="solid"/>
                      <a:round/>
                      <a:headEnd len="sm" w="sm" type="none"/>
                      <a:tailEnd len="sm" w="sm" type="none"/>
                    </a:lnB>
                  </a:tcPr>
                </a:tc>
              </a:tr>
              <a:tr h="346625">
                <a:tc>
                  <a:txBody>
                    <a:bodyPr>
                      <a:noAutofit/>
                    </a:bodyPr>
                    <a:lstStyle/>
                    <a:p>
                      <a:pPr indent="0" lvl="0" marL="0" rtl="0" algn="ctr">
                        <a:spcBef>
                          <a:spcPts val="0"/>
                        </a:spcBef>
                        <a:spcAft>
                          <a:spcPts val="0"/>
                        </a:spcAft>
                        <a:buNone/>
                      </a:pPr>
                      <a:r>
                        <a:t/>
                      </a:r>
                      <a:endParaRPr sz="10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0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0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t>4</a:t>
                      </a:r>
                      <a:endParaRPr b="1" sz="10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t>8</a:t>
                      </a:r>
                      <a:endParaRPr b="1" sz="10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0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0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t>7</a:t>
                      </a:r>
                      <a:endParaRPr b="1" sz="10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000"/>
                        <a:t>6</a:t>
                      </a:r>
                      <a:endParaRPr b="1" sz="1000"/>
                    </a:p>
                  </a:txBody>
                  <a:tcPr marT="91425" marB="91425" marR="91425" marL="91425">
                    <a:lnT cap="flat" cmpd="sng" w="28575">
                      <a:solidFill>
                        <a:srgbClr val="9E9E9E"/>
                      </a:solidFill>
                      <a:prstDash val="solid"/>
                      <a:round/>
                      <a:headEnd len="sm" w="sm" type="none"/>
                      <a:tailEnd len="sm" w="sm" type="none"/>
                    </a:lnT>
                  </a:tcPr>
                </a:tc>
              </a:tr>
              <a:tr h="346625">
                <a:tc>
                  <a:txBody>
                    <a:bodyPr>
                      <a:noAutofit/>
                    </a:bodyPr>
                    <a:lstStyle/>
                    <a:p>
                      <a:pPr indent="0" lvl="0" marL="0" rtl="0" algn="ctr">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t/>
                      </a:r>
                      <a:endParaRPr sz="10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0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t>6</a:t>
                      </a:r>
                      <a:endParaRPr b="1" sz="1000"/>
                    </a:p>
                  </a:txBody>
                  <a:tcPr marT="91425" marB="91425" marR="91425" marL="91425"/>
                </a:tc>
                <a:tc>
                  <a:txBody>
                    <a:bodyPr>
                      <a:noAutofit/>
                    </a:bodyPr>
                    <a:lstStyle/>
                    <a:p>
                      <a:pPr indent="0" lvl="0" marL="0" rtl="0" algn="ctr">
                        <a:spcBef>
                          <a:spcPts val="0"/>
                        </a:spcBef>
                        <a:spcAft>
                          <a:spcPts val="0"/>
                        </a:spcAft>
                        <a:buNone/>
                      </a:pPr>
                      <a:r>
                        <a:t/>
                      </a:r>
                      <a:endParaRPr sz="10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t>2</a:t>
                      </a:r>
                      <a:endParaRPr b="1" sz="10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t/>
                      </a:r>
                      <a:endParaRPr sz="1000"/>
                    </a:p>
                  </a:txBody>
                  <a:tcPr marT="91425" marB="91425" marR="91425" marL="91425"/>
                </a:tc>
              </a:tr>
              <a:tr h="346625">
                <a:tc>
                  <a:txBody>
                    <a:bodyPr>
                      <a:noAutofit/>
                    </a:bodyPr>
                    <a:lstStyle/>
                    <a:p>
                      <a:pPr indent="0" lvl="0" marL="0" rtl="0" algn="ctr">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rPr b="1" lang="en" sz="1000"/>
                        <a:t>6</a:t>
                      </a:r>
                      <a:endParaRPr b="1" sz="10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000"/>
                        <a:t>2</a:t>
                      </a:r>
                      <a:endParaRPr b="1" sz="10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000"/>
                    </a:p>
                  </a:txBody>
                  <a:tcPr marT="91425" marB="91425" marR="91425" marL="91425"/>
                </a:tc>
                <a:tc>
                  <a:txBody>
                    <a:bodyPr>
                      <a:noAutofit/>
                    </a:bodyPr>
                    <a:lstStyle/>
                    <a:p>
                      <a:pPr indent="0" lvl="0" marL="0" rtl="0" algn="ctr">
                        <a:spcBef>
                          <a:spcPts val="0"/>
                        </a:spcBef>
                        <a:spcAft>
                          <a:spcPts val="0"/>
                        </a:spcAft>
                        <a:buNone/>
                      </a:pPr>
                      <a:r>
                        <a:t/>
                      </a:r>
                      <a:endParaRPr sz="10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0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000"/>
                        <a:t>4</a:t>
                      </a:r>
                      <a:endParaRPr b="1" sz="1000"/>
                    </a:p>
                  </a:txBody>
                  <a:tcPr marT="91425" marB="91425" marR="91425" marL="91425"/>
                </a:tc>
                <a:tc>
                  <a:txBody>
                    <a:bodyPr>
                      <a:noAutofit/>
                    </a:bodyPr>
                    <a:lstStyle/>
                    <a:p>
                      <a:pPr indent="0" lvl="0" marL="0" rtl="0" algn="ctr">
                        <a:spcBef>
                          <a:spcPts val="0"/>
                        </a:spcBef>
                        <a:spcAft>
                          <a:spcPts val="0"/>
                        </a:spcAft>
                        <a:buNone/>
                      </a:pPr>
                      <a:r>
                        <a:rPr b="1" lang="en" sz="1000"/>
                        <a:t>8</a:t>
                      </a:r>
                      <a:endParaRPr b="1" sz="1000"/>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Hidden Twin Exclusion Rule</a:t>
            </a:r>
            <a:endParaRPr u="sng"/>
          </a:p>
        </p:txBody>
      </p:sp>
      <p:sp>
        <p:nvSpPr>
          <p:cNvPr id="219" name="Shape 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Times New Roman"/>
              <a:buChar char="●"/>
            </a:pPr>
            <a:r>
              <a:rPr lang="en">
                <a:latin typeface="Times New Roman"/>
                <a:ea typeface="Times New Roman"/>
                <a:cs typeface="Times New Roman"/>
                <a:sym typeface="Times New Roman"/>
              </a:rPr>
              <a:t>Get all the cells that have more than two open neighbors and more than two possibilities.</a:t>
            </a:r>
            <a:endParaRPr>
              <a:latin typeface="Times New Roman"/>
              <a:ea typeface="Times New Roman"/>
              <a:cs typeface="Times New Roman"/>
              <a:sym typeface="Times New Roman"/>
            </a:endParaRP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Look through each of the groups the cell belongs to and find the cells whose possibilities can ONLY belong in those cells in the group.</a:t>
            </a:r>
            <a:endParaRPr>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en">
                <a:latin typeface="Times New Roman"/>
                <a:ea typeface="Times New Roman"/>
                <a:cs typeface="Times New Roman"/>
                <a:sym typeface="Times New Roman"/>
              </a:rPr>
              <a:t>For each returned pairs of cells, get the intersect of their possibility sets. Remove all possibilities that are not listed in the intersect.</a:t>
            </a:r>
            <a:endParaRPr>
              <a:latin typeface="Times New Roman"/>
              <a:ea typeface="Times New Roman"/>
              <a:cs typeface="Times New Roman"/>
              <a:sym typeface="Times New Roman"/>
            </a:endParaRPr>
          </a:p>
          <a:p>
            <a:pPr indent="-342900" lvl="0" marL="457200" rtl="0">
              <a:spcBef>
                <a:spcPts val="0"/>
              </a:spcBef>
              <a:spcAft>
                <a:spcPts val="0"/>
              </a:spcAft>
              <a:buSzPts val="1800"/>
              <a:buFont typeface="Times New Roman"/>
              <a:buChar char="●"/>
            </a:pPr>
            <a:r>
              <a:rPr lang="en">
                <a:latin typeface="Times New Roman"/>
                <a:ea typeface="Times New Roman"/>
                <a:cs typeface="Times New Roman"/>
                <a:sym typeface="Times New Roman"/>
              </a:rPr>
              <a:t>From the qualifying neighbors, remove the values in their possibility lists that are in the naked twin.</a:t>
            </a:r>
            <a:endParaRPr>
              <a:latin typeface="Times New Roman"/>
              <a:ea typeface="Times New Roman"/>
              <a:cs typeface="Times New Roman"/>
              <a:sym typeface="Times New Roman"/>
            </a:endParaRPr>
          </a:p>
          <a:p>
            <a:pPr indent="0" lvl="0" marL="0" rtl="0">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u="sng"/>
              <a:t>Example Puzzle</a:t>
            </a:r>
            <a:endParaRPr u="sng"/>
          </a:p>
        </p:txBody>
      </p:sp>
      <p:graphicFrame>
        <p:nvGraphicFramePr>
          <p:cNvPr id="225" name="Shape 225"/>
          <p:cNvGraphicFramePr/>
          <p:nvPr/>
        </p:nvGraphicFramePr>
        <p:xfrm>
          <a:off x="311700" y="1168790"/>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algn="ctr">
                        <a:spcBef>
                          <a:spcPts val="0"/>
                        </a:spcBef>
                        <a:spcAft>
                          <a:spcPts val="0"/>
                        </a:spcAft>
                        <a:buNone/>
                      </a:pPr>
                      <a:r>
                        <a:rPr b="1" lang="en" sz="1200"/>
                        <a:t>6</a:t>
                      </a:r>
                      <a:endParaRPr b="1" sz="1200"/>
                    </a:p>
                  </a:txBody>
                  <a:tcPr marT="91425" marB="91425" marR="91425" marL="91425"/>
                </a:tc>
                <a:tc>
                  <a:txBody>
                    <a:bodyPr>
                      <a:noAutofit/>
                    </a:bodyPr>
                    <a:lstStyle/>
                    <a:p>
                      <a:pPr indent="0" lvl="0" marL="0" algn="ctr">
                        <a:spcBef>
                          <a:spcPts val="0"/>
                        </a:spcBef>
                        <a:spcAft>
                          <a:spcPts val="0"/>
                        </a:spcAft>
                        <a:buNone/>
                      </a:pPr>
                      <a:r>
                        <a:t/>
                      </a:r>
                      <a:endParaRPr b="1" sz="1200"/>
                    </a:p>
                  </a:txBody>
                  <a:tcPr marT="91425" marB="91425" marR="91425" marL="91425"/>
                </a:tc>
                <a:tc>
                  <a:txBody>
                    <a:bodyPr>
                      <a:noAutofit/>
                    </a:bodyPr>
                    <a:lstStyle/>
                    <a:p>
                      <a:pPr indent="0" lvl="0" marL="0" algn="ctr">
                        <a:spcBef>
                          <a:spcPts val="0"/>
                        </a:spcBef>
                        <a:spcAft>
                          <a:spcPts val="0"/>
                        </a:spcAft>
                        <a:buNone/>
                      </a:pPr>
                      <a:r>
                        <a:t/>
                      </a:r>
                      <a:endParaRPr sz="12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algn="ctr">
                        <a:spcBef>
                          <a:spcPts val="0"/>
                        </a:spcBef>
                        <a:spcAft>
                          <a:spcPts val="0"/>
                        </a:spcAft>
                        <a:buNone/>
                      </a:pPr>
                      <a:r>
                        <a:t/>
                      </a:r>
                      <a:endParaRPr sz="1200"/>
                    </a:p>
                  </a:txBody>
                  <a:tcPr marT="91425" marB="91425" marR="91425" marL="91425"/>
                </a:tc>
                <a:tc>
                  <a:txBody>
                    <a:bodyPr>
                      <a:noAutofit/>
                    </a:bodyPr>
                    <a:lstStyle/>
                    <a:p>
                      <a:pPr indent="0" lvl="0" mar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algn="ctr">
                        <a:spcBef>
                          <a:spcPts val="0"/>
                        </a:spcBef>
                        <a:spcAft>
                          <a:spcPts val="0"/>
                        </a:spcAft>
                        <a:buNone/>
                      </a:pPr>
                      <a:r>
                        <a:rPr b="1" lang="en" sz="1200"/>
                        <a:t>7</a:t>
                      </a:r>
                      <a:endParaRPr b="1" sz="1200"/>
                    </a:p>
                  </a:txBody>
                  <a:tcPr marT="91425" marB="91425" marR="91425" marL="91425"/>
                </a:tc>
                <a:tc>
                  <a:txBody>
                    <a:bodyPr>
                      <a:noAutofit/>
                    </a:bodyPr>
                    <a:lstStyle/>
                    <a:p>
                      <a:pPr indent="0" lvl="0" marL="0" algn="ctr">
                        <a:spcBef>
                          <a:spcPts val="0"/>
                        </a:spcBef>
                        <a:spcAft>
                          <a:spcPts val="0"/>
                        </a:spcAft>
                        <a:buNone/>
                      </a:pPr>
                      <a:r>
                        <a:t/>
                      </a:r>
                      <a:endParaRPr sz="1200"/>
                    </a:p>
                  </a:txBody>
                  <a:tcPr marT="91425" marB="91425" marR="91425" marL="91425"/>
                </a:tc>
              </a:tr>
              <a:tr h="418075">
                <a:tc>
                  <a:txBody>
                    <a:bodyPr>
                      <a:noAutofit/>
                    </a:bodyPr>
                    <a:lstStyle/>
                    <a:p>
                      <a:pPr indent="0" lvl="0" marL="0" algn="ctr">
                        <a:spcBef>
                          <a:spcPts val="0"/>
                        </a:spcBef>
                        <a:spcAft>
                          <a:spcPts val="0"/>
                        </a:spcAft>
                        <a:buNone/>
                      </a:pPr>
                      <a:r>
                        <a:rPr b="1" lang="en" sz="1200"/>
                        <a:t>8</a:t>
                      </a:r>
                      <a:endParaRPr b="1" sz="1200"/>
                    </a:p>
                  </a:txBody>
                  <a:tcPr marT="91425" marB="91425" marR="91425" marL="91425"/>
                </a:tc>
                <a:tc>
                  <a:txBody>
                    <a:bodyPr>
                      <a:noAutofit/>
                    </a:bodyPr>
                    <a:lstStyle/>
                    <a:p>
                      <a:pPr indent="0" lvl="0" marL="0" algn="ctr">
                        <a:spcBef>
                          <a:spcPts val="0"/>
                        </a:spcBef>
                        <a:spcAft>
                          <a:spcPts val="0"/>
                        </a:spcAft>
                        <a:buNone/>
                      </a:pPr>
                      <a:r>
                        <a:rPr b="1" lang="en" sz="1200"/>
                        <a:t>3</a:t>
                      </a:r>
                      <a:endParaRPr b="1" sz="1200"/>
                    </a:p>
                  </a:txBody>
                  <a:tcPr marT="91425" marB="91425" marR="91425" marL="91425"/>
                </a:tc>
                <a:tc>
                  <a:txBody>
                    <a:bodyPr>
                      <a:noAutofit/>
                    </a:bodyPr>
                    <a:lstStyle/>
                    <a:p>
                      <a:pPr indent="0" lvl="0" mar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algn="ctr">
                        <a:spcBef>
                          <a:spcPts val="0"/>
                        </a:spcBef>
                        <a:spcAft>
                          <a:spcPts val="0"/>
                        </a:spcAft>
                        <a:buNone/>
                      </a:pPr>
                      <a:r>
                        <a:rPr b="1" lang="en" sz="1200"/>
                        <a:t>7</a:t>
                      </a:r>
                      <a:endParaRPr b="1" sz="1200"/>
                    </a:p>
                  </a:txBody>
                  <a:tcPr marT="91425" marB="91425" marR="91425" marL="91425"/>
                </a:tc>
                <a:tc>
                  <a:txBody>
                    <a:bodyPr>
                      <a:noAutofit/>
                    </a:bodyPr>
                    <a:lstStyle/>
                    <a:p>
                      <a:pPr indent="0" lvl="0" mar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algn="ctr">
                        <a:spcBef>
                          <a:spcPts val="0"/>
                        </a:spcBef>
                        <a:spcAft>
                          <a:spcPts val="0"/>
                        </a:spcAft>
                        <a:buNone/>
                      </a:pPr>
                      <a:r>
                        <a:t/>
                      </a:r>
                      <a:endParaRPr sz="1200"/>
                    </a:p>
                  </a:txBody>
                  <a:tcPr marT="91425" marB="91425" marR="91425" marL="91425"/>
                </a:tc>
                <a:tc>
                  <a:txBody>
                    <a:bodyPr>
                      <a:noAutofit/>
                    </a:bodyPr>
                    <a:lstStyle/>
                    <a:p>
                      <a:pPr indent="0" lvl="0" marL="0" algn="ctr">
                        <a:spcBef>
                          <a:spcPts val="0"/>
                        </a:spcBef>
                        <a:spcAft>
                          <a:spcPts val="0"/>
                        </a:spcAft>
                        <a:buNone/>
                      </a:pPr>
                      <a:r>
                        <a:t/>
                      </a:r>
                      <a:endParaRPr sz="1200"/>
                    </a:p>
                  </a:txBody>
                  <a:tcPr marT="91425" marB="91425" marR="91425" marL="91425"/>
                </a:tc>
              </a:tr>
              <a:tr h="365725">
                <a:tc>
                  <a:txBody>
                    <a:bodyPr>
                      <a:noAutofit/>
                    </a:bodyPr>
                    <a:lstStyle/>
                    <a:p>
                      <a:pPr indent="0" lvl="0" mar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algn="ctr">
                        <a:spcBef>
                          <a:spcPts val="0"/>
                        </a:spcBef>
                        <a:spcAft>
                          <a:spcPts val="0"/>
                        </a:spcAft>
                        <a:buNone/>
                      </a:pPr>
                      <a:r>
                        <a:t/>
                      </a:r>
                      <a:endParaRPr sz="1200">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t/>
                      </a:r>
                      <a:endParaRPr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algn="ctr">
                        <a:spcBef>
                          <a:spcPts val="0"/>
                        </a:spcBef>
                        <a:spcAft>
                          <a:spcPts val="0"/>
                        </a:spcAft>
                        <a:buNone/>
                      </a:pPr>
                      <a:r>
                        <a:t/>
                      </a:r>
                      <a:endParaRPr b="1" sz="1200"/>
                    </a:p>
                  </a:txBody>
                  <a:tcPr marT="91425" marB="91425" marR="91425" marL="91425"/>
                </a:tc>
                <a:tc>
                  <a:txBody>
                    <a:bodyPr>
                      <a:noAutofit/>
                    </a:bodyPr>
                    <a:lstStyle/>
                    <a:p>
                      <a:pPr indent="0" lvl="0" mar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algn="ctr">
                        <a:spcBef>
                          <a:spcPts val="0"/>
                        </a:spcBef>
                        <a:spcAft>
                          <a:spcPts val="0"/>
                        </a:spcAft>
                        <a:buNone/>
                      </a:pPr>
                      <a:r>
                        <a:t/>
                      </a:r>
                      <a:endParaRPr sz="1200"/>
                    </a:p>
                  </a:txBody>
                  <a:tcPr marT="91425" marB="91425" marR="91425" marL="91425"/>
                </a:tc>
                <a:tc>
                  <a:txBody>
                    <a:bodyPr>
                      <a:noAutofit/>
                    </a:bodyPr>
                    <a:lstStyle/>
                    <a:p>
                      <a:pPr indent="0" lvl="0" mar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algn="ctr">
                        <a:spcBef>
                          <a:spcPts val="0"/>
                        </a:spcBef>
                        <a:spcAft>
                          <a:spcPts val="0"/>
                        </a:spcAft>
                        <a:buNone/>
                      </a:pPr>
                      <a:r>
                        <a:rPr b="1" lang="en" sz="1200"/>
                        <a:t>3</a:t>
                      </a:r>
                      <a:endParaRPr b="1" sz="1200"/>
                    </a:p>
                  </a:txBody>
                  <a:tcPr marT="91425" marB="91425" marR="91425" marL="91425"/>
                </a:tc>
                <a:tc>
                  <a:txBody>
                    <a:bodyPr>
                      <a:noAutofit/>
                    </a:bodyPr>
                    <a:lstStyle/>
                    <a:p>
                      <a:pPr indent="0" lvl="0" marL="0" algn="ctr">
                        <a:spcBef>
                          <a:spcPts val="0"/>
                        </a:spcBef>
                        <a:spcAft>
                          <a:spcPts val="0"/>
                        </a:spcAft>
                        <a:buNone/>
                      </a:pPr>
                      <a:r>
                        <a:t/>
                      </a:r>
                      <a:endParaRPr b="1" sz="1200"/>
                    </a:p>
                  </a:txBody>
                  <a:tcPr marT="91425" marB="91425" marR="91425" marL="91425"/>
                </a:tc>
              </a:tr>
              <a:tr h="418075">
                <a:tc>
                  <a:txBody>
                    <a:bodyPr>
                      <a:noAutofit/>
                    </a:bodyPr>
                    <a:lstStyle/>
                    <a:p>
                      <a:pPr indent="0" lvl="0" mar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algn="ctr">
                        <a:spcBef>
                          <a:spcPts val="0"/>
                        </a:spcBef>
                        <a:spcAft>
                          <a:spcPts val="0"/>
                        </a:spcAft>
                        <a:buNone/>
                      </a:pPr>
                      <a:r>
                        <a:t/>
                      </a:r>
                      <a:endParaRPr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t/>
                      </a:r>
                      <a:endParaRPr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algn="ctr">
                        <a:spcBef>
                          <a:spcPts val="0"/>
                        </a:spcBef>
                        <a:spcAft>
                          <a:spcPts val="0"/>
                        </a:spcAft>
                        <a:buNone/>
                      </a:pPr>
                      <a:r>
                        <a:t/>
                      </a:r>
                      <a:endParaRPr sz="1200"/>
                    </a:p>
                  </a:txBody>
                  <a:tcPr marT="91425" marB="91425" marR="91425" marL="91425"/>
                </a:tc>
                <a:tc>
                  <a:txBody>
                    <a:bodyPr>
                      <a:noAutofit/>
                    </a:bodyPr>
                    <a:lstStyle/>
                    <a:p>
                      <a:pPr indent="0" lvl="0" marL="0" algn="ctr">
                        <a:spcBef>
                          <a:spcPts val="0"/>
                        </a:spcBef>
                        <a:spcAft>
                          <a:spcPts val="0"/>
                        </a:spcAft>
                        <a:buNone/>
                      </a:pPr>
                      <a:r>
                        <a:t/>
                      </a:r>
                      <a:endParaRPr sz="1200"/>
                    </a:p>
                  </a:txBody>
                  <a:tcPr marT="91425" marB="91425" marR="91425" marL="91425"/>
                </a:tc>
                <a:tc>
                  <a:txBody>
                    <a:bodyPr>
                      <a:noAutofit/>
                    </a:bodyPr>
                    <a:lstStyle/>
                    <a:p>
                      <a:pPr indent="0" lvl="0" mar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algn="ctr">
                        <a:spcBef>
                          <a:spcPts val="0"/>
                        </a:spcBef>
                        <a:spcAft>
                          <a:spcPts val="0"/>
                        </a:spcAft>
                        <a:buNone/>
                      </a:pPr>
                      <a:r>
                        <a:t/>
                      </a:r>
                      <a:endParaRPr b="1" sz="1200"/>
                    </a:p>
                  </a:txBody>
                  <a:tcPr marT="91425" marB="91425" marR="91425" marL="91425"/>
                </a:tc>
                <a:tc>
                  <a:txBody>
                    <a:bodyPr>
                      <a:noAutofit/>
                    </a:bodyPr>
                    <a:lstStyle/>
                    <a:p>
                      <a:pPr indent="0" lvl="0" mar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algn="ctr">
                        <a:spcBef>
                          <a:spcPts val="0"/>
                        </a:spcBef>
                        <a:spcAft>
                          <a:spcPts val="0"/>
                        </a:spcAft>
                        <a:buNone/>
                      </a:pPr>
                      <a:r>
                        <a:rPr b="1" lang="en" sz="1200"/>
                        <a:t>6</a:t>
                      </a:r>
                      <a:endParaRPr b="1" sz="1200"/>
                    </a:p>
                  </a:txBody>
                  <a:tcPr marT="91425" marB="91425" marR="91425" marL="91425"/>
                </a:tc>
                <a:tc>
                  <a:txBody>
                    <a:bodyPr>
                      <a:noAutofit/>
                    </a:bodyPr>
                    <a:lstStyle/>
                    <a:p>
                      <a:pPr indent="0" lvl="0" mar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algn="ctr">
                        <a:spcBef>
                          <a:spcPts val="0"/>
                        </a:spcBef>
                        <a:spcAft>
                          <a:spcPts val="0"/>
                        </a:spcAft>
                        <a:buNone/>
                      </a:pPr>
                      <a:r>
                        <a:t/>
                      </a:r>
                      <a:endParaRPr sz="1200"/>
                    </a:p>
                  </a:txBody>
                  <a:tcPr marT="91425" marB="91425" marR="91425" marL="91425"/>
                </a:tc>
                <a:tc>
                  <a:txBody>
                    <a:bodyPr>
                      <a:noAutofit/>
                    </a:bodyPr>
                    <a:lstStyle/>
                    <a:p>
                      <a:pPr indent="0" lvl="0" marL="0" algn="ctr">
                        <a:spcBef>
                          <a:spcPts val="0"/>
                        </a:spcBef>
                        <a:spcAft>
                          <a:spcPts val="0"/>
                        </a:spcAft>
                        <a:buNone/>
                      </a:pPr>
                      <a:r>
                        <a:rPr b="1" lang="en" sz="1200"/>
                        <a:t>4</a:t>
                      </a:r>
                      <a:endParaRPr b="1" sz="1200"/>
                    </a:p>
                  </a:txBody>
                  <a:tcPr marT="91425" marB="91425" marR="91425" marL="91425"/>
                </a:tc>
                <a:tc>
                  <a:txBody>
                    <a:bodyPr>
                      <a:noAutofit/>
                    </a:bodyPr>
                    <a:lstStyle/>
                    <a:p>
                      <a:pPr indent="0" lvl="0" mar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algn="ctr">
                        <a:spcBef>
                          <a:spcPts val="0"/>
                        </a:spcBef>
                        <a:spcAft>
                          <a:spcPts val="0"/>
                        </a:spcAft>
                        <a:buNone/>
                      </a:pPr>
                      <a:r>
                        <a:t/>
                      </a:r>
                      <a:endParaRPr sz="1200"/>
                    </a:p>
                  </a:txBody>
                  <a:tcPr marT="91425" marB="91425" marR="91425" marL="91425"/>
                </a:tc>
                <a:tc>
                  <a:txBody>
                    <a:bodyPr>
                      <a:noAutofit/>
                    </a:bodyPr>
                    <a:lstStyle/>
                    <a:p>
                      <a:pPr indent="0" lvl="0" mar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algn="ctr">
                        <a:spcBef>
                          <a:spcPts val="0"/>
                        </a:spcBef>
                        <a:spcAft>
                          <a:spcPts val="0"/>
                        </a:spcAft>
                        <a:buNone/>
                      </a:pPr>
                      <a:r>
                        <a:t/>
                      </a:r>
                      <a:endParaRPr b="1" sz="1200"/>
                    </a:p>
                  </a:txBody>
                  <a:tcPr marT="91425" marB="91425" marR="91425" marL="91425"/>
                </a:tc>
                <a:tc>
                  <a:txBody>
                    <a:bodyPr>
                      <a:noAutofit/>
                    </a:bodyPr>
                    <a:lstStyle/>
                    <a:p>
                      <a:pPr indent="0" lvl="0" marL="0" algn="ctr">
                        <a:spcBef>
                          <a:spcPts val="0"/>
                        </a:spcBef>
                        <a:spcAft>
                          <a:spcPts val="0"/>
                        </a:spcAft>
                        <a:buNone/>
                      </a:pPr>
                      <a:r>
                        <a:rPr b="1" lang="en" sz="1200"/>
                        <a:t>9</a:t>
                      </a:r>
                      <a:endParaRPr b="1" sz="1200"/>
                    </a:p>
                  </a:txBody>
                  <a:tcPr marT="91425" marB="91425" marR="91425" marL="91425"/>
                </a:tc>
              </a:tr>
            </a:tbl>
          </a:graphicData>
        </a:graphic>
      </p:graphicFrame>
      <p:graphicFrame>
        <p:nvGraphicFramePr>
          <p:cNvPr id="226" name="Shape 226"/>
          <p:cNvGraphicFramePr/>
          <p:nvPr/>
        </p:nvGraphicFramePr>
        <p:xfrm>
          <a:off x="5044425" y="1168790"/>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FF0000"/>
                          </a:solidFill>
                        </a:rPr>
                        <a:t>5</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None/>
                      </a:pPr>
                      <a:r>
                        <a:t/>
                      </a:r>
                      <a:endParaRPr sz="12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t/>
                      </a:r>
                      <a:endParaRPr sz="1200"/>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t/>
                      </a:r>
                      <a:endParaRPr b="1" sz="1200">
                        <a:solidFill>
                          <a:srgbClr val="FF00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FF0000"/>
                          </a:solidFill>
                        </a:rPr>
                        <a:t>7</a:t>
                      </a:r>
                      <a:endParaRPr b="1" sz="1200">
                        <a:solidFill>
                          <a:srgbClr val="FF00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t/>
                      </a:r>
                      <a:endParaRPr sz="1200">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FF0000"/>
                          </a:solidFill>
                        </a:rPr>
                        <a:t>6</a:t>
                      </a:r>
                      <a:endParaRPr b="1" sz="1200">
                        <a:solidFill>
                          <a:srgbClr val="FF00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FF0000"/>
                          </a:solidFill>
                        </a:rPr>
                        <a:t>4</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FF0000"/>
                          </a:solidFill>
                        </a:rPr>
                        <a:t>6</a:t>
                      </a:r>
                      <a:endParaRPr b="1" sz="12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FF0000"/>
                          </a:solidFill>
                        </a:rPr>
                        <a:t>3</a:t>
                      </a:r>
                      <a:endParaRPr b="1" sz="1200">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solidFill>
                            <a:srgbClr val="FF0000"/>
                          </a:solidFill>
                        </a:rPr>
                        <a:t>2</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FF0000"/>
                          </a:solidFill>
                        </a:rPr>
                        <a:t>1</a:t>
                      </a:r>
                      <a:endParaRPr b="1" sz="12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FF0000"/>
                          </a:solidFill>
                        </a:rPr>
                        <a:t>3</a:t>
                      </a:r>
                      <a:endParaRPr b="1" sz="1200">
                        <a:solidFill>
                          <a:srgbClr val="FF00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FF0000"/>
                          </a:solidFill>
                        </a:rPr>
                        <a:t>8</a:t>
                      </a:r>
                      <a:endParaRPr b="1" sz="1200">
                        <a:solidFill>
                          <a:srgbClr val="FF00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sp>
        <p:nvSpPr>
          <p:cNvPr id="227" name="Shape 227"/>
          <p:cNvSpPr/>
          <p:nvPr/>
        </p:nvSpPr>
        <p:spPr>
          <a:xfrm>
            <a:off x="4367500" y="3062750"/>
            <a:ext cx="410400" cy="30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txBox="1"/>
          <p:nvPr/>
        </p:nvSpPr>
        <p:spPr>
          <a:xfrm>
            <a:off x="4188300" y="2554575"/>
            <a:ext cx="767400" cy="39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latin typeface="Times New Roman"/>
                <a:ea typeface="Times New Roman"/>
                <a:cs typeface="Times New Roman"/>
                <a:sym typeface="Times New Roman"/>
              </a:rPr>
              <a:t>Single Poss. Rule</a:t>
            </a:r>
            <a:endParaRPr sz="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graphicFrame>
        <p:nvGraphicFramePr>
          <p:cNvPr id="233" name="Shape 233"/>
          <p:cNvGraphicFramePr/>
          <p:nvPr/>
        </p:nvGraphicFramePr>
        <p:xfrm>
          <a:off x="311700" y="1152465"/>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t/>
                      </a:r>
                      <a:endParaRPr sz="12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t/>
                      </a:r>
                      <a:endParaRPr sz="1200"/>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t/>
                      </a:r>
                      <a:endParaRPr sz="1200">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sp>
        <p:nvSpPr>
          <p:cNvPr id="234" name="Shape 2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u="sng"/>
              <a:t>Example Puzzle</a:t>
            </a:r>
            <a:endParaRPr u="sng"/>
          </a:p>
        </p:txBody>
      </p:sp>
      <p:graphicFrame>
        <p:nvGraphicFramePr>
          <p:cNvPr id="235" name="Shape 235"/>
          <p:cNvGraphicFramePr/>
          <p:nvPr/>
        </p:nvGraphicFramePr>
        <p:xfrm>
          <a:off x="4948350" y="1152465"/>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t/>
                      </a:r>
                      <a:endParaRPr sz="12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FF0000"/>
                          </a:solidFill>
                        </a:rPr>
                        <a:t>1</a:t>
                      </a:r>
                      <a:endParaRPr b="1" sz="1200">
                        <a:solidFill>
                          <a:srgbClr val="FF00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FF0000"/>
                          </a:solidFill>
                        </a:rPr>
                        <a:t>8</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solidFill>
                          <a:srgbClr val="FF00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FF0000"/>
                          </a:solidFill>
                        </a:rPr>
                        <a:t>9</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None/>
                      </a:pPr>
                      <a:r>
                        <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FF0000"/>
                          </a:solidFill>
                        </a:rPr>
                        <a:t>3</a:t>
                      </a:r>
                      <a:endParaRPr b="1" sz="1200">
                        <a:solidFill>
                          <a:srgbClr val="FF00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FF0000"/>
                          </a:solidFill>
                        </a:rPr>
                        <a:t>7</a:t>
                      </a:r>
                      <a:endParaRPr b="1" sz="1200">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FF0000"/>
                          </a:solidFill>
                        </a:rPr>
                        <a:t>5</a:t>
                      </a:r>
                      <a:endParaRPr b="1" sz="1200">
                        <a:solidFill>
                          <a:srgbClr val="FF00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FF0000"/>
                          </a:solidFill>
                        </a:rPr>
                        <a:t>9</a:t>
                      </a:r>
                      <a:endParaRPr b="1" sz="1200">
                        <a:solidFill>
                          <a:srgbClr val="FF00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FF0000"/>
                          </a:solidFill>
                        </a:rPr>
                        <a:t>8</a:t>
                      </a:r>
                      <a:endParaRPr b="1" sz="1200">
                        <a:solidFill>
                          <a:srgbClr val="FF00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FF0000"/>
                          </a:solidFill>
                        </a:rPr>
                        <a:t>3</a:t>
                      </a:r>
                      <a:endParaRPr b="1" sz="1200">
                        <a:solidFill>
                          <a:srgbClr val="FF00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FF0000"/>
                          </a:solidFill>
                        </a:rPr>
                        <a:t>2</a:t>
                      </a:r>
                      <a:endParaRPr b="1" sz="1200">
                        <a:solidFill>
                          <a:srgbClr val="FF00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FF0000"/>
                          </a:solidFill>
                        </a:rPr>
                        <a:t>6</a:t>
                      </a:r>
                      <a:endParaRPr b="1" sz="1200">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FF0000"/>
                          </a:solidFill>
                        </a:rPr>
                        <a:t>9</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FF0000"/>
                          </a:solidFill>
                        </a:rPr>
                        <a:t>4</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solidFill>
                            <a:srgbClr val="FF0000"/>
                          </a:solidFill>
                        </a:rPr>
                        <a:t>1</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sp>
        <p:nvSpPr>
          <p:cNvPr id="236" name="Shape 236"/>
          <p:cNvSpPr/>
          <p:nvPr/>
        </p:nvSpPr>
        <p:spPr>
          <a:xfrm>
            <a:off x="4367500" y="3062750"/>
            <a:ext cx="410400" cy="30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txBox="1"/>
          <p:nvPr/>
        </p:nvSpPr>
        <p:spPr>
          <a:xfrm>
            <a:off x="4188300" y="2554575"/>
            <a:ext cx="767400" cy="39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latin typeface="Times New Roman"/>
                <a:ea typeface="Times New Roman"/>
                <a:cs typeface="Times New Roman"/>
                <a:sym typeface="Times New Roman"/>
              </a:rPr>
              <a:t>Single Poss. Rule</a:t>
            </a:r>
            <a:endParaRPr sz="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graphicFrame>
        <p:nvGraphicFramePr>
          <p:cNvPr id="242" name="Shape 242"/>
          <p:cNvGraphicFramePr/>
          <p:nvPr/>
        </p:nvGraphicFramePr>
        <p:xfrm>
          <a:off x="311700" y="1186815"/>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t/>
                      </a:r>
                      <a:endParaRPr sz="12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graphicFrame>
        <p:nvGraphicFramePr>
          <p:cNvPr id="243" name="Shape 243"/>
          <p:cNvGraphicFramePr/>
          <p:nvPr/>
        </p:nvGraphicFramePr>
        <p:xfrm>
          <a:off x="5044425" y="1215615"/>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t/>
                      </a:r>
                      <a:endParaRPr sz="12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FF0000"/>
                          </a:solidFill>
                        </a:rPr>
                        <a:t>4</a:t>
                      </a:r>
                      <a:endParaRPr b="1" sz="1200">
                        <a:solidFill>
                          <a:srgbClr val="FF00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FF0000"/>
                          </a:solidFill>
                        </a:rPr>
                        <a:t>5</a:t>
                      </a:r>
                      <a:endParaRPr b="1" sz="1200">
                        <a:solidFill>
                          <a:srgbClr val="FF00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Clr>
                          <a:schemeClr val="dk1"/>
                        </a:buClr>
                        <a:buSzPts val="1100"/>
                        <a:buFont typeface="Arial"/>
                        <a:buNone/>
                      </a:pPr>
                      <a:r>
                        <a:rPr b="1" lang="en" sz="1200">
                          <a:solidFill>
                            <a:srgbClr val="00FF00"/>
                          </a:solidFill>
                        </a:rPr>
                        <a:t>4</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Clr>
                          <a:schemeClr val="dk1"/>
                        </a:buClr>
                        <a:buSzPts val="1100"/>
                        <a:buFont typeface="Arial"/>
                        <a:buNone/>
                      </a:pPr>
                      <a:r>
                        <a:rPr b="1" lang="en" sz="1200">
                          <a:solidFill>
                            <a:srgbClr val="00FF00"/>
                          </a:solidFill>
                        </a:rPr>
                        <a:t>1</a:t>
                      </a:r>
                      <a:endParaRPr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FF0000"/>
                          </a:solidFill>
                        </a:rPr>
                        <a:t>7</a:t>
                      </a:r>
                      <a:endParaRPr b="1" sz="12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sp>
        <p:nvSpPr>
          <p:cNvPr id="244" name="Shape 244"/>
          <p:cNvSpPr/>
          <p:nvPr/>
        </p:nvSpPr>
        <p:spPr>
          <a:xfrm>
            <a:off x="4367500" y="3062750"/>
            <a:ext cx="410400" cy="30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txBox="1"/>
          <p:nvPr/>
        </p:nvSpPr>
        <p:spPr>
          <a:xfrm>
            <a:off x="4188300" y="2554575"/>
            <a:ext cx="767400" cy="39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latin typeface="Times New Roman"/>
                <a:ea typeface="Times New Roman"/>
                <a:cs typeface="Times New Roman"/>
                <a:sym typeface="Times New Roman"/>
              </a:rPr>
              <a:t>Only Choice</a:t>
            </a:r>
            <a:r>
              <a:rPr lang="en" sz="800">
                <a:latin typeface="Times New Roman"/>
                <a:ea typeface="Times New Roman"/>
                <a:cs typeface="Times New Roman"/>
                <a:sym typeface="Times New Roman"/>
              </a:rPr>
              <a:t> Rule</a:t>
            </a:r>
            <a:endParaRPr sz="800">
              <a:latin typeface="Times New Roman"/>
              <a:ea typeface="Times New Roman"/>
              <a:cs typeface="Times New Roman"/>
              <a:sym typeface="Times New Roman"/>
            </a:endParaRPr>
          </a:p>
        </p:txBody>
      </p:sp>
      <p:sp>
        <p:nvSpPr>
          <p:cNvPr id="246" name="Shape 2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Example Puzzle</a:t>
            </a:r>
            <a:endParaRPr u="sng"/>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graphicFrame>
        <p:nvGraphicFramePr>
          <p:cNvPr id="251" name="Shape 251"/>
          <p:cNvGraphicFramePr/>
          <p:nvPr/>
        </p:nvGraphicFramePr>
        <p:xfrm>
          <a:off x="311700" y="1195015"/>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t/>
                      </a:r>
                      <a:endParaRPr sz="12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solidFill>
                            <a:srgbClr val="00FF00"/>
                          </a:solidFill>
                        </a:rPr>
                        <a:t>1</a:t>
                      </a:r>
                      <a:endParaRPr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graphicFrame>
        <p:nvGraphicFramePr>
          <p:cNvPr id="252" name="Shape 252"/>
          <p:cNvGraphicFramePr/>
          <p:nvPr/>
        </p:nvGraphicFramePr>
        <p:xfrm>
          <a:off x="5044425" y="1195015"/>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FF0000"/>
                          </a:solidFill>
                        </a:rPr>
                        <a:t>9</a:t>
                      </a:r>
                      <a:endParaRPr b="1" sz="12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FF0000"/>
                          </a:solidFill>
                        </a:rPr>
                        <a:t>3</a:t>
                      </a:r>
                      <a:endParaRPr b="1" sz="1200">
                        <a:solidFill>
                          <a:srgbClr val="FF00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FF0000"/>
                          </a:solidFill>
                        </a:rPr>
                        <a:t>1</a:t>
                      </a:r>
                      <a:endParaRPr b="1" sz="1200">
                        <a:solidFill>
                          <a:srgbClr val="FF0000"/>
                        </a:solidFill>
                      </a:endParaRPr>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FF0000"/>
                          </a:solidFill>
                        </a:rPr>
                        <a:t>4</a:t>
                      </a:r>
                      <a:endParaRPr b="1" sz="1200">
                        <a:solidFill>
                          <a:srgbClr val="FF00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FF0000"/>
                          </a:solidFill>
                        </a:rPr>
                        <a:t>1</a:t>
                      </a:r>
                      <a:endParaRPr b="1" sz="1200">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FF0000"/>
                          </a:solidFill>
                        </a:rPr>
                        <a:t>2</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FF0000"/>
                          </a:solidFill>
                        </a:rPr>
                        <a:t>5</a:t>
                      </a:r>
                      <a:endParaRPr b="1" sz="1200">
                        <a:solidFill>
                          <a:srgbClr val="FF00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FF0000"/>
                          </a:solidFill>
                        </a:rPr>
                        <a:t>6</a:t>
                      </a:r>
                      <a:endParaRPr b="1" sz="1200">
                        <a:solidFill>
                          <a:srgbClr val="FF00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solidFill>
                            <a:srgbClr val="00FF00"/>
                          </a:solidFill>
                        </a:rPr>
                        <a:t>1</a:t>
                      </a:r>
                      <a:endParaRPr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solidFill>
                            <a:srgbClr val="FF0000"/>
                          </a:solidFill>
                        </a:rPr>
                        <a:t>6</a:t>
                      </a:r>
                      <a:endParaRPr b="1" sz="12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sp>
        <p:nvSpPr>
          <p:cNvPr id="253" name="Shape 253"/>
          <p:cNvSpPr/>
          <p:nvPr/>
        </p:nvSpPr>
        <p:spPr>
          <a:xfrm>
            <a:off x="4367500" y="3062750"/>
            <a:ext cx="410400" cy="30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txBox="1"/>
          <p:nvPr/>
        </p:nvSpPr>
        <p:spPr>
          <a:xfrm>
            <a:off x="4188300" y="2554575"/>
            <a:ext cx="767400" cy="39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latin typeface="Times New Roman"/>
                <a:ea typeface="Times New Roman"/>
                <a:cs typeface="Times New Roman"/>
                <a:sym typeface="Times New Roman"/>
              </a:rPr>
              <a:t>Single Poss. Rule</a:t>
            </a:r>
            <a:endParaRPr sz="800">
              <a:latin typeface="Times New Roman"/>
              <a:ea typeface="Times New Roman"/>
              <a:cs typeface="Times New Roman"/>
              <a:sym typeface="Times New Roman"/>
            </a:endParaRPr>
          </a:p>
        </p:txBody>
      </p:sp>
      <p:sp>
        <p:nvSpPr>
          <p:cNvPr id="255" name="Shape 2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Example Puzzle</a:t>
            </a:r>
            <a:endParaRPr u="sng"/>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graphicFrame>
        <p:nvGraphicFramePr>
          <p:cNvPr id="260" name="Shape 260"/>
          <p:cNvGraphicFramePr/>
          <p:nvPr/>
        </p:nvGraphicFramePr>
        <p:xfrm>
          <a:off x="311700" y="1167540"/>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Clr>
                          <a:schemeClr val="dk1"/>
                        </a:buClr>
                        <a:buSzPts val="1100"/>
                        <a:buFont typeface="Arial"/>
                        <a:buNone/>
                      </a:pPr>
                      <a:r>
                        <a:rPr b="1" lang="en" sz="1200">
                          <a:solidFill>
                            <a:srgbClr val="00FF00"/>
                          </a:solidFill>
                        </a:rPr>
                        <a:t>1</a:t>
                      </a:r>
                      <a:endParaRPr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graphicFrame>
        <p:nvGraphicFramePr>
          <p:cNvPr id="261" name="Shape 261"/>
          <p:cNvGraphicFramePr/>
          <p:nvPr/>
        </p:nvGraphicFramePr>
        <p:xfrm>
          <a:off x="5044425" y="1167540"/>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FF0000"/>
                          </a:solidFill>
                        </a:rPr>
                        <a:t>1</a:t>
                      </a:r>
                      <a:endParaRPr b="1" sz="1200">
                        <a:solidFill>
                          <a:srgbClr val="FF00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FF0000"/>
                          </a:solidFill>
                        </a:rPr>
                        <a:t>6</a:t>
                      </a:r>
                      <a:endParaRPr b="1" sz="1200">
                        <a:solidFill>
                          <a:srgbClr val="FF00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FF0000"/>
                          </a:solidFill>
                        </a:rPr>
                        <a:t>8</a:t>
                      </a:r>
                      <a:endParaRPr b="1" sz="1200">
                        <a:solidFill>
                          <a:srgbClr val="FF00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solidFill>
                          <a:srgbClr val="FF00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sp>
        <p:nvSpPr>
          <p:cNvPr id="262" name="Shape 262"/>
          <p:cNvSpPr/>
          <p:nvPr/>
        </p:nvSpPr>
        <p:spPr>
          <a:xfrm>
            <a:off x="4367500" y="3062750"/>
            <a:ext cx="410400" cy="30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txBox="1"/>
          <p:nvPr/>
        </p:nvSpPr>
        <p:spPr>
          <a:xfrm>
            <a:off x="4188300" y="2554575"/>
            <a:ext cx="767400" cy="39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latin typeface="Times New Roman"/>
                <a:ea typeface="Times New Roman"/>
                <a:cs typeface="Times New Roman"/>
                <a:sym typeface="Times New Roman"/>
              </a:rPr>
              <a:t>Only Choice Rule</a:t>
            </a:r>
            <a:endParaRPr sz="800">
              <a:latin typeface="Times New Roman"/>
              <a:ea typeface="Times New Roman"/>
              <a:cs typeface="Times New Roman"/>
              <a:sym typeface="Times New Roman"/>
            </a:endParaRPr>
          </a:p>
        </p:txBody>
      </p:sp>
      <p:sp>
        <p:nvSpPr>
          <p:cNvPr id="264" name="Shape 2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Example Puzzle</a:t>
            </a:r>
            <a:endParaRPr u="sng"/>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graphicFrame>
        <p:nvGraphicFramePr>
          <p:cNvPr id="269" name="Shape 269"/>
          <p:cNvGraphicFramePr/>
          <p:nvPr/>
        </p:nvGraphicFramePr>
        <p:xfrm>
          <a:off x="311700" y="1140065"/>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200">
                        <a:solidFill>
                          <a:srgbClr val="FF00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graphicFrame>
        <p:nvGraphicFramePr>
          <p:cNvPr id="270" name="Shape 270"/>
          <p:cNvGraphicFramePr/>
          <p:nvPr/>
        </p:nvGraphicFramePr>
        <p:xfrm>
          <a:off x="5044425" y="1140065"/>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FF0000"/>
                          </a:solidFill>
                        </a:rPr>
                        <a:t>9</a:t>
                      </a:r>
                      <a:endParaRPr b="1" sz="1200">
                        <a:solidFill>
                          <a:srgbClr val="FF00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FF0000"/>
                          </a:solidFill>
                        </a:rPr>
                        <a:t>5</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sp>
        <p:nvSpPr>
          <p:cNvPr id="271" name="Shape 271"/>
          <p:cNvSpPr/>
          <p:nvPr/>
        </p:nvSpPr>
        <p:spPr>
          <a:xfrm>
            <a:off x="4367500" y="3062750"/>
            <a:ext cx="410400" cy="30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txBox="1"/>
          <p:nvPr/>
        </p:nvSpPr>
        <p:spPr>
          <a:xfrm>
            <a:off x="4188300" y="2554575"/>
            <a:ext cx="767400" cy="39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latin typeface="Times New Roman"/>
                <a:ea typeface="Times New Roman"/>
                <a:cs typeface="Times New Roman"/>
                <a:sym typeface="Times New Roman"/>
              </a:rPr>
              <a:t>Only Choice Rule</a:t>
            </a:r>
            <a:endParaRPr sz="800">
              <a:latin typeface="Times New Roman"/>
              <a:ea typeface="Times New Roman"/>
              <a:cs typeface="Times New Roman"/>
              <a:sym typeface="Times New Roman"/>
            </a:endParaRPr>
          </a:p>
        </p:txBody>
      </p:sp>
      <p:sp>
        <p:nvSpPr>
          <p:cNvPr id="273" name="Shape 2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Example Puzzle</a:t>
            </a:r>
            <a:endParaRPr u="sng"/>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graphicFrame>
        <p:nvGraphicFramePr>
          <p:cNvPr id="278" name="Shape 278"/>
          <p:cNvGraphicFramePr/>
          <p:nvPr/>
        </p:nvGraphicFramePr>
        <p:xfrm>
          <a:off x="311700" y="1133215"/>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graphicFrame>
        <p:nvGraphicFramePr>
          <p:cNvPr id="279" name="Shape 279"/>
          <p:cNvGraphicFramePr/>
          <p:nvPr/>
        </p:nvGraphicFramePr>
        <p:xfrm>
          <a:off x="5044425" y="1133215"/>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FF0000"/>
                          </a:solidFill>
                        </a:rPr>
                        <a:t>2</a:t>
                      </a:r>
                      <a:endParaRPr b="1" sz="1200">
                        <a:solidFill>
                          <a:srgbClr val="FF00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sp>
        <p:nvSpPr>
          <p:cNvPr id="280" name="Shape 280"/>
          <p:cNvSpPr/>
          <p:nvPr/>
        </p:nvSpPr>
        <p:spPr>
          <a:xfrm>
            <a:off x="4367500" y="3062750"/>
            <a:ext cx="410400" cy="30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1" name="Shape 281"/>
          <p:cNvSpPr txBox="1"/>
          <p:nvPr/>
        </p:nvSpPr>
        <p:spPr>
          <a:xfrm>
            <a:off x="4188300" y="2554575"/>
            <a:ext cx="767400" cy="39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latin typeface="Times New Roman"/>
                <a:ea typeface="Times New Roman"/>
                <a:cs typeface="Times New Roman"/>
                <a:sym typeface="Times New Roman"/>
              </a:rPr>
              <a:t>Only Choice Rule</a:t>
            </a:r>
            <a:endParaRPr sz="800">
              <a:latin typeface="Times New Roman"/>
              <a:ea typeface="Times New Roman"/>
              <a:cs typeface="Times New Roman"/>
              <a:sym typeface="Times New Roman"/>
            </a:endParaRPr>
          </a:p>
        </p:txBody>
      </p:sp>
      <p:sp>
        <p:nvSpPr>
          <p:cNvPr id="282" name="Shape 2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Example Puzzle</a:t>
            </a:r>
            <a:endParaRPr u="sng"/>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graphicFrame>
        <p:nvGraphicFramePr>
          <p:cNvPr id="287" name="Shape 287"/>
          <p:cNvGraphicFramePr/>
          <p:nvPr/>
        </p:nvGraphicFramePr>
        <p:xfrm>
          <a:off x="311700" y="1119490"/>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t/>
                      </a:r>
                      <a:endParaRPr b="1" sz="1200"/>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graphicFrame>
        <p:nvGraphicFramePr>
          <p:cNvPr id="288" name="Shape 288"/>
          <p:cNvGraphicFramePr/>
          <p:nvPr/>
        </p:nvGraphicFramePr>
        <p:xfrm>
          <a:off x="5044425" y="1119490"/>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FF0000"/>
                          </a:solidFill>
                        </a:rPr>
                        <a:t>5</a:t>
                      </a:r>
                      <a:endParaRPr b="1" sz="1200">
                        <a:solidFill>
                          <a:srgbClr val="FF00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FF0000"/>
                          </a:solidFill>
                        </a:rPr>
                        <a:t>2</a:t>
                      </a:r>
                      <a:endParaRPr b="1" sz="1200">
                        <a:solidFill>
                          <a:srgbClr val="FF0000"/>
                        </a:solidFill>
                      </a:endParaRPr>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sp>
        <p:nvSpPr>
          <p:cNvPr id="289" name="Shape 289"/>
          <p:cNvSpPr/>
          <p:nvPr/>
        </p:nvSpPr>
        <p:spPr>
          <a:xfrm>
            <a:off x="4367500" y="3062750"/>
            <a:ext cx="410400" cy="30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Shape 290"/>
          <p:cNvSpPr txBox="1"/>
          <p:nvPr/>
        </p:nvSpPr>
        <p:spPr>
          <a:xfrm>
            <a:off x="4188300" y="2554575"/>
            <a:ext cx="767400" cy="39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800">
                <a:latin typeface="Times New Roman"/>
                <a:ea typeface="Times New Roman"/>
                <a:cs typeface="Times New Roman"/>
                <a:sym typeface="Times New Roman"/>
              </a:rPr>
              <a:t>Only Choice Rule</a:t>
            </a:r>
            <a:endParaRPr sz="800">
              <a:latin typeface="Times New Roman"/>
              <a:ea typeface="Times New Roman"/>
              <a:cs typeface="Times New Roman"/>
              <a:sym typeface="Times New Roman"/>
            </a:endParaRPr>
          </a:p>
        </p:txBody>
      </p:sp>
      <p:sp>
        <p:nvSpPr>
          <p:cNvPr id="291" name="Shape 2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Example Puzzle</a:t>
            </a:r>
            <a:endParaRPr u="sng"/>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graphicFrame>
        <p:nvGraphicFramePr>
          <p:cNvPr id="296" name="Shape 296"/>
          <p:cNvGraphicFramePr/>
          <p:nvPr/>
        </p:nvGraphicFramePr>
        <p:xfrm>
          <a:off x="2678050" y="1126340"/>
          <a:ext cx="3000000" cy="3000000"/>
        </p:xfrm>
        <a:graphic>
          <a:graphicData uri="http://schemas.openxmlformats.org/drawingml/2006/table">
            <a:tbl>
              <a:tblPr>
                <a:noFill/>
                <a:tableStyleId>{AC97AA6D-1B25-4A25-B294-59B4A1FCC345}</a:tableStyleId>
              </a:tblPr>
              <a:tblGrid>
                <a:gridCol w="420875"/>
                <a:gridCol w="420875"/>
                <a:gridCol w="420875"/>
                <a:gridCol w="420875"/>
                <a:gridCol w="420875"/>
                <a:gridCol w="420875"/>
                <a:gridCol w="420875"/>
                <a:gridCol w="420875"/>
                <a:gridCol w="420875"/>
              </a:tblGrid>
              <a:tr h="467825">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8</a:t>
                      </a:r>
                      <a:endParaRPr b="1" sz="1200"/>
                    </a:p>
                  </a:txBody>
                  <a:tcPr marT="91425" marB="91425" marR="91425" marL="91425"/>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tc>
              </a:tr>
              <a:tr h="365725">
                <a:tc>
                  <a:txBody>
                    <a:bodyPr>
                      <a:noAutofit/>
                    </a:bodyPr>
                    <a:lstStyle/>
                    <a:p>
                      <a:pPr indent="0" lvl="0" marL="0" rtl="0" algn="ctr">
                        <a:spcBef>
                          <a:spcPts val="0"/>
                        </a:spcBef>
                        <a:spcAft>
                          <a:spcPts val="0"/>
                        </a:spcAft>
                        <a:buNone/>
                      </a:pPr>
                      <a:r>
                        <a:rPr b="1" lang="en" sz="1200"/>
                        <a:t>2</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389075">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2</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b="1" lang="en" sz="1200"/>
                        <a:t>1</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r>
              <a:tr h="418075">
                <a:tc>
                  <a:txBody>
                    <a:bodyPr>
                      <a:noAutofit/>
                    </a:bodyPr>
                    <a:lstStyle/>
                    <a:p>
                      <a:pPr indent="0" lvl="0" marL="0" rtl="0" algn="ctr">
                        <a:spcBef>
                          <a:spcPts val="0"/>
                        </a:spcBef>
                        <a:spcAft>
                          <a:spcPts val="0"/>
                        </a:spcAft>
                        <a:buNone/>
                      </a:pPr>
                      <a:r>
                        <a:rPr b="1" lang="en" sz="1200"/>
                        <a:t>5</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L cap="flat" cmpd="sng" w="28575">
                      <a:solidFill>
                        <a:srgbClr val="9E9E9E"/>
                      </a:solidFill>
                      <a:prstDash val="solid"/>
                      <a:round/>
                      <a:headEnd len="sm" w="sm" type="none"/>
                      <a:tailEnd len="sm" w="sm" type="none"/>
                    </a:lnL>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B cap="flat" cmpd="sng" w="2857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B cap="flat" cmpd="sng" w="28575">
                      <a:solidFill>
                        <a:srgbClr val="9E9E9E"/>
                      </a:solidFill>
                      <a:prstDash val="solid"/>
                      <a:round/>
                      <a:headEnd len="sm" w="sm" type="none"/>
                      <a:tailEnd len="sm" w="sm" type="none"/>
                    </a:lnB>
                  </a:tcPr>
                </a:tc>
              </a:tr>
              <a:tr h="418075">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9</a:t>
                      </a:r>
                      <a:endParaRPr b="1" sz="1200"/>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7</a:t>
                      </a:r>
                      <a:endParaRPr b="1" sz="1200"/>
                    </a:p>
                  </a:txBody>
                  <a:tcPr marT="91425" marB="91425" marR="91425" marL="91425">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1</a:t>
                      </a:r>
                      <a:endParaRPr b="1" sz="1200"/>
                    </a:p>
                  </a:txBody>
                  <a:tcPr marT="91425" marB="91425" marR="91425" marL="91425">
                    <a:lnL cap="flat" cmpd="sng" w="28575">
                      <a:solidFill>
                        <a:srgbClr val="9E9E9E"/>
                      </a:solidFill>
                      <a:prstDash val="solid"/>
                      <a:round/>
                      <a:headEnd len="sm" w="sm" type="none"/>
                      <a:tailEnd len="sm" w="sm" type="none"/>
                    </a:lnL>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lnT cap="flat" cmpd="sng" w="28575">
                      <a:solidFill>
                        <a:srgbClr val="9E9E9E"/>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200"/>
                        <a:t>4</a:t>
                      </a:r>
                      <a:endParaRPr b="1" sz="1200"/>
                    </a:p>
                  </a:txBody>
                  <a:tcPr marT="91425" marB="91425" marR="91425" marL="91425">
                    <a:lnT cap="flat" cmpd="sng" w="28575">
                      <a:solidFill>
                        <a:srgbClr val="9E9E9E"/>
                      </a:solidFill>
                      <a:prstDash val="solid"/>
                      <a:round/>
                      <a:headEnd len="sm" w="sm" type="none"/>
                      <a:tailEnd len="sm" w="sm" type="none"/>
                    </a:lnT>
                  </a:tcPr>
                </a:tc>
              </a:tr>
              <a:tr h="418075">
                <a:tc>
                  <a:txBody>
                    <a:bodyPr>
                      <a:noAutofit/>
                    </a:bodyPr>
                    <a:lstStyle/>
                    <a:p>
                      <a:pPr indent="0" lvl="0" marL="0" rtl="0" algn="ctr">
                        <a:spcBef>
                          <a:spcPts val="0"/>
                        </a:spcBef>
                        <a:spcAft>
                          <a:spcPts val="0"/>
                        </a:spcAft>
                        <a:buNone/>
                      </a:pPr>
                      <a:r>
                        <a:rPr b="1" lang="en" sz="1200">
                          <a:solidFill>
                            <a:srgbClr val="00FF00"/>
                          </a:solidFill>
                        </a:rPr>
                        <a:t>9</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5</a:t>
                      </a:r>
                      <a:endParaRPr b="1" sz="1200"/>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8</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4</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3</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t>6</a:t>
                      </a:r>
                      <a:endParaRPr b="1" sz="1200"/>
                    </a:p>
                  </a:txBody>
                  <a:tcPr marT="91425" marB="91425" marR="91425" marL="91425"/>
                </a:tc>
                <a:tc>
                  <a:txBody>
                    <a:bodyPr>
                      <a:noAutofit/>
                    </a:bodyPr>
                    <a:lstStyle/>
                    <a:p>
                      <a:pPr indent="0" lvl="0" marL="0" rtl="0" algn="ctr">
                        <a:spcBef>
                          <a:spcPts val="0"/>
                        </a:spcBef>
                        <a:spcAft>
                          <a:spcPts val="0"/>
                        </a:spcAft>
                        <a:buNone/>
                      </a:pPr>
                      <a:r>
                        <a:rPr b="1" lang="en" sz="1200"/>
                        <a:t>7</a:t>
                      </a:r>
                      <a:endParaRPr b="1" sz="1200"/>
                    </a:p>
                  </a:txBody>
                  <a:tcPr marT="91425" marB="91425" marR="91425" marL="91425"/>
                </a:tc>
              </a:tr>
              <a:tr h="418075">
                <a:tc>
                  <a:txBody>
                    <a:bodyPr>
                      <a:noAutofit/>
                    </a:bodyPr>
                    <a:lstStyle/>
                    <a:p>
                      <a:pPr indent="0" lvl="0" marL="0" rtl="0" algn="ctr">
                        <a:spcBef>
                          <a:spcPts val="0"/>
                        </a:spcBef>
                        <a:spcAft>
                          <a:spcPts val="0"/>
                        </a:spcAft>
                        <a:buNone/>
                      </a:pPr>
                      <a:r>
                        <a:rPr b="1" lang="en" sz="1200">
                          <a:solidFill>
                            <a:srgbClr val="00FF00"/>
                          </a:solidFill>
                        </a:rPr>
                        <a:t>1</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4</a:t>
                      </a:r>
                      <a:endParaRPr b="1" sz="1200"/>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7</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t>3</a:t>
                      </a:r>
                      <a:endParaRPr b="1" sz="1200"/>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5</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solidFill>
                            <a:srgbClr val="00FF00"/>
                          </a:solidFill>
                        </a:rPr>
                        <a:t>6</a:t>
                      </a:r>
                      <a:endParaRPr b="1" sz="1200">
                        <a:solidFill>
                          <a:srgbClr val="00FF00"/>
                        </a:solidFill>
                      </a:endParaRPr>
                    </a:p>
                  </a:txBody>
                  <a:tcPr marT="91425" marB="91425" marR="91425" marL="91425">
                    <a:lnR cap="flat" cmpd="sng" w="2857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b="1" lang="en" sz="1200">
                          <a:solidFill>
                            <a:srgbClr val="00FF00"/>
                          </a:solidFill>
                        </a:rPr>
                        <a:t>8</a:t>
                      </a:r>
                      <a:endParaRPr b="1" sz="1200">
                        <a:solidFill>
                          <a:srgbClr val="00FF00"/>
                        </a:solidFill>
                      </a:endParaRPr>
                    </a:p>
                  </a:txBody>
                  <a:tcPr marT="91425" marB="91425" marR="91425" marL="91425">
                    <a:lnL cap="flat" cmpd="sng" w="28575">
                      <a:solidFill>
                        <a:srgbClr val="9E9E9E"/>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200">
                          <a:solidFill>
                            <a:srgbClr val="00FF00"/>
                          </a:solidFill>
                        </a:rPr>
                        <a:t>2</a:t>
                      </a:r>
                      <a:endParaRPr b="1" sz="1200">
                        <a:solidFill>
                          <a:srgbClr val="00FF00"/>
                        </a:solidFill>
                      </a:endParaRPr>
                    </a:p>
                  </a:txBody>
                  <a:tcPr marT="91425" marB="91425" marR="91425" marL="91425"/>
                </a:tc>
                <a:tc>
                  <a:txBody>
                    <a:bodyPr>
                      <a:noAutofit/>
                    </a:bodyPr>
                    <a:lstStyle/>
                    <a:p>
                      <a:pPr indent="0" lvl="0" marL="0" rtl="0" algn="ctr">
                        <a:spcBef>
                          <a:spcPts val="0"/>
                        </a:spcBef>
                        <a:spcAft>
                          <a:spcPts val="0"/>
                        </a:spcAft>
                        <a:buNone/>
                      </a:pPr>
                      <a:r>
                        <a:rPr b="1" lang="en" sz="1200"/>
                        <a:t>9</a:t>
                      </a:r>
                      <a:endParaRPr b="1" sz="1200"/>
                    </a:p>
                  </a:txBody>
                  <a:tcPr marT="91425" marB="91425" marR="91425" marL="91425"/>
                </a:tc>
              </a:tr>
            </a:tbl>
          </a:graphicData>
        </a:graphic>
      </p:graphicFrame>
      <p:sp>
        <p:nvSpPr>
          <p:cNvPr id="297" name="Shape 2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Example Puzzle Solution</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The AI Problem</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Times New Roman"/>
              <a:buChar char="●"/>
            </a:pPr>
            <a:r>
              <a:rPr lang="en">
                <a:latin typeface="Times New Roman"/>
                <a:ea typeface="Times New Roman"/>
                <a:cs typeface="Times New Roman"/>
                <a:sym typeface="Times New Roman"/>
              </a:rPr>
              <a:t>Is it possible to design an artificial intelligence that can use different strategies as the situation demands to solve any given Sudoku Puzzle?</a:t>
            </a:r>
            <a:endParaRPr>
              <a:latin typeface="Times New Roman"/>
              <a:ea typeface="Times New Roman"/>
              <a:cs typeface="Times New Roman"/>
              <a:sym typeface="Times New Roman"/>
            </a:endParaRPr>
          </a:p>
          <a:p>
            <a:pPr indent="-342900" lvl="0" marL="457200">
              <a:spcBef>
                <a:spcPts val="0"/>
              </a:spcBef>
              <a:spcAft>
                <a:spcPts val="0"/>
              </a:spcAft>
              <a:buSzPts val="1800"/>
              <a:buFont typeface="Times New Roman"/>
              <a:buChar char="●"/>
            </a:pPr>
            <a:r>
              <a:rPr lang="en">
                <a:latin typeface="Times New Roman"/>
                <a:ea typeface="Times New Roman"/>
                <a:cs typeface="Times New Roman"/>
                <a:sym typeface="Times New Roman"/>
              </a:rPr>
              <a:t>Project was coded in C# using Microsoft Visual Studio</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Findings</a:t>
            </a:r>
            <a:endParaRPr u="sng"/>
          </a:p>
        </p:txBody>
      </p:sp>
      <p:sp>
        <p:nvSpPr>
          <p:cNvPr id="303" name="Shape 3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Simple puzzles have been proven to be solvable by the agent, because they generally only require the use of the Only Choice Strategy and the Single Possibility Strategy, whose algorithms are fully debugged.</a:t>
            </a:r>
            <a:endParaRPr sz="1400">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More moderate puzzles:</a:t>
            </a:r>
            <a:endParaRPr sz="1400">
              <a:latin typeface="Times New Roman"/>
              <a:ea typeface="Times New Roman"/>
              <a:cs typeface="Times New Roman"/>
              <a:sym typeface="Times New Roman"/>
            </a:endParaRP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Use the Only Choice and Single Possibility Strategies until no longer possible</a:t>
            </a:r>
            <a:endParaRPr>
              <a:latin typeface="Times New Roman"/>
              <a:ea typeface="Times New Roman"/>
              <a:cs typeface="Times New Roman"/>
              <a:sym typeface="Times New Roman"/>
            </a:endParaRP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Afterwards, these puzzles mainly use the Subgroup Exclusion and Naked Twin Strategies</a:t>
            </a:r>
            <a:endParaRPr>
              <a:latin typeface="Times New Roman"/>
              <a:ea typeface="Times New Roman"/>
              <a:cs typeface="Times New Roman"/>
              <a:sym typeface="Times New Roman"/>
            </a:endParaRPr>
          </a:p>
          <a:p>
            <a:pPr indent="-317500" lvl="2" marL="1371600" rtl="0">
              <a:spcBef>
                <a:spcPts val="0"/>
              </a:spcBef>
              <a:spcAft>
                <a:spcPts val="0"/>
              </a:spcAft>
              <a:buSzPts val="1400"/>
              <a:buFont typeface="Times New Roman"/>
              <a:buChar char="■"/>
            </a:pPr>
            <a:r>
              <a:rPr lang="en">
                <a:latin typeface="Times New Roman"/>
                <a:ea typeface="Times New Roman"/>
                <a:cs typeface="Times New Roman"/>
                <a:sym typeface="Times New Roman"/>
              </a:rPr>
              <a:t>Since the algorithms for them are debugged, the agent can solve them consistently</a:t>
            </a:r>
            <a:endParaRPr>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Difficult puzzles:</a:t>
            </a:r>
            <a:endParaRPr sz="1400">
              <a:latin typeface="Times New Roman"/>
              <a:ea typeface="Times New Roman"/>
              <a:cs typeface="Times New Roman"/>
              <a:sym typeface="Times New Roman"/>
            </a:endParaRPr>
          </a:p>
          <a:p>
            <a:pPr indent="-317500" lvl="1" marL="914400" rtl="0">
              <a:spcBef>
                <a:spcPts val="0"/>
              </a:spcBef>
              <a:spcAft>
                <a:spcPts val="0"/>
              </a:spcAft>
              <a:buSzPts val="1400"/>
              <a:buFont typeface="Times New Roman"/>
              <a:buChar char="○"/>
            </a:pPr>
            <a:r>
              <a:rPr lang="en">
                <a:latin typeface="Times New Roman"/>
                <a:ea typeface="Times New Roman"/>
                <a:cs typeface="Times New Roman"/>
                <a:sym typeface="Times New Roman"/>
              </a:rPr>
              <a:t>Require the use of the Hidden Twin Strategy and other strategies whose algorithms have not yet been coded</a:t>
            </a:r>
            <a:endParaRPr>
              <a:latin typeface="Times New Roman"/>
              <a:ea typeface="Times New Roman"/>
              <a:cs typeface="Times New Roman"/>
              <a:sym typeface="Times New Roman"/>
            </a:endParaRPr>
          </a:p>
          <a:p>
            <a:pPr indent="-317500" lvl="2" marL="1371600" rtl="0">
              <a:spcBef>
                <a:spcPts val="0"/>
              </a:spcBef>
              <a:spcAft>
                <a:spcPts val="0"/>
              </a:spcAft>
              <a:buSzPts val="1400"/>
              <a:buFont typeface="Times New Roman"/>
              <a:buChar char="■"/>
            </a:pPr>
            <a:r>
              <a:rPr lang="en">
                <a:latin typeface="Times New Roman"/>
                <a:ea typeface="Times New Roman"/>
                <a:cs typeface="Times New Roman"/>
                <a:sym typeface="Times New Roman"/>
              </a:rPr>
              <a:t>The </a:t>
            </a:r>
            <a:r>
              <a:rPr lang="en">
                <a:latin typeface="Times New Roman"/>
                <a:ea typeface="Times New Roman"/>
                <a:cs typeface="Times New Roman"/>
                <a:sym typeface="Times New Roman"/>
              </a:rPr>
              <a:t>Hidden Twin Strategy is not fully debugged yet, so the agent can rarely (if ever) solve these puzzles, often stuck in infinite loop.</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Future Plans</a:t>
            </a:r>
            <a:endParaRPr u="sng"/>
          </a:p>
        </p:txBody>
      </p:sp>
      <p:sp>
        <p:nvSpPr>
          <p:cNvPr id="309" name="Shape 3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Include a GUI that displays the puzzle and actually shows the cells being filled in as the agent progresses.</a:t>
            </a:r>
            <a:endParaRPr sz="1400">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Fully finish debugging the Hidden Twin Strategy and implement it.</a:t>
            </a:r>
            <a:endParaRPr sz="1400">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Write more puzzles into JSON format</a:t>
            </a:r>
            <a:endParaRPr sz="1400">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Improve optimization of the code to make it more time-efficient and space-efficient.</a:t>
            </a:r>
            <a:endParaRPr sz="1400">
              <a:latin typeface="Times New Roman"/>
              <a:ea typeface="Times New Roman"/>
              <a:cs typeface="Times New Roman"/>
              <a:sym typeface="Times New Roman"/>
            </a:endParaRPr>
          </a:p>
          <a:p>
            <a:pPr indent="-317500" lvl="0" marL="457200" rtl="0">
              <a:spcBef>
                <a:spcPts val="0"/>
              </a:spcBef>
              <a:spcAft>
                <a:spcPts val="0"/>
              </a:spcAft>
              <a:buSzPts val="1400"/>
              <a:buFont typeface="Times New Roman"/>
              <a:buChar char="●"/>
            </a:pPr>
            <a:r>
              <a:rPr lang="en" sz="1400">
                <a:latin typeface="Times New Roman"/>
                <a:ea typeface="Times New Roman"/>
                <a:cs typeface="Times New Roman"/>
                <a:sym typeface="Times New Roman"/>
              </a:rPr>
              <a:t>Implement other strategies so that the agent can solve more puzzles.</a:t>
            </a:r>
            <a:endParaRPr sz="14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Works Cited Part 1</a:t>
            </a:r>
            <a:endParaRPr u="sng"/>
          </a:p>
        </p:txBody>
      </p:sp>
      <p:sp>
        <p:nvSpPr>
          <p:cNvPr id="315" name="Shape 315"/>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457200" lvl="0" marL="457200"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Kleinberg, Jon, and Éva Tardos. </a:t>
            </a:r>
            <a:r>
              <a:rPr i="1" lang="en" sz="1000">
                <a:solidFill>
                  <a:schemeClr val="dk1"/>
                </a:solidFill>
                <a:latin typeface="Times New Roman"/>
                <a:ea typeface="Times New Roman"/>
                <a:cs typeface="Times New Roman"/>
                <a:sym typeface="Times New Roman"/>
              </a:rPr>
              <a:t>Algorithm Design</a:t>
            </a:r>
            <a:r>
              <a:rPr lang="en" sz="1000">
                <a:solidFill>
                  <a:schemeClr val="dk1"/>
                </a:solidFill>
                <a:latin typeface="Times New Roman"/>
                <a:ea typeface="Times New Roman"/>
                <a:cs typeface="Times New Roman"/>
                <a:sym typeface="Times New Roman"/>
              </a:rPr>
              <a:t>. 1st ed., Pearson Education, Inc., 2006.</a:t>
            </a:r>
            <a:endParaRPr sz="1000">
              <a:solidFill>
                <a:schemeClr val="dk1"/>
              </a:solidFill>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t/>
            </a:r>
            <a:endParaRPr sz="1000">
              <a:solidFill>
                <a:schemeClr val="dk1"/>
              </a:solidFill>
              <a:highlight>
                <a:srgbClr val="F1F4F5"/>
              </a:highlight>
              <a:latin typeface="Times New Roman"/>
              <a:ea typeface="Times New Roman"/>
              <a:cs typeface="Times New Roman"/>
              <a:sym typeface="Times New Roman"/>
            </a:endParaRPr>
          </a:p>
          <a:p>
            <a:pPr indent="457200" lvl="0" marL="457200" rtl="0">
              <a:lnSpc>
                <a:spcPct val="100000"/>
              </a:lnSpc>
              <a:spcBef>
                <a:spcPts val="0"/>
              </a:spcBef>
              <a:spcAft>
                <a:spcPts val="0"/>
              </a:spcAft>
              <a:buClr>
                <a:schemeClr val="dk1"/>
              </a:buClr>
              <a:buSzPts val="1100"/>
              <a:buFont typeface="Arial"/>
              <a:buNone/>
            </a:pPr>
            <a:r>
              <a:rPr lang="en" sz="1000">
                <a:solidFill>
                  <a:srgbClr val="333333"/>
                </a:solidFill>
                <a:highlight>
                  <a:srgbClr val="FFFFFF"/>
                </a:highlight>
                <a:latin typeface="Times New Roman"/>
                <a:ea typeface="Times New Roman"/>
                <a:cs typeface="Times New Roman"/>
                <a:sym typeface="Times New Roman"/>
              </a:rPr>
              <a:t>Taalman, Laura. “Taking Sudoku Seriously.” </a:t>
            </a:r>
            <a:r>
              <a:rPr i="1" lang="en" sz="1000">
                <a:solidFill>
                  <a:srgbClr val="333333"/>
                </a:solidFill>
                <a:highlight>
                  <a:srgbClr val="FFFFFF"/>
                </a:highlight>
                <a:latin typeface="Times New Roman"/>
                <a:ea typeface="Times New Roman"/>
                <a:cs typeface="Times New Roman"/>
                <a:sym typeface="Times New Roman"/>
              </a:rPr>
              <a:t>Math Horizons</a:t>
            </a:r>
            <a:r>
              <a:rPr lang="en" sz="1000">
                <a:solidFill>
                  <a:srgbClr val="333333"/>
                </a:solidFill>
                <a:highlight>
                  <a:srgbClr val="FFFFFF"/>
                </a:highlight>
                <a:latin typeface="Times New Roman"/>
                <a:ea typeface="Times New Roman"/>
                <a:cs typeface="Times New Roman"/>
                <a:sym typeface="Times New Roman"/>
              </a:rPr>
              <a:t>, vol. 15, no. 1, 2007, pp. 5–9. </a:t>
            </a:r>
            <a:r>
              <a:rPr i="1" lang="en" sz="1000">
                <a:solidFill>
                  <a:srgbClr val="333333"/>
                </a:solidFill>
                <a:highlight>
                  <a:srgbClr val="FFFFFF"/>
                </a:highlight>
                <a:latin typeface="Times New Roman"/>
                <a:ea typeface="Times New Roman"/>
                <a:cs typeface="Times New Roman"/>
                <a:sym typeface="Times New Roman"/>
              </a:rPr>
              <a:t>JSTOR</a:t>
            </a:r>
            <a:r>
              <a:rPr lang="en" sz="1000">
                <a:solidFill>
                  <a:srgbClr val="333333"/>
                </a:solidFill>
                <a:highlight>
                  <a:srgbClr val="FFFFFF"/>
                </a:highlight>
                <a:latin typeface="Times New Roman"/>
                <a:ea typeface="Times New Roman"/>
                <a:cs typeface="Times New Roman"/>
                <a:sym typeface="Times New Roman"/>
              </a:rPr>
              <a:t>, JSTOR, www.jstor.org/stable/25678701.</a:t>
            </a:r>
            <a:endParaRPr sz="1000">
              <a:solidFill>
                <a:schemeClr val="dk1"/>
              </a:solidFill>
              <a:highlight>
                <a:srgbClr val="F1F4F5"/>
              </a:highlight>
              <a:latin typeface="Times New Roman"/>
              <a:ea typeface="Times New Roman"/>
              <a:cs typeface="Times New Roman"/>
              <a:sym typeface="Times New Roman"/>
            </a:endParaRPr>
          </a:p>
          <a:p>
            <a:pPr indent="457200" lvl="0" marL="457200" rtl="0">
              <a:lnSpc>
                <a:spcPct val="100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Provan, J. Scott. “Sudoku: Strategy versus Structure.” Vol. 116, no. 8, 2009, pp. 702–707., www.jstor.org/stable/40391196. Accessed 24 Oct. 2017.</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lnSpc>
                <a:spcPct val="100000"/>
              </a:lnSpc>
              <a:spcBef>
                <a:spcPts val="0"/>
              </a:spcBef>
              <a:spcAft>
                <a:spcPts val="0"/>
              </a:spcAft>
              <a:buClr>
                <a:schemeClr val="dk1"/>
              </a:buClr>
              <a:buSzPts val="1100"/>
              <a:buFont typeface="Arial"/>
              <a:buNone/>
            </a:pPr>
            <a:r>
              <a:rPr lang="en" sz="1000">
                <a:solidFill>
                  <a:srgbClr val="333333"/>
                </a:solidFill>
                <a:highlight>
                  <a:srgbClr val="FFFFFF"/>
                </a:highlight>
                <a:latin typeface="Times New Roman"/>
                <a:ea typeface="Times New Roman"/>
                <a:cs typeface="Times New Roman"/>
                <a:sym typeface="Times New Roman"/>
              </a:rPr>
              <a:t>Russell, Stuart J., and Peter Norvig. </a:t>
            </a:r>
            <a:r>
              <a:rPr i="1" lang="en" sz="1000">
                <a:solidFill>
                  <a:srgbClr val="333333"/>
                </a:solidFill>
                <a:highlight>
                  <a:srgbClr val="FFFFFF"/>
                </a:highlight>
                <a:latin typeface="Times New Roman"/>
                <a:ea typeface="Times New Roman"/>
                <a:cs typeface="Times New Roman"/>
                <a:sym typeface="Times New Roman"/>
              </a:rPr>
              <a:t>Artificial Intelligence: a Modern Approach</a:t>
            </a:r>
            <a:r>
              <a:rPr lang="en" sz="1000">
                <a:solidFill>
                  <a:srgbClr val="333333"/>
                </a:solidFill>
                <a:highlight>
                  <a:srgbClr val="FFFFFF"/>
                </a:highlight>
                <a:latin typeface="Times New Roman"/>
                <a:ea typeface="Times New Roman"/>
                <a:cs typeface="Times New Roman"/>
                <a:sym typeface="Times New Roman"/>
              </a:rPr>
              <a:t>. 3rd ed., Prentice-Hall, 2010.</a:t>
            </a:r>
            <a:endParaRPr sz="1000">
              <a:solidFill>
                <a:srgbClr val="333333"/>
              </a:solidFill>
              <a:highlight>
                <a:srgbClr val="FFFFFF"/>
              </a:highlight>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lnSpc>
                <a:spcPct val="100000"/>
              </a:lnSpc>
              <a:spcBef>
                <a:spcPts val="0"/>
              </a:spcBef>
              <a:spcAft>
                <a:spcPts val="0"/>
              </a:spcAft>
              <a:buClr>
                <a:schemeClr val="dk1"/>
              </a:buClr>
              <a:buSzPts val="1100"/>
              <a:buFont typeface="Arial"/>
              <a:buNone/>
            </a:pPr>
            <a:r>
              <a:rPr lang="en" sz="1000">
                <a:solidFill>
                  <a:srgbClr val="3A3A3A"/>
                </a:solidFill>
                <a:highlight>
                  <a:srgbClr val="FFFFFF"/>
                </a:highlight>
                <a:latin typeface="Times New Roman"/>
                <a:ea typeface="Times New Roman"/>
                <a:cs typeface="Times New Roman"/>
                <a:sym typeface="Times New Roman"/>
              </a:rPr>
              <a:t>Sarcar, Vaskaran. </a:t>
            </a:r>
            <a:r>
              <a:rPr i="1" lang="en" sz="1000">
                <a:solidFill>
                  <a:srgbClr val="3A3A3A"/>
                </a:solidFill>
                <a:highlight>
                  <a:srgbClr val="FFFFFF"/>
                </a:highlight>
                <a:latin typeface="Times New Roman"/>
                <a:ea typeface="Times New Roman"/>
                <a:cs typeface="Times New Roman"/>
                <a:sym typeface="Times New Roman"/>
              </a:rPr>
              <a:t>Java Design Patterns : A Tour of 23 Gang of Four Design Patterns in Java</a:t>
            </a:r>
            <a:r>
              <a:rPr lang="en" sz="1000">
                <a:solidFill>
                  <a:srgbClr val="3A3A3A"/>
                </a:solidFill>
                <a:highlight>
                  <a:srgbClr val="FFFFFF"/>
                </a:highlight>
                <a:latin typeface="Times New Roman"/>
                <a:ea typeface="Times New Roman"/>
                <a:cs typeface="Times New Roman"/>
                <a:sym typeface="Times New Roman"/>
              </a:rPr>
              <a:t>. Berkeley, California]: Apress, 2016. Expert's Voice in Java. Web.</a:t>
            </a:r>
            <a:endParaRPr sz="1000">
              <a:solidFill>
                <a:srgbClr val="3A3A3A"/>
              </a:solidFill>
              <a:highlight>
                <a:srgbClr val="FFFFFF"/>
              </a:highlight>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lnSpc>
                <a:spcPct val="100000"/>
              </a:lnSpc>
              <a:spcBef>
                <a:spcPts val="0"/>
              </a:spcBef>
              <a:spcAft>
                <a:spcPts val="0"/>
              </a:spcAft>
              <a:buClr>
                <a:schemeClr val="dk1"/>
              </a:buClr>
              <a:buSzPts val="1100"/>
              <a:buFont typeface="Arial"/>
              <a:buNone/>
            </a:pPr>
            <a:r>
              <a:rPr lang="en" sz="1000">
                <a:solidFill>
                  <a:srgbClr val="3A3A3A"/>
                </a:solidFill>
                <a:highlight>
                  <a:srgbClr val="FFFFFF"/>
                </a:highlight>
                <a:latin typeface="Times New Roman"/>
                <a:ea typeface="Times New Roman"/>
                <a:cs typeface="Times New Roman"/>
                <a:sym typeface="Times New Roman"/>
              </a:rPr>
              <a:t>Nagel, Christian, Jay Glynn, and Morgan Skinner. </a:t>
            </a:r>
            <a:r>
              <a:rPr i="1" lang="en" sz="1000">
                <a:solidFill>
                  <a:srgbClr val="3A3A3A"/>
                </a:solidFill>
                <a:highlight>
                  <a:srgbClr val="FFFFFF"/>
                </a:highlight>
                <a:latin typeface="Times New Roman"/>
                <a:ea typeface="Times New Roman"/>
                <a:cs typeface="Times New Roman"/>
                <a:sym typeface="Times New Roman"/>
              </a:rPr>
              <a:t>Professional C# 5.0 and . Net 4. 5. 1</a:t>
            </a:r>
            <a:r>
              <a:rPr lang="en" sz="1000">
                <a:solidFill>
                  <a:srgbClr val="3A3A3A"/>
                </a:solidFill>
                <a:highlight>
                  <a:srgbClr val="FFFFFF"/>
                </a:highlight>
                <a:latin typeface="Times New Roman"/>
                <a:ea typeface="Times New Roman"/>
                <a:cs typeface="Times New Roman"/>
                <a:sym typeface="Times New Roman"/>
              </a:rPr>
              <a:t>. Somerset: John Wiley &amp; Sons, Incorporated, 2014. Web.</a:t>
            </a:r>
            <a:endParaRPr sz="1000">
              <a:solidFill>
                <a:srgbClr val="3A3A3A"/>
              </a:solidFill>
              <a:highlight>
                <a:srgbClr val="FFFFFF"/>
              </a:highlight>
              <a:latin typeface="Times New Roman"/>
              <a:ea typeface="Times New Roman"/>
              <a:cs typeface="Times New Roman"/>
              <a:sym typeface="Times New Roman"/>
            </a:endParaRPr>
          </a:p>
          <a:p>
            <a:pPr indent="457200" lvl="0" marL="457200" rtl="0">
              <a:lnSpc>
                <a:spcPct val="100000"/>
              </a:lnSpc>
              <a:spcBef>
                <a:spcPts val="0"/>
              </a:spcBef>
              <a:spcAft>
                <a:spcPts val="0"/>
              </a:spcAft>
              <a:buClr>
                <a:schemeClr val="dk1"/>
              </a:buClr>
              <a:buSzPts val="1100"/>
              <a:buFont typeface="Arial"/>
              <a:buNone/>
            </a:pPr>
            <a:r>
              <a:t/>
            </a:r>
            <a:endParaRPr sz="1000">
              <a:solidFill>
                <a:srgbClr val="3A3A3A"/>
              </a:solidFill>
              <a:highlight>
                <a:srgbClr val="FFFFFF"/>
              </a:highlight>
              <a:latin typeface="Times New Roman"/>
              <a:ea typeface="Times New Roman"/>
              <a:cs typeface="Times New Roman"/>
              <a:sym typeface="Times New Roman"/>
            </a:endParaRPr>
          </a:p>
          <a:p>
            <a:pPr indent="457200" lvl="0" marL="457200" rtl="0">
              <a:lnSpc>
                <a:spcPct val="100000"/>
              </a:lnSpc>
              <a:spcBef>
                <a:spcPts val="0"/>
              </a:spcBef>
              <a:spcAft>
                <a:spcPts val="0"/>
              </a:spcAft>
              <a:buClr>
                <a:schemeClr val="dk1"/>
              </a:buClr>
              <a:buSzPts val="1100"/>
              <a:buFont typeface="Arial"/>
              <a:buNone/>
            </a:pPr>
            <a:r>
              <a:rPr i="1" lang="en" sz="1000">
                <a:solidFill>
                  <a:srgbClr val="3A3A3A"/>
                </a:solidFill>
                <a:highlight>
                  <a:srgbClr val="FFFFFF"/>
                </a:highlight>
                <a:latin typeface="Times New Roman"/>
                <a:ea typeface="Times New Roman"/>
                <a:cs typeface="Times New Roman"/>
                <a:sym typeface="Times New Roman"/>
              </a:rPr>
              <a:t>Sudoku Strategy. The Origin of the Sudoku Puzzle</a:t>
            </a:r>
            <a:r>
              <a:rPr lang="en" sz="1000">
                <a:solidFill>
                  <a:srgbClr val="3A3A3A"/>
                </a:solidFill>
                <a:highlight>
                  <a:srgbClr val="FFFFFF"/>
                </a:highlight>
                <a:latin typeface="Times New Roman"/>
                <a:ea typeface="Times New Roman"/>
                <a:cs typeface="Times New Roman"/>
                <a:sym typeface="Times New Roman"/>
              </a:rPr>
              <a:t>, Siluian Software Limited, 8 Dec. 2005, </a:t>
            </a:r>
            <a:r>
              <a:rPr lang="en" sz="1000" u="sng">
                <a:solidFill>
                  <a:srgbClr val="1155CC"/>
                </a:solidFill>
                <a:highlight>
                  <a:srgbClr val="FFFFFF"/>
                </a:highlight>
                <a:latin typeface="Times New Roman"/>
                <a:ea typeface="Times New Roman"/>
                <a:cs typeface="Times New Roman"/>
                <a:sym typeface="Times New Roman"/>
                <a:hlinkClick r:id="rId3"/>
              </a:rPr>
              <a:t>www.sudokudragon.com/sudokustrategy.htm</a:t>
            </a:r>
            <a:r>
              <a:rPr lang="en" sz="1000">
                <a:solidFill>
                  <a:srgbClr val="3A3A3A"/>
                </a:solidFill>
                <a:highlight>
                  <a:srgbClr val="FFFFFF"/>
                </a:highlight>
                <a:latin typeface="Times New Roman"/>
                <a:ea typeface="Times New Roman"/>
                <a:cs typeface="Times New Roman"/>
                <a:sym typeface="Times New Roman"/>
              </a:rPr>
              <a:t>. Web.</a:t>
            </a:r>
            <a:endParaRPr sz="10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u="sng"/>
              <a:t>Works Cited Part 2</a:t>
            </a:r>
            <a:endParaRPr u="sng"/>
          </a:p>
        </p:txBody>
      </p:sp>
      <p:sp>
        <p:nvSpPr>
          <p:cNvPr id="321" name="Shape 3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(n.d.-b) “Using the 'Only Choice' puzzle solving strategy.” </a:t>
            </a:r>
            <a:r>
              <a:rPr i="1" lang="en" sz="1000">
                <a:solidFill>
                  <a:schemeClr val="dk1"/>
                </a:solidFill>
                <a:highlight>
                  <a:srgbClr val="FFFFFF"/>
                </a:highlight>
                <a:latin typeface="Times New Roman"/>
                <a:ea typeface="Times New Roman"/>
                <a:cs typeface="Times New Roman"/>
                <a:sym typeface="Times New Roman"/>
              </a:rPr>
              <a:t>Sudoku Dragon</a:t>
            </a:r>
            <a:r>
              <a:rPr lang="en" sz="1000">
                <a:solidFill>
                  <a:schemeClr val="dk1"/>
                </a:solidFill>
                <a:highlight>
                  <a:srgbClr val="FFFFFF"/>
                </a:highlight>
                <a:latin typeface="Times New Roman"/>
                <a:ea typeface="Times New Roman"/>
                <a:cs typeface="Times New Roman"/>
                <a:sym typeface="Times New Roman"/>
              </a:rPr>
              <a:t>, Siluian Software Limited, </a:t>
            </a:r>
            <a:r>
              <a:rPr lang="en" sz="1000" u="sng">
                <a:solidFill>
                  <a:srgbClr val="1155CC"/>
                </a:solidFill>
                <a:highlight>
                  <a:srgbClr val="FFFFFF"/>
                </a:highlight>
                <a:latin typeface="Times New Roman"/>
                <a:ea typeface="Times New Roman"/>
                <a:cs typeface="Times New Roman"/>
                <a:sym typeface="Times New Roman"/>
                <a:hlinkClick r:id="rId3"/>
              </a:rPr>
              <a:t>www.sudokudragon.com/tutorialonlychoice.htm</a:t>
            </a:r>
            <a:r>
              <a:rPr lang="en" sz="1000">
                <a:solidFill>
                  <a:schemeClr val="dk1"/>
                </a:solidFill>
                <a:highlight>
                  <a:srgbClr val="FFFFFF"/>
                </a:highlight>
                <a:latin typeface="Times New Roman"/>
                <a:ea typeface="Times New Roman"/>
                <a:cs typeface="Times New Roman"/>
                <a:sym typeface="Times New Roman"/>
              </a:rPr>
              <a:t>. Web.</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(n.d.-c) “Using the ‘Single Possibility’ puzzle solving strategy.” </a:t>
            </a:r>
            <a:r>
              <a:rPr i="1" lang="en" sz="1000">
                <a:solidFill>
                  <a:schemeClr val="dk1"/>
                </a:solidFill>
                <a:highlight>
                  <a:srgbClr val="FFFFFF"/>
                </a:highlight>
                <a:latin typeface="Times New Roman"/>
                <a:ea typeface="Times New Roman"/>
                <a:cs typeface="Times New Roman"/>
                <a:sym typeface="Times New Roman"/>
              </a:rPr>
              <a:t>Sudoku Dragon</a:t>
            </a:r>
            <a:r>
              <a:rPr lang="en" sz="1000">
                <a:solidFill>
                  <a:schemeClr val="dk1"/>
                </a:solidFill>
                <a:highlight>
                  <a:srgbClr val="FFFFFF"/>
                </a:highlight>
                <a:latin typeface="Times New Roman"/>
                <a:ea typeface="Times New Roman"/>
                <a:cs typeface="Times New Roman"/>
                <a:sym typeface="Times New Roman"/>
              </a:rPr>
              <a:t>, Siluian Software Limited, </a:t>
            </a:r>
            <a:r>
              <a:rPr lang="en" sz="1000" u="sng">
                <a:solidFill>
                  <a:srgbClr val="1155CC"/>
                </a:solidFill>
                <a:highlight>
                  <a:srgbClr val="FFFFFF"/>
                </a:highlight>
                <a:latin typeface="Times New Roman"/>
                <a:ea typeface="Times New Roman"/>
                <a:cs typeface="Times New Roman"/>
                <a:sym typeface="Times New Roman"/>
                <a:hlinkClick r:id="rId4"/>
              </a:rPr>
              <a:t>www.sudokudragon.com/tutorialsingleposs.htm</a:t>
            </a:r>
            <a:r>
              <a:rPr lang="en" sz="1000">
                <a:solidFill>
                  <a:schemeClr val="dk1"/>
                </a:solidFill>
                <a:highlight>
                  <a:srgbClr val="FFFFFF"/>
                </a:highlight>
                <a:latin typeface="Times New Roman"/>
                <a:ea typeface="Times New Roman"/>
                <a:cs typeface="Times New Roman"/>
                <a:sym typeface="Times New Roman"/>
              </a:rPr>
              <a:t>. Web.</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(n.d.-d) “Using the ‘Shared Subgroup’ puzzle solving strategy.” </a:t>
            </a:r>
            <a:r>
              <a:rPr i="1" lang="en" sz="1000">
                <a:solidFill>
                  <a:schemeClr val="dk1"/>
                </a:solidFill>
                <a:highlight>
                  <a:srgbClr val="FFFFFF"/>
                </a:highlight>
                <a:latin typeface="Times New Roman"/>
                <a:ea typeface="Times New Roman"/>
                <a:cs typeface="Times New Roman"/>
                <a:sym typeface="Times New Roman"/>
              </a:rPr>
              <a:t>Sudoku Dragon</a:t>
            </a:r>
            <a:r>
              <a:rPr lang="en" sz="1000">
                <a:solidFill>
                  <a:schemeClr val="dk1"/>
                </a:solidFill>
                <a:highlight>
                  <a:srgbClr val="FFFFFF"/>
                </a:highlight>
                <a:latin typeface="Times New Roman"/>
                <a:ea typeface="Times New Roman"/>
                <a:cs typeface="Times New Roman"/>
                <a:sym typeface="Times New Roman"/>
              </a:rPr>
              <a:t>, Siluian Software Limited, </a:t>
            </a:r>
            <a:r>
              <a:rPr lang="en" sz="1000" u="sng">
                <a:solidFill>
                  <a:srgbClr val="1155CC"/>
                </a:solidFill>
                <a:highlight>
                  <a:srgbClr val="FFFFFF"/>
                </a:highlight>
                <a:latin typeface="Times New Roman"/>
                <a:ea typeface="Times New Roman"/>
                <a:cs typeface="Times New Roman"/>
                <a:sym typeface="Times New Roman"/>
                <a:hlinkClick r:id="rId5"/>
              </a:rPr>
              <a:t>www.sudokudragon.com/tutorialsharedsubgroup.htm</a:t>
            </a:r>
            <a:r>
              <a:rPr lang="en" sz="1000">
                <a:solidFill>
                  <a:schemeClr val="dk1"/>
                </a:solidFill>
                <a:highlight>
                  <a:srgbClr val="FFFFFF"/>
                </a:highlight>
                <a:latin typeface="Times New Roman"/>
                <a:ea typeface="Times New Roman"/>
                <a:cs typeface="Times New Roman"/>
                <a:sym typeface="Times New Roman"/>
              </a:rPr>
              <a:t>. Web.</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(n.d.-e) “Using the ‘Naked Twin Exclusion’ puzzle solving strategy. </a:t>
            </a:r>
            <a:r>
              <a:rPr i="1" lang="en" sz="1000">
                <a:solidFill>
                  <a:schemeClr val="dk1"/>
                </a:solidFill>
                <a:highlight>
                  <a:srgbClr val="FFFFFF"/>
                </a:highlight>
                <a:latin typeface="Times New Roman"/>
                <a:ea typeface="Times New Roman"/>
                <a:cs typeface="Times New Roman"/>
                <a:sym typeface="Times New Roman"/>
              </a:rPr>
              <a:t>Sudoku Dragon</a:t>
            </a:r>
            <a:r>
              <a:rPr lang="en" sz="1000">
                <a:solidFill>
                  <a:schemeClr val="dk1"/>
                </a:solidFill>
                <a:highlight>
                  <a:srgbClr val="FFFFFF"/>
                </a:highlight>
                <a:latin typeface="Times New Roman"/>
                <a:ea typeface="Times New Roman"/>
                <a:cs typeface="Times New Roman"/>
                <a:sym typeface="Times New Roman"/>
              </a:rPr>
              <a:t>, Siluian Software Limited, </a:t>
            </a:r>
            <a:r>
              <a:rPr lang="en" sz="1000" u="sng">
                <a:solidFill>
                  <a:srgbClr val="1155CC"/>
                </a:solidFill>
                <a:highlight>
                  <a:srgbClr val="FFFFFF"/>
                </a:highlight>
                <a:latin typeface="Times New Roman"/>
                <a:ea typeface="Times New Roman"/>
                <a:cs typeface="Times New Roman"/>
                <a:sym typeface="Times New Roman"/>
                <a:hlinkClick r:id="rId6"/>
              </a:rPr>
              <a:t>www.sudokudragon.com/tutorialnakedtwins.htm</a:t>
            </a:r>
            <a:r>
              <a:rPr lang="en" sz="1000">
                <a:solidFill>
                  <a:schemeClr val="dk1"/>
                </a:solidFill>
                <a:highlight>
                  <a:srgbClr val="FFFFFF"/>
                </a:highlight>
                <a:latin typeface="Times New Roman"/>
                <a:ea typeface="Times New Roman"/>
                <a:cs typeface="Times New Roman"/>
                <a:sym typeface="Times New Roman"/>
              </a:rPr>
              <a:t>. Web.</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rPr lang="en" sz="1000">
                <a:solidFill>
                  <a:schemeClr val="dk1"/>
                </a:solidFill>
                <a:highlight>
                  <a:srgbClr val="FFFFFF"/>
                </a:highlight>
                <a:latin typeface="Times New Roman"/>
                <a:ea typeface="Times New Roman"/>
                <a:cs typeface="Times New Roman"/>
                <a:sym typeface="Times New Roman"/>
              </a:rPr>
              <a:t>(n.d.-f) “Using the ‘Hidden Twin Exclusion’ puzzle solving strategy. </a:t>
            </a:r>
            <a:r>
              <a:rPr i="1" lang="en" sz="1000">
                <a:solidFill>
                  <a:schemeClr val="dk1"/>
                </a:solidFill>
                <a:highlight>
                  <a:srgbClr val="FFFFFF"/>
                </a:highlight>
                <a:latin typeface="Times New Roman"/>
                <a:ea typeface="Times New Roman"/>
                <a:cs typeface="Times New Roman"/>
                <a:sym typeface="Times New Roman"/>
              </a:rPr>
              <a:t>Sudoku Dragon</a:t>
            </a:r>
            <a:r>
              <a:rPr lang="en" sz="1000">
                <a:solidFill>
                  <a:schemeClr val="dk1"/>
                </a:solidFill>
                <a:highlight>
                  <a:srgbClr val="FFFFFF"/>
                </a:highlight>
                <a:latin typeface="Times New Roman"/>
                <a:ea typeface="Times New Roman"/>
                <a:cs typeface="Times New Roman"/>
                <a:sym typeface="Times New Roman"/>
              </a:rPr>
              <a:t>, Siluian Software Limited, </a:t>
            </a:r>
            <a:r>
              <a:rPr lang="en" sz="1000" u="sng">
                <a:solidFill>
                  <a:srgbClr val="1155CC"/>
                </a:solidFill>
                <a:highlight>
                  <a:srgbClr val="FFFFFF"/>
                </a:highlight>
                <a:latin typeface="Times New Roman"/>
                <a:ea typeface="Times New Roman"/>
                <a:cs typeface="Times New Roman"/>
                <a:sym typeface="Times New Roman"/>
                <a:hlinkClick r:id="rId7"/>
              </a:rPr>
              <a:t>www.sudokudragon.com/tutorialhiddentwins.htm</a:t>
            </a:r>
            <a:r>
              <a:rPr lang="en" sz="1000">
                <a:solidFill>
                  <a:schemeClr val="dk1"/>
                </a:solidFill>
                <a:highlight>
                  <a:srgbClr val="FFFFFF"/>
                </a:highlight>
                <a:latin typeface="Times New Roman"/>
                <a:ea typeface="Times New Roman"/>
                <a:cs typeface="Times New Roman"/>
                <a:sym typeface="Times New Roman"/>
              </a:rPr>
              <a:t>. Web.</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t/>
            </a:r>
            <a:endParaRPr sz="1000">
              <a:solidFill>
                <a:schemeClr val="dk1"/>
              </a:solidFill>
              <a:highlight>
                <a:srgbClr val="FFFFFF"/>
              </a:highlight>
              <a:latin typeface="Times New Roman"/>
              <a:ea typeface="Times New Roman"/>
              <a:cs typeface="Times New Roman"/>
              <a:sym typeface="Times New Roman"/>
            </a:endParaRPr>
          </a:p>
          <a:p>
            <a:pPr indent="457200" lvl="0" marL="457200" rtl="0">
              <a:spcBef>
                <a:spcPts val="0"/>
              </a:spcBef>
              <a:spcAft>
                <a:spcPts val="0"/>
              </a:spcAft>
              <a:buClr>
                <a:schemeClr val="dk1"/>
              </a:buClr>
              <a:buSzPts val="1100"/>
              <a:buFont typeface="Arial"/>
              <a:buNone/>
            </a:pPr>
            <a:r>
              <a:rPr i="1" lang="en" sz="1000">
                <a:solidFill>
                  <a:schemeClr val="dk1"/>
                </a:solidFill>
                <a:latin typeface="Times New Roman"/>
                <a:ea typeface="Times New Roman"/>
                <a:cs typeface="Times New Roman"/>
                <a:sym typeface="Times New Roman"/>
              </a:rPr>
              <a:t>Super Sudoku: A Mind-Boggling Medley of Sensational Sudoku Puzzles</a:t>
            </a:r>
            <a:r>
              <a:rPr lang="en" sz="1000">
                <a:solidFill>
                  <a:schemeClr val="dk1"/>
                </a:solidFill>
                <a:latin typeface="Times New Roman"/>
                <a:ea typeface="Times New Roman"/>
                <a:cs typeface="Times New Roman"/>
                <a:sym typeface="Times New Roman"/>
              </a:rPr>
              <a:t>. Modern Publishing, Unisystems.Inc, 2005.</a:t>
            </a:r>
            <a:endParaRPr sz="10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The 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u="sng"/>
              <a:t>Method (Broad)</a:t>
            </a:r>
            <a:endParaRPr u="sng"/>
          </a:p>
        </p:txBody>
      </p:sp>
      <p:sp>
        <p:nvSpPr>
          <p:cNvPr id="74" name="Shape 7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Goal is to design an agent that is able to solve a given puzzle through different strategies based on different conditions</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In an AI problem:</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a:t>
            </a:r>
            <a:r>
              <a:rPr b="1" i="1" lang="en" sz="1200">
                <a:latin typeface="Times New Roman"/>
                <a:ea typeface="Times New Roman"/>
                <a:cs typeface="Times New Roman"/>
                <a:sym typeface="Times New Roman"/>
              </a:rPr>
              <a:t>agent</a:t>
            </a:r>
            <a:r>
              <a:rPr lang="en" sz="1200">
                <a:latin typeface="Times New Roman"/>
                <a:ea typeface="Times New Roman"/>
                <a:cs typeface="Times New Roman"/>
                <a:sym typeface="Times New Roman"/>
              </a:rPr>
              <a:t> is the artificial intelligence itself.</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An agent operates on an </a:t>
            </a:r>
            <a:r>
              <a:rPr b="1" i="1" lang="en" sz="1200">
                <a:latin typeface="Times New Roman"/>
                <a:ea typeface="Times New Roman"/>
                <a:cs typeface="Times New Roman"/>
                <a:sym typeface="Times New Roman"/>
              </a:rPr>
              <a:t>environment</a:t>
            </a:r>
            <a:r>
              <a:rPr lang="en" sz="1200">
                <a:latin typeface="Times New Roman"/>
                <a:ea typeface="Times New Roman"/>
                <a:cs typeface="Times New Roman"/>
                <a:sym typeface="Times New Roman"/>
              </a:rPr>
              <a:t> that defines the problem</a:t>
            </a:r>
            <a:endParaRPr sz="1200">
              <a:latin typeface="Times New Roman"/>
              <a:ea typeface="Times New Roman"/>
              <a:cs typeface="Times New Roman"/>
              <a:sym typeface="Times New Roman"/>
            </a:endParaRPr>
          </a:p>
          <a:p>
            <a:pPr indent="-304800" lvl="2" marL="1371600"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environment’s state is defined by the actions the agent performs on it, but also defines the state of the agent at the same time.</a:t>
            </a:r>
            <a:endParaRPr sz="1200">
              <a:latin typeface="Times New Roman"/>
              <a:ea typeface="Times New Roman"/>
              <a:cs typeface="Times New Roman"/>
              <a:sym typeface="Times New Roman"/>
            </a:endParaRPr>
          </a:p>
          <a:p>
            <a:pPr indent="-304800" lvl="2" marL="1371600" rtl="0">
              <a:spcBef>
                <a:spcPts val="0"/>
              </a:spcBef>
              <a:spcAft>
                <a:spcPts val="0"/>
              </a:spcAft>
              <a:buSzPts val="1200"/>
              <a:buFont typeface="Times New Roman"/>
              <a:buChar char="■"/>
            </a:pPr>
            <a:r>
              <a:rPr lang="en" sz="1200">
                <a:latin typeface="Times New Roman"/>
                <a:ea typeface="Times New Roman"/>
                <a:cs typeface="Times New Roman"/>
                <a:sym typeface="Times New Roman"/>
              </a:rPr>
              <a:t>Obviously, puzzle is the environment that the agent operates on.</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agent receives information about the environment’s state through </a:t>
            </a:r>
            <a:r>
              <a:rPr b="1" i="1" lang="en" sz="1200">
                <a:latin typeface="Times New Roman"/>
                <a:ea typeface="Times New Roman"/>
                <a:cs typeface="Times New Roman"/>
                <a:sym typeface="Times New Roman"/>
              </a:rPr>
              <a:t>sensors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methods through which the agent manipulates the environment are the </a:t>
            </a:r>
            <a:r>
              <a:rPr b="1" i="1" lang="en" sz="1200">
                <a:latin typeface="Times New Roman"/>
                <a:ea typeface="Times New Roman"/>
                <a:cs typeface="Times New Roman"/>
                <a:sym typeface="Times New Roman"/>
              </a:rPr>
              <a:t>actuators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a:t>
            </a:r>
            <a:r>
              <a:rPr b="1" i="1" lang="en" sz="1200">
                <a:latin typeface="Times New Roman"/>
                <a:ea typeface="Times New Roman"/>
                <a:cs typeface="Times New Roman"/>
                <a:sym typeface="Times New Roman"/>
              </a:rPr>
              <a:t>goal state </a:t>
            </a:r>
            <a:r>
              <a:rPr lang="en" sz="1200">
                <a:latin typeface="Times New Roman"/>
                <a:ea typeface="Times New Roman"/>
                <a:cs typeface="Times New Roman"/>
                <a:sym typeface="Times New Roman"/>
              </a:rPr>
              <a:t>is an environment state that when reached solves the problem.</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Agent operates iteratively in a while loop until the puzzle is solved.</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Agent contains a certifier to check if the puzzle has reached its goal state (i.e is solved):</a:t>
            </a:r>
            <a:endParaRPr sz="1200">
              <a:latin typeface="Times New Roman"/>
              <a:ea typeface="Times New Roman"/>
              <a:cs typeface="Times New Roman"/>
              <a:sym typeface="Times New Roman"/>
            </a:endParaRPr>
          </a:p>
          <a:p>
            <a:pPr indent="-304800" lvl="1" marL="914400" rtl="0">
              <a:spcBef>
                <a:spcPts val="0"/>
              </a:spcBef>
              <a:spcAft>
                <a:spcPts val="0"/>
              </a:spcAft>
              <a:buSzPts val="1200"/>
              <a:buFont typeface="Times New Roman"/>
              <a:buChar char="○"/>
            </a:pPr>
            <a:r>
              <a:rPr lang="en" sz="1200">
                <a:latin typeface="Times New Roman"/>
                <a:ea typeface="Times New Roman"/>
                <a:cs typeface="Times New Roman"/>
                <a:sym typeface="Times New Roman"/>
              </a:rPr>
              <a:t>Certifier indicates the puzzle is solved when:</a:t>
            </a:r>
            <a:endParaRPr sz="1200">
              <a:latin typeface="Times New Roman"/>
              <a:ea typeface="Times New Roman"/>
              <a:cs typeface="Times New Roman"/>
              <a:sym typeface="Times New Roman"/>
            </a:endParaRPr>
          </a:p>
          <a:p>
            <a:pPr indent="-304800" lvl="2" marL="1371600" rtl="0">
              <a:spcBef>
                <a:spcPts val="0"/>
              </a:spcBef>
              <a:spcAft>
                <a:spcPts val="0"/>
              </a:spcAft>
              <a:buSzPts val="1200"/>
              <a:buFont typeface="Times New Roman"/>
              <a:buChar char="■"/>
            </a:pPr>
            <a:r>
              <a:rPr lang="en" sz="1200">
                <a:latin typeface="Times New Roman"/>
                <a:ea typeface="Times New Roman"/>
                <a:cs typeface="Times New Roman"/>
                <a:sym typeface="Times New Roman"/>
              </a:rPr>
              <a:t>All of its cells are filled (no empty cells)</a:t>
            </a:r>
            <a:endParaRPr sz="1200">
              <a:latin typeface="Times New Roman"/>
              <a:ea typeface="Times New Roman"/>
              <a:cs typeface="Times New Roman"/>
              <a:sym typeface="Times New Roman"/>
            </a:endParaRPr>
          </a:p>
          <a:p>
            <a:pPr indent="-304800" lvl="2" marL="1371600" rtl="0">
              <a:spcBef>
                <a:spcPts val="0"/>
              </a:spcBef>
              <a:spcAft>
                <a:spcPts val="0"/>
              </a:spcAft>
              <a:buSzPts val="1200"/>
              <a:buFont typeface="Times New Roman"/>
              <a:buChar char="■"/>
            </a:pPr>
            <a:r>
              <a:rPr lang="en" sz="1200">
                <a:latin typeface="Times New Roman"/>
                <a:ea typeface="Times New Roman"/>
                <a:cs typeface="Times New Roman"/>
                <a:sym typeface="Times New Roman"/>
              </a:rPr>
              <a:t>The sum of all the fill values is equal to exactly 	   , where </a:t>
            </a:r>
            <a:r>
              <a:rPr i="1" lang="en" sz="1200">
                <a:latin typeface="Times New Roman"/>
                <a:ea typeface="Times New Roman"/>
                <a:cs typeface="Times New Roman"/>
                <a:sym typeface="Times New Roman"/>
              </a:rPr>
              <a:t>x </a:t>
            </a:r>
            <a:r>
              <a:rPr lang="en" sz="1200">
                <a:latin typeface="Times New Roman"/>
                <a:ea typeface="Times New Roman"/>
                <a:cs typeface="Times New Roman"/>
                <a:sym typeface="Times New Roman"/>
              </a:rPr>
              <a:t>= the index of </a:t>
            </a:r>
            <a:r>
              <a:rPr i="1" lang="en" sz="1200">
                <a:latin typeface="Times New Roman"/>
                <a:ea typeface="Times New Roman"/>
                <a:cs typeface="Times New Roman"/>
                <a:sym typeface="Times New Roman"/>
              </a:rPr>
              <a:t>i</a:t>
            </a:r>
            <a:r>
              <a:rPr lang="en" sz="1200">
                <a:latin typeface="Times New Roman"/>
                <a:ea typeface="Times New Roman"/>
                <a:cs typeface="Times New Roman"/>
                <a:sym typeface="Times New Roman"/>
              </a:rPr>
              <a:t> in </a:t>
            </a:r>
            <a:r>
              <a:rPr i="1" lang="en" sz="1200">
                <a:latin typeface="Times New Roman"/>
                <a:ea typeface="Times New Roman"/>
                <a:cs typeface="Times New Roman"/>
                <a:sym typeface="Times New Roman"/>
              </a:rPr>
              <a:t>I</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04800" lvl="2" marL="1371600" rtl="0">
              <a:spcBef>
                <a:spcPts val="0"/>
              </a:spcBef>
              <a:spcAft>
                <a:spcPts val="0"/>
              </a:spcAft>
              <a:buSzPts val="1200"/>
              <a:buFont typeface="Times New Roman"/>
              <a:buChar char="■"/>
            </a:pPr>
            <a:r>
              <a:rPr lang="en" sz="1200">
                <a:latin typeface="Times New Roman"/>
                <a:ea typeface="Times New Roman"/>
                <a:cs typeface="Times New Roman"/>
                <a:sym typeface="Times New Roman"/>
              </a:rPr>
              <a:t>No row, column, and subgrid contain any cells with repeated fill values.</a:t>
            </a:r>
            <a:endParaRPr sz="1200">
              <a:latin typeface="Times New Roman"/>
              <a:ea typeface="Times New Roman"/>
              <a:cs typeface="Times New Roman"/>
              <a:sym typeface="Times New Roman"/>
            </a:endParaRPr>
          </a:p>
          <a:p>
            <a:pPr indent="-304800" lvl="0" marL="457200" rtl="0">
              <a:spcBef>
                <a:spcPts val="0"/>
              </a:spcBef>
              <a:spcAft>
                <a:spcPts val="0"/>
              </a:spcAft>
              <a:buSzPts val="1200"/>
              <a:buFont typeface="Times New Roman"/>
              <a:buChar char="●"/>
            </a:pPr>
            <a:r>
              <a:rPr lang="en" sz="1200">
                <a:latin typeface="Times New Roman"/>
                <a:ea typeface="Times New Roman"/>
                <a:cs typeface="Times New Roman"/>
                <a:sym typeface="Times New Roman"/>
              </a:rPr>
              <a:t>Puzzles are in JSON format. User selects a JSON file, the program deserializes the clues and populates the board, and then activates the agent.</a:t>
            </a:r>
            <a:endParaRPr sz="1200">
              <a:latin typeface="Times New Roman"/>
              <a:ea typeface="Times New Roman"/>
              <a:cs typeface="Times New Roman"/>
              <a:sym typeface="Times New Roman"/>
            </a:endParaRPr>
          </a:p>
          <a:p>
            <a:pPr indent="0" lvl="0" marL="0" rtl="0">
              <a:spcBef>
                <a:spcPts val="1600"/>
              </a:spcBef>
              <a:spcAft>
                <a:spcPts val="0"/>
              </a:spcAft>
              <a:buNone/>
            </a:pPr>
            <a:r>
              <a:t/>
            </a:r>
            <a:endParaRPr sz="1200">
              <a:latin typeface="Times New Roman"/>
              <a:ea typeface="Times New Roman"/>
              <a:cs typeface="Times New Roman"/>
              <a:sym typeface="Times New Roman"/>
            </a:endParaRPr>
          </a:p>
          <a:p>
            <a:pPr indent="0" lvl="0" marL="0">
              <a:spcBef>
                <a:spcPts val="1600"/>
              </a:spcBef>
              <a:spcAft>
                <a:spcPts val="1600"/>
              </a:spcAft>
              <a:buNone/>
            </a:pPr>
            <a:r>
              <a:rPr lang="en" sz="1200"/>
              <a:t>	</a:t>
            </a:r>
            <a:endParaRPr sz="1200"/>
          </a:p>
        </p:txBody>
      </p:sp>
      <p:pic>
        <p:nvPicPr>
          <p:cNvPr id="75" name="Shape 75"/>
          <p:cNvPicPr preferRelativeResize="0"/>
          <p:nvPr/>
        </p:nvPicPr>
        <p:blipFill>
          <a:blip r:embed="rId3">
            <a:alphaModFix/>
          </a:blip>
          <a:stretch>
            <a:fillRect/>
          </a:stretch>
        </p:blipFill>
        <p:spPr>
          <a:xfrm>
            <a:off x="4729725" y="4082186"/>
            <a:ext cx="340300" cy="3235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u="sng"/>
              <a:t>Contexts &amp; Strategies</a:t>
            </a:r>
            <a:endParaRPr u="sng"/>
          </a:p>
        </p:txBody>
      </p:sp>
      <p:sp>
        <p:nvSpPr>
          <p:cNvPr id="81" name="Shape 81"/>
          <p:cNvSpPr txBox="1"/>
          <p:nvPr>
            <p:ph idx="1" type="body"/>
          </p:nvPr>
        </p:nvSpPr>
        <p:spPr>
          <a:xfrm>
            <a:off x="311700" y="1152475"/>
            <a:ext cx="8520600" cy="37920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400">
                <a:latin typeface="Times New Roman"/>
                <a:ea typeface="Times New Roman"/>
                <a:cs typeface="Times New Roman"/>
                <a:sym typeface="Times New Roman"/>
              </a:rPr>
              <a:t>The principle behind solving a Sudoku Puzzle is to:</a:t>
            </a:r>
            <a:endParaRPr sz="1400">
              <a:latin typeface="Times New Roman"/>
              <a:ea typeface="Times New Roman"/>
              <a:cs typeface="Times New Roman"/>
              <a:sym typeface="Times New Roman"/>
            </a:endParaRPr>
          </a:p>
          <a:p>
            <a:pPr indent="-317500" lvl="0" marL="914400" rtl="0">
              <a:lnSpc>
                <a:spcPct val="100000"/>
              </a:lnSpc>
              <a:spcBef>
                <a:spcPts val="1600"/>
              </a:spcBef>
              <a:spcAft>
                <a:spcPts val="0"/>
              </a:spcAft>
              <a:buSzPts val="1400"/>
              <a:buFont typeface="Times New Roman"/>
              <a:buAutoNum type="arabicPeriod"/>
            </a:pPr>
            <a:r>
              <a:rPr lang="en" sz="1400">
                <a:latin typeface="Times New Roman"/>
                <a:ea typeface="Times New Roman"/>
                <a:cs typeface="Times New Roman"/>
                <a:sym typeface="Times New Roman"/>
              </a:rPr>
              <a:t>Identify the cells with only a single possibility and fill them in</a:t>
            </a:r>
            <a:endParaRPr sz="1400">
              <a:latin typeface="Times New Roman"/>
              <a:ea typeface="Times New Roman"/>
              <a:cs typeface="Times New Roman"/>
              <a:sym typeface="Times New Roman"/>
            </a:endParaRPr>
          </a:p>
          <a:p>
            <a:pPr indent="-317500" lvl="0" marL="914400" rtl="0">
              <a:lnSpc>
                <a:spcPct val="10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Eliminate possibilities from other cells so you can find more cells with singular possibilities.</a:t>
            </a:r>
            <a:endParaRPr sz="1400">
              <a:latin typeface="Times New Roman"/>
              <a:ea typeface="Times New Roman"/>
              <a:cs typeface="Times New Roman"/>
              <a:sym typeface="Times New Roman"/>
            </a:endParaRPr>
          </a:p>
          <a:p>
            <a:pPr indent="-317500" lvl="1" marL="1371600" rtl="0">
              <a:lnSpc>
                <a:spcPct val="100000"/>
              </a:lnSpc>
              <a:spcBef>
                <a:spcPts val="0"/>
              </a:spcBef>
              <a:spcAft>
                <a:spcPts val="0"/>
              </a:spcAft>
              <a:buSzPts val="1400"/>
              <a:buFont typeface="Times New Roman"/>
              <a:buAutoNum type="alphaLcPeriod"/>
            </a:pPr>
            <a:r>
              <a:rPr lang="en">
                <a:latin typeface="Times New Roman"/>
                <a:ea typeface="Times New Roman"/>
                <a:cs typeface="Times New Roman"/>
                <a:sym typeface="Times New Roman"/>
              </a:rPr>
              <a:t>In the program, there is a large table that stores the list of discarded values for each cell.</a:t>
            </a:r>
            <a:endParaRPr sz="1400">
              <a:latin typeface="Times New Roman"/>
              <a:ea typeface="Times New Roman"/>
              <a:cs typeface="Times New Roman"/>
              <a:sym typeface="Times New Roman"/>
            </a:endParaRPr>
          </a:p>
          <a:p>
            <a:pPr indent="0" lvl="0" marL="0" rtl="0">
              <a:lnSpc>
                <a:spcPct val="100000"/>
              </a:lnSpc>
              <a:spcBef>
                <a:spcPts val="1600"/>
              </a:spcBef>
              <a:spcAft>
                <a:spcPts val="0"/>
              </a:spcAft>
              <a:buNone/>
            </a:pPr>
            <a:r>
              <a:rPr lang="en" sz="1400">
                <a:latin typeface="Times New Roman"/>
                <a:ea typeface="Times New Roman"/>
                <a:cs typeface="Times New Roman"/>
                <a:sym typeface="Times New Roman"/>
              </a:rPr>
              <a:t>Contexts:</a:t>
            </a:r>
            <a:endParaRPr sz="1400">
              <a:latin typeface="Times New Roman"/>
              <a:ea typeface="Times New Roman"/>
              <a:cs typeface="Times New Roman"/>
              <a:sym typeface="Times New Roman"/>
            </a:endParaRPr>
          </a:p>
          <a:p>
            <a:pPr indent="-317500" lvl="0" marL="457200" rtl="0">
              <a:lnSpc>
                <a:spcPct val="100000"/>
              </a:lnSpc>
              <a:spcBef>
                <a:spcPts val="1600"/>
              </a:spcBef>
              <a:spcAft>
                <a:spcPts val="0"/>
              </a:spcAft>
              <a:buSzPts val="1400"/>
              <a:buFont typeface="Times New Roman"/>
              <a:buChar char="●"/>
            </a:pPr>
            <a:r>
              <a:rPr lang="en" sz="1400">
                <a:latin typeface="Times New Roman"/>
                <a:ea typeface="Times New Roman"/>
                <a:cs typeface="Times New Roman"/>
                <a:sym typeface="Times New Roman"/>
              </a:rPr>
              <a:t>Sensors that determine whether or not a strategy can be executed and if so, returns the parameters needed.</a:t>
            </a:r>
            <a:endParaRPr sz="1400">
              <a:latin typeface="Times New Roman"/>
              <a:ea typeface="Times New Roman"/>
              <a:cs typeface="Times New Roman"/>
              <a:sym typeface="Times New Roman"/>
            </a:endParaRPr>
          </a:p>
          <a:p>
            <a:pPr indent="-317500" lvl="0" marL="457200" rtl="0">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If a context is found, it returns the percept corresponding to the strategy and the parameters necessary to fulfill it.</a:t>
            </a:r>
            <a:endParaRPr sz="1400">
              <a:latin typeface="Times New Roman"/>
              <a:ea typeface="Times New Roman"/>
              <a:cs typeface="Times New Roman"/>
              <a:sym typeface="Times New Roman"/>
            </a:endParaRPr>
          </a:p>
          <a:p>
            <a:pPr indent="0" lvl="0" marL="0" rtl="0">
              <a:lnSpc>
                <a:spcPct val="100000"/>
              </a:lnSpc>
              <a:spcBef>
                <a:spcPts val="16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p:nvPr/>
        </p:nvSpPr>
        <p:spPr>
          <a:xfrm>
            <a:off x="206025" y="2149425"/>
            <a:ext cx="8824200" cy="2994300"/>
          </a:xfrm>
          <a:prstGeom prst="rect">
            <a:avLst/>
          </a:prstGeom>
          <a:gradFill>
            <a:gsLst>
              <a:gs pos="0">
                <a:srgbClr val="FFFFFF"/>
              </a:gs>
              <a:gs pos="100000">
                <a:srgbClr val="B3B3B3"/>
              </a:gs>
            </a:gsLst>
            <a:path path="circle">
              <a:fillToRect b="50%" l="50%" r="50%" t="50%"/>
            </a:path>
            <a:tileRect/>
          </a:gra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
              <a:t>Agent</a:t>
            </a:r>
            <a:endParaRPr/>
          </a:p>
        </p:txBody>
      </p:sp>
      <p:sp>
        <p:nvSpPr>
          <p:cNvPr id="87" name="Shape 87"/>
          <p:cNvSpPr/>
          <p:nvPr/>
        </p:nvSpPr>
        <p:spPr>
          <a:xfrm>
            <a:off x="3172675" y="616100"/>
            <a:ext cx="2571900" cy="720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Puzzle</a:t>
            </a:r>
            <a:endParaRPr/>
          </a:p>
        </p:txBody>
      </p:sp>
      <p:sp>
        <p:nvSpPr>
          <p:cNvPr id="88" name="Shape 88"/>
          <p:cNvSpPr/>
          <p:nvPr/>
        </p:nvSpPr>
        <p:spPr>
          <a:xfrm>
            <a:off x="5775275" y="2389775"/>
            <a:ext cx="2067000" cy="61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Agent State</a:t>
            </a:r>
            <a:endParaRPr/>
          </a:p>
        </p:txBody>
      </p:sp>
      <p:sp>
        <p:nvSpPr>
          <p:cNvPr id="89" name="Shape 89"/>
          <p:cNvSpPr txBox="1"/>
          <p:nvPr/>
        </p:nvSpPr>
        <p:spPr>
          <a:xfrm>
            <a:off x="6617925" y="1139975"/>
            <a:ext cx="748500" cy="68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t>Sensors receive puzzle information</a:t>
            </a:r>
            <a:endParaRPr sz="800"/>
          </a:p>
        </p:txBody>
      </p:sp>
      <p:sp>
        <p:nvSpPr>
          <p:cNvPr id="90" name="Shape 90"/>
          <p:cNvSpPr/>
          <p:nvPr/>
        </p:nvSpPr>
        <p:spPr>
          <a:xfrm>
            <a:off x="4621600" y="3564050"/>
            <a:ext cx="3948600" cy="10438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a:spcBef>
                <a:spcPts val="0"/>
              </a:spcBef>
              <a:spcAft>
                <a:spcPts val="0"/>
              </a:spcAft>
              <a:buNone/>
            </a:pPr>
            <a:r>
              <a:rPr lang="en" sz="1000"/>
              <a:t>Contexts</a:t>
            </a:r>
            <a:endParaRPr sz="1000"/>
          </a:p>
        </p:txBody>
      </p:sp>
      <p:sp>
        <p:nvSpPr>
          <p:cNvPr id="91" name="Shape 91"/>
          <p:cNvSpPr/>
          <p:nvPr/>
        </p:nvSpPr>
        <p:spPr>
          <a:xfrm>
            <a:off x="4916875" y="3914275"/>
            <a:ext cx="494400" cy="4257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1</a:t>
            </a:r>
            <a:endParaRPr/>
          </a:p>
        </p:txBody>
      </p:sp>
      <p:sp>
        <p:nvSpPr>
          <p:cNvPr id="92" name="Shape 92"/>
          <p:cNvSpPr/>
          <p:nvPr/>
        </p:nvSpPr>
        <p:spPr>
          <a:xfrm>
            <a:off x="5596750" y="3914275"/>
            <a:ext cx="494400" cy="425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2</a:t>
            </a:r>
            <a:endParaRPr/>
          </a:p>
        </p:txBody>
      </p:sp>
      <p:sp>
        <p:nvSpPr>
          <p:cNvPr id="93" name="Shape 93"/>
          <p:cNvSpPr/>
          <p:nvPr/>
        </p:nvSpPr>
        <p:spPr>
          <a:xfrm>
            <a:off x="7162475" y="3941750"/>
            <a:ext cx="494400" cy="4257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3</a:t>
            </a:r>
            <a:endParaRPr/>
          </a:p>
        </p:txBody>
      </p:sp>
      <p:sp>
        <p:nvSpPr>
          <p:cNvPr id="94" name="Shape 94"/>
          <p:cNvSpPr/>
          <p:nvPr/>
        </p:nvSpPr>
        <p:spPr>
          <a:xfrm>
            <a:off x="7842275" y="3941750"/>
            <a:ext cx="494400" cy="4257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4</a:t>
            </a:r>
            <a:endParaRPr/>
          </a:p>
        </p:txBody>
      </p:sp>
      <p:cxnSp>
        <p:nvCxnSpPr>
          <p:cNvPr id="95" name="Shape 95"/>
          <p:cNvCxnSpPr>
            <a:stCxn id="88" idx="2"/>
            <a:endCxn id="90" idx="0"/>
          </p:cNvCxnSpPr>
          <p:nvPr/>
        </p:nvCxnSpPr>
        <p:spPr>
          <a:xfrm flipH="1">
            <a:off x="6595775" y="3007775"/>
            <a:ext cx="213000" cy="556200"/>
          </a:xfrm>
          <a:prstGeom prst="straightConnector1">
            <a:avLst/>
          </a:prstGeom>
          <a:noFill/>
          <a:ln cap="flat" cmpd="sng" w="9525">
            <a:solidFill>
              <a:srgbClr val="000000"/>
            </a:solidFill>
            <a:prstDash val="solid"/>
            <a:round/>
            <a:headEnd len="med" w="med" type="none"/>
            <a:tailEnd len="med" w="med" type="triangle"/>
          </a:ln>
        </p:spPr>
      </p:cxnSp>
      <p:cxnSp>
        <p:nvCxnSpPr>
          <p:cNvPr id="96" name="Shape 96"/>
          <p:cNvCxnSpPr>
            <a:stCxn id="90" idx="0"/>
            <a:endCxn id="91" idx="0"/>
          </p:cNvCxnSpPr>
          <p:nvPr/>
        </p:nvCxnSpPr>
        <p:spPr>
          <a:xfrm flipH="1">
            <a:off x="5164000" y="3564050"/>
            <a:ext cx="1431900" cy="350100"/>
          </a:xfrm>
          <a:prstGeom prst="straightConnector1">
            <a:avLst/>
          </a:prstGeom>
          <a:noFill/>
          <a:ln cap="flat" cmpd="sng" w="9525">
            <a:solidFill>
              <a:schemeClr val="dk2"/>
            </a:solidFill>
            <a:prstDash val="solid"/>
            <a:round/>
            <a:headEnd len="med" w="med" type="none"/>
            <a:tailEnd len="med" w="med" type="none"/>
          </a:ln>
        </p:spPr>
      </p:cxnSp>
      <p:cxnSp>
        <p:nvCxnSpPr>
          <p:cNvPr id="97" name="Shape 97"/>
          <p:cNvCxnSpPr>
            <a:stCxn id="92" idx="0"/>
            <a:endCxn id="90" idx="0"/>
          </p:cNvCxnSpPr>
          <p:nvPr/>
        </p:nvCxnSpPr>
        <p:spPr>
          <a:xfrm flipH="1" rot="10800000">
            <a:off x="5843950" y="3564175"/>
            <a:ext cx="752100" cy="350100"/>
          </a:xfrm>
          <a:prstGeom prst="straightConnector1">
            <a:avLst/>
          </a:prstGeom>
          <a:noFill/>
          <a:ln cap="flat" cmpd="sng" w="9525">
            <a:solidFill>
              <a:schemeClr val="dk2"/>
            </a:solidFill>
            <a:prstDash val="solid"/>
            <a:round/>
            <a:headEnd len="med" w="med" type="none"/>
            <a:tailEnd len="med" w="med" type="none"/>
          </a:ln>
        </p:spPr>
      </p:cxnSp>
      <p:cxnSp>
        <p:nvCxnSpPr>
          <p:cNvPr id="98" name="Shape 98"/>
          <p:cNvCxnSpPr>
            <a:stCxn id="93" idx="0"/>
            <a:endCxn id="90" idx="0"/>
          </p:cNvCxnSpPr>
          <p:nvPr/>
        </p:nvCxnSpPr>
        <p:spPr>
          <a:xfrm rot="10800000">
            <a:off x="6595775" y="3564050"/>
            <a:ext cx="813900" cy="377700"/>
          </a:xfrm>
          <a:prstGeom prst="straightConnector1">
            <a:avLst/>
          </a:prstGeom>
          <a:noFill/>
          <a:ln cap="flat" cmpd="sng" w="9525">
            <a:solidFill>
              <a:schemeClr val="dk2"/>
            </a:solidFill>
            <a:prstDash val="solid"/>
            <a:round/>
            <a:headEnd len="med" w="med" type="none"/>
            <a:tailEnd len="med" w="med" type="none"/>
          </a:ln>
        </p:spPr>
      </p:cxnSp>
      <p:cxnSp>
        <p:nvCxnSpPr>
          <p:cNvPr id="99" name="Shape 99"/>
          <p:cNvCxnSpPr>
            <a:stCxn id="94" idx="0"/>
            <a:endCxn id="90" idx="0"/>
          </p:cNvCxnSpPr>
          <p:nvPr/>
        </p:nvCxnSpPr>
        <p:spPr>
          <a:xfrm rot="10800000">
            <a:off x="6595775" y="3564050"/>
            <a:ext cx="1493700" cy="377700"/>
          </a:xfrm>
          <a:prstGeom prst="straightConnector1">
            <a:avLst/>
          </a:prstGeom>
          <a:noFill/>
          <a:ln cap="flat" cmpd="sng" w="9525">
            <a:solidFill>
              <a:schemeClr val="dk2"/>
            </a:solidFill>
            <a:prstDash val="solid"/>
            <a:round/>
            <a:headEnd len="med" w="med" type="none"/>
            <a:tailEnd len="med" w="med" type="none"/>
          </a:ln>
        </p:spPr>
      </p:cxnSp>
      <p:sp>
        <p:nvSpPr>
          <p:cNvPr id="100" name="Shape 100"/>
          <p:cNvSpPr/>
          <p:nvPr/>
        </p:nvSpPr>
        <p:spPr>
          <a:xfrm>
            <a:off x="5775275" y="4717600"/>
            <a:ext cx="1140000" cy="3159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Percept</a:t>
            </a:r>
            <a:endParaRPr/>
          </a:p>
        </p:txBody>
      </p:sp>
      <p:cxnSp>
        <p:nvCxnSpPr>
          <p:cNvPr id="101" name="Shape 101"/>
          <p:cNvCxnSpPr>
            <a:stCxn id="91" idx="2"/>
            <a:endCxn id="90" idx="2"/>
          </p:cNvCxnSpPr>
          <p:nvPr/>
        </p:nvCxnSpPr>
        <p:spPr>
          <a:xfrm>
            <a:off x="5164075" y="4339975"/>
            <a:ext cx="1431900" cy="267900"/>
          </a:xfrm>
          <a:prstGeom prst="straightConnector1">
            <a:avLst/>
          </a:prstGeom>
          <a:noFill/>
          <a:ln cap="flat" cmpd="sng" w="9525">
            <a:solidFill>
              <a:srgbClr val="9900FF"/>
            </a:solidFill>
            <a:prstDash val="solid"/>
            <a:round/>
            <a:headEnd len="med" w="med" type="none"/>
            <a:tailEnd len="med" w="med" type="triangle"/>
          </a:ln>
        </p:spPr>
      </p:cxnSp>
      <p:cxnSp>
        <p:nvCxnSpPr>
          <p:cNvPr id="102" name="Shape 102"/>
          <p:cNvCxnSpPr>
            <a:stCxn id="90" idx="2"/>
            <a:endCxn id="100" idx="0"/>
          </p:cNvCxnSpPr>
          <p:nvPr/>
        </p:nvCxnSpPr>
        <p:spPr>
          <a:xfrm flipH="1">
            <a:off x="6345400" y="4607850"/>
            <a:ext cx="250500" cy="109800"/>
          </a:xfrm>
          <a:prstGeom prst="straightConnector1">
            <a:avLst/>
          </a:prstGeom>
          <a:noFill/>
          <a:ln cap="flat" cmpd="sng" w="9525">
            <a:solidFill>
              <a:schemeClr val="dk2"/>
            </a:solidFill>
            <a:prstDash val="solid"/>
            <a:round/>
            <a:headEnd len="med" w="med" type="none"/>
            <a:tailEnd len="med" w="med" type="triangle"/>
          </a:ln>
        </p:spPr>
      </p:cxnSp>
      <p:cxnSp>
        <p:nvCxnSpPr>
          <p:cNvPr id="103" name="Shape 103"/>
          <p:cNvCxnSpPr>
            <a:stCxn id="92" idx="2"/>
            <a:endCxn id="90" idx="2"/>
          </p:cNvCxnSpPr>
          <p:nvPr/>
        </p:nvCxnSpPr>
        <p:spPr>
          <a:xfrm>
            <a:off x="5843950" y="4339975"/>
            <a:ext cx="752100" cy="267900"/>
          </a:xfrm>
          <a:prstGeom prst="straightConnector1">
            <a:avLst/>
          </a:prstGeom>
          <a:noFill/>
          <a:ln cap="flat" cmpd="sng" w="9525">
            <a:solidFill>
              <a:schemeClr val="accent1"/>
            </a:solidFill>
            <a:prstDash val="solid"/>
            <a:round/>
            <a:headEnd len="med" w="med" type="none"/>
            <a:tailEnd len="med" w="med" type="triangle"/>
          </a:ln>
        </p:spPr>
      </p:cxnSp>
      <p:cxnSp>
        <p:nvCxnSpPr>
          <p:cNvPr id="104" name="Shape 104"/>
          <p:cNvCxnSpPr>
            <a:stCxn id="93" idx="2"/>
            <a:endCxn id="90" idx="2"/>
          </p:cNvCxnSpPr>
          <p:nvPr/>
        </p:nvCxnSpPr>
        <p:spPr>
          <a:xfrm flipH="1">
            <a:off x="6595775" y="4367450"/>
            <a:ext cx="813900" cy="240300"/>
          </a:xfrm>
          <a:prstGeom prst="straightConnector1">
            <a:avLst/>
          </a:prstGeom>
          <a:noFill/>
          <a:ln cap="flat" cmpd="sng" w="9525">
            <a:solidFill>
              <a:srgbClr val="CC0000"/>
            </a:solidFill>
            <a:prstDash val="solid"/>
            <a:round/>
            <a:headEnd len="med" w="med" type="none"/>
            <a:tailEnd len="med" w="med" type="triangle"/>
          </a:ln>
        </p:spPr>
      </p:cxnSp>
      <p:cxnSp>
        <p:nvCxnSpPr>
          <p:cNvPr id="105" name="Shape 105"/>
          <p:cNvCxnSpPr>
            <a:stCxn id="94" idx="2"/>
            <a:endCxn id="90" idx="2"/>
          </p:cNvCxnSpPr>
          <p:nvPr/>
        </p:nvCxnSpPr>
        <p:spPr>
          <a:xfrm flipH="1">
            <a:off x="6595775" y="4367450"/>
            <a:ext cx="1493700" cy="240300"/>
          </a:xfrm>
          <a:prstGeom prst="straightConnector1">
            <a:avLst/>
          </a:prstGeom>
          <a:noFill/>
          <a:ln cap="flat" cmpd="sng" w="9525">
            <a:solidFill>
              <a:srgbClr val="351C75"/>
            </a:solidFill>
            <a:prstDash val="solid"/>
            <a:round/>
            <a:headEnd len="med" w="med" type="none"/>
            <a:tailEnd len="med" w="med" type="triangle"/>
          </a:ln>
        </p:spPr>
      </p:cxnSp>
      <p:sp>
        <p:nvSpPr>
          <p:cNvPr id="106" name="Shape 106"/>
          <p:cNvSpPr/>
          <p:nvPr/>
        </p:nvSpPr>
        <p:spPr>
          <a:xfrm>
            <a:off x="466975" y="3021550"/>
            <a:ext cx="3131400" cy="1284000"/>
          </a:xfrm>
          <a:prstGeom prst="rect">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a:spcBef>
                <a:spcPts val="0"/>
              </a:spcBef>
              <a:spcAft>
                <a:spcPts val="0"/>
              </a:spcAft>
              <a:buNone/>
            </a:pPr>
            <a:r>
              <a:rPr lang="en" sz="1000"/>
              <a:t>Strategies</a:t>
            </a:r>
            <a:endParaRPr sz="1000"/>
          </a:p>
        </p:txBody>
      </p:sp>
      <p:sp>
        <p:nvSpPr>
          <p:cNvPr id="107" name="Shape 107"/>
          <p:cNvSpPr/>
          <p:nvPr/>
        </p:nvSpPr>
        <p:spPr>
          <a:xfrm>
            <a:off x="659225" y="3433575"/>
            <a:ext cx="398400" cy="4257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1</a:t>
            </a:r>
            <a:endParaRPr/>
          </a:p>
        </p:txBody>
      </p:sp>
      <p:sp>
        <p:nvSpPr>
          <p:cNvPr id="108" name="Shape 108"/>
          <p:cNvSpPr/>
          <p:nvPr/>
        </p:nvSpPr>
        <p:spPr>
          <a:xfrm>
            <a:off x="1345938" y="3450700"/>
            <a:ext cx="398400" cy="425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2</a:t>
            </a:r>
            <a:endParaRPr/>
          </a:p>
        </p:txBody>
      </p:sp>
      <p:sp>
        <p:nvSpPr>
          <p:cNvPr id="109" name="Shape 109"/>
          <p:cNvSpPr/>
          <p:nvPr/>
        </p:nvSpPr>
        <p:spPr>
          <a:xfrm>
            <a:off x="2312500" y="3450700"/>
            <a:ext cx="398400" cy="425700"/>
          </a:xfrm>
          <a:prstGeom prst="rect">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3</a:t>
            </a:r>
            <a:endParaRPr/>
          </a:p>
        </p:txBody>
      </p:sp>
      <p:sp>
        <p:nvSpPr>
          <p:cNvPr id="110" name="Shape 110"/>
          <p:cNvSpPr/>
          <p:nvPr/>
        </p:nvSpPr>
        <p:spPr>
          <a:xfrm>
            <a:off x="2990725" y="3450700"/>
            <a:ext cx="398400" cy="425700"/>
          </a:xfrm>
          <a:prstGeom prst="rect">
            <a:avLst/>
          </a:prstGeom>
          <a:solidFill>
            <a:srgbClr val="351C7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4</a:t>
            </a:r>
            <a:endParaRPr/>
          </a:p>
        </p:txBody>
      </p:sp>
      <p:cxnSp>
        <p:nvCxnSpPr>
          <p:cNvPr id="111" name="Shape 111"/>
          <p:cNvCxnSpPr>
            <a:stCxn id="100" idx="2"/>
            <a:endCxn id="106" idx="2"/>
          </p:cNvCxnSpPr>
          <p:nvPr/>
        </p:nvCxnSpPr>
        <p:spPr>
          <a:xfrm rot="10800000">
            <a:off x="2032775" y="4305550"/>
            <a:ext cx="3742500" cy="570000"/>
          </a:xfrm>
          <a:prstGeom prst="bentConnector2">
            <a:avLst/>
          </a:prstGeom>
          <a:noFill/>
          <a:ln cap="flat" cmpd="sng" w="9525">
            <a:solidFill>
              <a:srgbClr val="000000"/>
            </a:solidFill>
            <a:prstDash val="solid"/>
            <a:round/>
            <a:headEnd len="med" w="med" type="none"/>
            <a:tailEnd len="med" w="med" type="stealth"/>
          </a:ln>
        </p:spPr>
      </p:cxnSp>
      <p:cxnSp>
        <p:nvCxnSpPr>
          <p:cNvPr id="112" name="Shape 112"/>
          <p:cNvCxnSpPr>
            <a:stCxn id="106" idx="2"/>
            <a:endCxn id="107" idx="2"/>
          </p:cNvCxnSpPr>
          <p:nvPr/>
        </p:nvCxnSpPr>
        <p:spPr>
          <a:xfrm flipH="1" rot="5400000">
            <a:off x="1222375" y="3495250"/>
            <a:ext cx="446400" cy="1174200"/>
          </a:xfrm>
          <a:prstGeom prst="bentConnector3">
            <a:avLst>
              <a:gd fmla="val 21500" name="adj1"/>
            </a:avLst>
          </a:prstGeom>
          <a:noFill/>
          <a:ln cap="flat" cmpd="sng" w="9525">
            <a:solidFill>
              <a:srgbClr val="9900FF"/>
            </a:solidFill>
            <a:prstDash val="solid"/>
            <a:round/>
            <a:headEnd len="med" w="med" type="none"/>
            <a:tailEnd len="med" w="med" type="stealth"/>
          </a:ln>
        </p:spPr>
      </p:cxnSp>
      <p:cxnSp>
        <p:nvCxnSpPr>
          <p:cNvPr id="113" name="Shape 113"/>
          <p:cNvCxnSpPr>
            <a:stCxn id="106" idx="2"/>
            <a:endCxn id="108" idx="2"/>
          </p:cNvCxnSpPr>
          <p:nvPr/>
        </p:nvCxnSpPr>
        <p:spPr>
          <a:xfrm flipH="1" rot="5400000">
            <a:off x="1574425" y="3847300"/>
            <a:ext cx="429000" cy="487500"/>
          </a:xfrm>
          <a:prstGeom prst="bentConnector3">
            <a:avLst>
              <a:gd fmla="val -55468" name="adj1"/>
            </a:avLst>
          </a:prstGeom>
          <a:noFill/>
          <a:ln cap="flat" cmpd="sng" w="9525">
            <a:solidFill>
              <a:schemeClr val="accent1"/>
            </a:solidFill>
            <a:prstDash val="solid"/>
            <a:round/>
            <a:headEnd len="med" w="med" type="none"/>
            <a:tailEnd len="med" w="med" type="stealth"/>
          </a:ln>
        </p:spPr>
      </p:cxnSp>
      <p:cxnSp>
        <p:nvCxnSpPr>
          <p:cNvPr id="114" name="Shape 114"/>
          <p:cNvCxnSpPr>
            <a:stCxn id="106" idx="2"/>
            <a:endCxn id="109" idx="2"/>
          </p:cNvCxnSpPr>
          <p:nvPr/>
        </p:nvCxnSpPr>
        <p:spPr>
          <a:xfrm flipH="1" rot="10800000">
            <a:off x="2032675" y="3876550"/>
            <a:ext cx="479100" cy="429000"/>
          </a:xfrm>
          <a:prstGeom prst="straightConnector1">
            <a:avLst/>
          </a:prstGeom>
          <a:noFill/>
          <a:ln cap="flat" cmpd="sng" w="9525">
            <a:solidFill>
              <a:srgbClr val="CC0000"/>
            </a:solidFill>
            <a:prstDash val="solid"/>
            <a:round/>
            <a:headEnd len="med" w="med" type="none"/>
            <a:tailEnd len="med" w="med" type="stealth"/>
          </a:ln>
        </p:spPr>
      </p:cxnSp>
      <p:cxnSp>
        <p:nvCxnSpPr>
          <p:cNvPr id="115" name="Shape 115"/>
          <p:cNvCxnSpPr>
            <a:stCxn id="106" idx="2"/>
            <a:endCxn id="110" idx="2"/>
          </p:cNvCxnSpPr>
          <p:nvPr/>
        </p:nvCxnSpPr>
        <p:spPr>
          <a:xfrm rot="-5400000">
            <a:off x="2396875" y="3512350"/>
            <a:ext cx="429000" cy="1157400"/>
          </a:xfrm>
          <a:prstGeom prst="bentConnector3">
            <a:avLst>
              <a:gd fmla="val -55468" name="adj1"/>
            </a:avLst>
          </a:prstGeom>
          <a:noFill/>
          <a:ln cap="flat" cmpd="sng" w="9525">
            <a:solidFill>
              <a:srgbClr val="351C75"/>
            </a:solidFill>
            <a:prstDash val="solid"/>
            <a:round/>
            <a:headEnd len="med" w="med" type="none"/>
            <a:tailEnd len="med" w="med" type="stealth"/>
          </a:ln>
        </p:spPr>
      </p:cxnSp>
      <p:cxnSp>
        <p:nvCxnSpPr>
          <p:cNvPr id="116" name="Shape 116"/>
          <p:cNvCxnSpPr>
            <a:stCxn id="107" idx="0"/>
            <a:endCxn id="106" idx="0"/>
          </p:cNvCxnSpPr>
          <p:nvPr/>
        </p:nvCxnSpPr>
        <p:spPr>
          <a:xfrm rot="-5400000">
            <a:off x="1239575" y="2640525"/>
            <a:ext cx="411900" cy="1174200"/>
          </a:xfrm>
          <a:prstGeom prst="bentConnector3">
            <a:avLst>
              <a:gd fmla="val 66685" name="adj1"/>
            </a:avLst>
          </a:prstGeom>
          <a:noFill/>
          <a:ln cap="flat" cmpd="sng" w="9525">
            <a:solidFill>
              <a:srgbClr val="9900FF"/>
            </a:solidFill>
            <a:prstDash val="solid"/>
            <a:round/>
            <a:headEnd len="med" w="med" type="none"/>
            <a:tailEnd len="med" w="med" type="triangle"/>
          </a:ln>
        </p:spPr>
      </p:cxnSp>
      <p:cxnSp>
        <p:nvCxnSpPr>
          <p:cNvPr id="117" name="Shape 117"/>
          <p:cNvCxnSpPr>
            <a:stCxn id="108" idx="0"/>
            <a:endCxn id="106" idx="0"/>
          </p:cNvCxnSpPr>
          <p:nvPr/>
        </p:nvCxnSpPr>
        <p:spPr>
          <a:xfrm rot="-5400000">
            <a:off x="1574388" y="2992450"/>
            <a:ext cx="429000" cy="487500"/>
          </a:xfrm>
          <a:prstGeom prst="bentConnector3">
            <a:avLst>
              <a:gd fmla="val 31184" name="adj1"/>
            </a:avLst>
          </a:prstGeom>
          <a:noFill/>
          <a:ln cap="flat" cmpd="sng" w="9525">
            <a:solidFill>
              <a:schemeClr val="accent1"/>
            </a:solidFill>
            <a:prstDash val="solid"/>
            <a:round/>
            <a:headEnd len="med" w="med" type="none"/>
            <a:tailEnd len="med" w="med" type="triangle"/>
          </a:ln>
        </p:spPr>
      </p:cxnSp>
      <p:cxnSp>
        <p:nvCxnSpPr>
          <p:cNvPr id="118" name="Shape 118"/>
          <p:cNvCxnSpPr>
            <a:stCxn id="109" idx="0"/>
            <a:endCxn id="106" idx="0"/>
          </p:cNvCxnSpPr>
          <p:nvPr/>
        </p:nvCxnSpPr>
        <p:spPr>
          <a:xfrm flipH="1" rot="5400000">
            <a:off x="2057650" y="2996650"/>
            <a:ext cx="429000" cy="479100"/>
          </a:xfrm>
          <a:prstGeom prst="bentConnector3">
            <a:avLst>
              <a:gd fmla="val 48777" name="adj1"/>
            </a:avLst>
          </a:prstGeom>
          <a:noFill/>
          <a:ln cap="flat" cmpd="sng" w="9525">
            <a:solidFill>
              <a:srgbClr val="CC0000"/>
            </a:solidFill>
            <a:prstDash val="solid"/>
            <a:round/>
            <a:headEnd len="med" w="med" type="none"/>
            <a:tailEnd len="med" w="med" type="triangle"/>
          </a:ln>
        </p:spPr>
      </p:cxnSp>
      <p:cxnSp>
        <p:nvCxnSpPr>
          <p:cNvPr id="119" name="Shape 119"/>
          <p:cNvCxnSpPr/>
          <p:nvPr/>
        </p:nvCxnSpPr>
        <p:spPr>
          <a:xfrm rot="10800000">
            <a:off x="2032825" y="3001250"/>
            <a:ext cx="1157400" cy="429300"/>
          </a:xfrm>
          <a:prstGeom prst="bentConnector3">
            <a:avLst>
              <a:gd fmla="val 27033" name="adj1"/>
            </a:avLst>
          </a:prstGeom>
          <a:noFill/>
          <a:ln cap="flat" cmpd="sng" w="9525">
            <a:solidFill>
              <a:srgbClr val="351C75"/>
            </a:solidFill>
            <a:prstDash val="solid"/>
            <a:round/>
            <a:headEnd len="med" w="med" type="none"/>
            <a:tailEnd len="med" w="med" type="triangle"/>
          </a:ln>
        </p:spPr>
      </p:cxnSp>
      <p:cxnSp>
        <p:nvCxnSpPr>
          <p:cNvPr id="120" name="Shape 120"/>
          <p:cNvCxnSpPr>
            <a:stCxn id="106" idx="0"/>
            <a:endCxn id="87" idx="1"/>
          </p:cNvCxnSpPr>
          <p:nvPr/>
        </p:nvCxnSpPr>
        <p:spPr>
          <a:xfrm flipH="1" rot="10800000">
            <a:off x="2032675" y="976450"/>
            <a:ext cx="1140000" cy="2045100"/>
          </a:xfrm>
          <a:prstGeom prst="straightConnector1">
            <a:avLst/>
          </a:prstGeom>
          <a:noFill/>
          <a:ln cap="flat" cmpd="sng" w="9525">
            <a:solidFill>
              <a:srgbClr val="000000"/>
            </a:solidFill>
            <a:prstDash val="solid"/>
            <a:round/>
            <a:headEnd len="med" w="med" type="diamond"/>
            <a:tailEnd len="med" w="med" type="triangle"/>
          </a:ln>
        </p:spPr>
      </p:cxnSp>
      <p:cxnSp>
        <p:nvCxnSpPr>
          <p:cNvPr id="121" name="Shape 121"/>
          <p:cNvCxnSpPr>
            <a:endCxn id="88" idx="1"/>
          </p:cNvCxnSpPr>
          <p:nvPr/>
        </p:nvCxnSpPr>
        <p:spPr>
          <a:xfrm>
            <a:off x="2369075" y="2202275"/>
            <a:ext cx="3406200" cy="496500"/>
          </a:xfrm>
          <a:prstGeom prst="straightConnector1">
            <a:avLst/>
          </a:prstGeom>
          <a:noFill/>
          <a:ln cap="flat" cmpd="sng" w="9525">
            <a:solidFill>
              <a:schemeClr val="dk2"/>
            </a:solidFill>
            <a:prstDash val="dot"/>
            <a:round/>
            <a:headEnd len="med" w="med" type="none"/>
            <a:tailEnd len="med" w="med" type="triangle"/>
          </a:ln>
        </p:spPr>
      </p:cxnSp>
      <p:sp>
        <p:nvSpPr>
          <p:cNvPr id="122" name="Shape 122"/>
          <p:cNvSpPr txBox="1"/>
          <p:nvPr/>
        </p:nvSpPr>
        <p:spPr>
          <a:xfrm>
            <a:off x="1629725" y="1239421"/>
            <a:ext cx="669600" cy="649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800"/>
              <a:t>Actuators execute the strategy</a:t>
            </a:r>
            <a:endParaRPr sz="800"/>
          </a:p>
        </p:txBody>
      </p:sp>
      <p:sp>
        <p:nvSpPr>
          <p:cNvPr id="123" name="Shape 123"/>
          <p:cNvSpPr txBox="1"/>
          <p:nvPr/>
        </p:nvSpPr>
        <p:spPr>
          <a:xfrm>
            <a:off x="260950" y="199150"/>
            <a:ext cx="8467200" cy="374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u="sng"/>
              <a:t>The AI Structure and Process</a:t>
            </a:r>
            <a:endParaRPr b="1" u="sng"/>
          </a:p>
        </p:txBody>
      </p:sp>
      <p:cxnSp>
        <p:nvCxnSpPr>
          <p:cNvPr id="124" name="Shape 124"/>
          <p:cNvCxnSpPr>
            <a:stCxn id="87" idx="3"/>
          </p:cNvCxnSpPr>
          <p:nvPr/>
        </p:nvCxnSpPr>
        <p:spPr>
          <a:xfrm>
            <a:off x="5744575" y="976550"/>
            <a:ext cx="1064100" cy="1411800"/>
          </a:xfrm>
          <a:prstGeom prst="straightConnector1">
            <a:avLst/>
          </a:prstGeom>
          <a:noFill/>
          <a:ln cap="flat" cmpd="sng" w="9525">
            <a:solidFill>
              <a:schemeClr val="dk2"/>
            </a:solidFill>
            <a:prstDash val="solid"/>
            <a:round/>
            <a:headEnd len="med" w="med" type="triangle"/>
            <a:tailEnd len="med" w="med" type="triangle"/>
          </a:ln>
        </p:spPr>
      </p:cxnSp>
      <p:sp>
        <p:nvSpPr>
          <p:cNvPr id="125" name="Shape 125"/>
          <p:cNvSpPr txBox="1"/>
          <p:nvPr/>
        </p:nvSpPr>
        <p:spPr>
          <a:xfrm>
            <a:off x="7922150" y="2781200"/>
            <a:ext cx="806100" cy="64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latin typeface="Times New Roman"/>
                <a:ea typeface="Times New Roman"/>
                <a:cs typeface="Times New Roman"/>
                <a:sym typeface="Times New Roman"/>
              </a:rPr>
              <a:t>Agent state determines strategy from sensors</a:t>
            </a:r>
            <a:endParaRPr sz="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u="sng"/>
              <a:t>Determining the Percept</a:t>
            </a:r>
            <a:endParaRPr u="sng"/>
          </a:p>
        </p:txBody>
      </p:sp>
      <p:sp>
        <p:nvSpPr>
          <p:cNvPr id="131" name="Shape 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latin typeface="Courier New"/>
                <a:ea typeface="Courier New"/>
                <a:cs typeface="Courier New"/>
                <a:sym typeface="Courier New"/>
              </a:rPr>
              <a:t>p</a:t>
            </a:r>
            <a:r>
              <a:rPr lang="en" sz="1200">
                <a:latin typeface="Courier New"/>
                <a:ea typeface="Courier New"/>
                <a:cs typeface="Courier New"/>
                <a:sym typeface="Courier New"/>
              </a:rPr>
              <a:t>rivate Percepts GetPerceptForRound() {</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i</a:t>
            </a:r>
            <a:r>
              <a:rPr lang="en" sz="1200">
                <a:latin typeface="Courier New"/>
                <a:ea typeface="Courier New"/>
                <a:cs typeface="Courier New"/>
                <a:sym typeface="Courier New"/>
              </a:rPr>
              <a:t>f (onlyChoiceContext.ContextAlgorithm() == Percepts.AreOnlyChoice){</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bool ot = onlyChoiceContext.GetContext(out ocTemp);</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r</a:t>
            </a:r>
            <a:r>
              <a:rPr lang="en" sz="1200">
                <a:latin typeface="Courier New"/>
                <a:ea typeface="Courier New"/>
                <a:cs typeface="Courier New"/>
                <a:sym typeface="Courier New"/>
              </a:rPr>
              <a:t>eturn Percepts.AreOnlyChoice;</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i</a:t>
            </a:r>
            <a:r>
              <a:rPr lang="en" sz="1200">
                <a:latin typeface="Courier New"/>
                <a:ea typeface="Courier New"/>
                <a:cs typeface="Courier New"/>
                <a:sym typeface="Courier New"/>
              </a:rPr>
              <a:t>f (singlePossibilityContext.ContextAlgorithm() == Percepts.AreSinglePossibilities){</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b</a:t>
            </a:r>
            <a:r>
              <a:rPr lang="en" sz="1200">
                <a:latin typeface="Courier New"/>
                <a:ea typeface="Courier New"/>
                <a:cs typeface="Courier New"/>
                <a:sym typeface="Courier New"/>
              </a:rPr>
              <a:t>ool sc = singlePossibilityContext.GetContext(out stTemp);</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r</a:t>
            </a:r>
            <a:r>
              <a:rPr lang="en" sz="1200">
                <a:latin typeface="Courier New"/>
                <a:ea typeface="Courier New"/>
                <a:cs typeface="Courier New"/>
                <a:sym typeface="Courier New"/>
              </a:rPr>
              <a:t>eturn Percepts.AreSingePossibilities;</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i</a:t>
            </a:r>
            <a:r>
              <a:rPr lang="en" sz="1200">
                <a:latin typeface="Courier New"/>
                <a:ea typeface="Courier New"/>
                <a:cs typeface="Courier New"/>
                <a:sym typeface="Courier New"/>
              </a:rPr>
              <a:t>f (subgroupExclusionContext.ContextAlgorithm() == Percepts.SubgroupExclusion){</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b</a:t>
            </a:r>
            <a:r>
              <a:rPr lang="en" sz="1200">
                <a:latin typeface="Courier New"/>
                <a:ea typeface="Courier New"/>
                <a:cs typeface="Courier New"/>
                <a:sym typeface="Courier New"/>
              </a:rPr>
              <a:t>ool sgt = subgroupExclusionContext.GetContext(out sgeTemp);</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r</a:t>
            </a:r>
            <a:r>
              <a:rPr lang="en" sz="1200">
                <a:latin typeface="Courier New"/>
                <a:ea typeface="Courier New"/>
                <a:cs typeface="Courier New"/>
                <a:sym typeface="Courier New"/>
              </a:rPr>
              <a:t>eturn Percepts.SubgroupExclusion;</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i</a:t>
            </a:r>
            <a:r>
              <a:rPr lang="en" sz="1200">
                <a:latin typeface="Courier New"/>
                <a:ea typeface="Courier New"/>
                <a:cs typeface="Courier New"/>
                <a:sym typeface="Courier New"/>
              </a:rPr>
              <a:t>f (nakedTwinExclusionContext.ContextAlgorithm() == Percepts.FindingNakedTwin){</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b</a:t>
            </a:r>
            <a:r>
              <a:rPr lang="en" sz="1200">
                <a:latin typeface="Courier New"/>
                <a:ea typeface="Courier New"/>
                <a:cs typeface="Courier New"/>
                <a:sym typeface="Courier New"/>
              </a:rPr>
              <a:t>ool ntt = nakedTwinExclusionContext.GetContext(out ntTemp);</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return Percepts.FindingNakedTwin;</a:t>
            </a:r>
            <a:endParaRPr sz="1200">
              <a:latin typeface="Courier New"/>
              <a:ea typeface="Courier New"/>
              <a:cs typeface="Courier New"/>
              <a:sym typeface="Courier New"/>
            </a:endParaRPr>
          </a:p>
          <a:p>
            <a:pPr indent="0" lvl="0" marL="0">
              <a:lnSpc>
                <a:spcPct val="100000"/>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u="sng"/>
              <a:t>Agent Execution Flow</a:t>
            </a:r>
            <a:endParaRPr u="sng"/>
          </a:p>
        </p:txBody>
      </p:sp>
      <p:sp>
        <p:nvSpPr>
          <p:cNvPr id="137" name="Shape 137"/>
          <p:cNvSpPr txBox="1"/>
          <p:nvPr>
            <p:ph idx="1" type="body"/>
          </p:nvPr>
        </p:nvSpPr>
        <p:spPr>
          <a:xfrm>
            <a:off x="311700" y="1152475"/>
            <a:ext cx="8520600" cy="3956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200">
                <a:latin typeface="Courier New"/>
                <a:ea typeface="Courier New"/>
                <a:cs typeface="Courier New"/>
                <a:sym typeface="Courier New"/>
              </a:rPr>
              <a:t>p</a:t>
            </a:r>
            <a:r>
              <a:rPr lang="en" sz="1200">
                <a:latin typeface="Courier New"/>
                <a:ea typeface="Courier New"/>
                <a:cs typeface="Courier New"/>
                <a:sym typeface="Courier New"/>
              </a:rPr>
              <a:t>ublic void Execute(){</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w</a:t>
            </a:r>
            <a:r>
              <a:rPr lang="en" sz="1200">
                <a:latin typeface="Courier New"/>
                <a:ea typeface="Courier New"/>
                <a:cs typeface="Courier New"/>
                <a:sym typeface="Courier New"/>
              </a:rPr>
              <a:t>hile (isAlive == LiveStatus.IsAlive &amp;&amp; puzzle != null &amp;&amp; IsPuzzleSolved() == false){</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thisPercept = GetPerceptForRound();</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switch(thisPercept){</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c</a:t>
            </a:r>
            <a:r>
              <a:rPr lang="en" sz="1200">
                <a:latin typeface="Courier New"/>
                <a:ea typeface="Courier New"/>
                <a:cs typeface="Courier New"/>
                <a:sym typeface="Courier New"/>
              </a:rPr>
              <a:t>ase Percepts.AreOnlyChoice:</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onlyChoiceStrategy.AlgorithmInterface(ocTemp);</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b</a:t>
            </a:r>
            <a:r>
              <a:rPr lang="en" sz="1200">
                <a:latin typeface="Courier New"/>
                <a:ea typeface="Courier New"/>
                <a:cs typeface="Courier New"/>
                <a:sym typeface="Courier New"/>
              </a:rPr>
              <a:t>reak;</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case Percepts.AreSinglePossibilities:</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singlePossibilityStrategy.AlgorithmInterface(stTemp);</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b</a:t>
            </a:r>
            <a:r>
              <a:rPr lang="en" sz="1200">
                <a:latin typeface="Courier New"/>
                <a:ea typeface="Courier New"/>
                <a:cs typeface="Courier New"/>
                <a:sym typeface="Courier New"/>
              </a:rPr>
              <a:t>reak;</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c</a:t>
            </a:r>
            <a:r>
              <a:rPr lang="en" sz="1200">
                <a:latin typeface="Courier New"/>
                <a:ea typeface="Courier New"/>
                <a:cs typeface="Courier New"/>
                <a:sym typeface="Courier New"/>
              </a:rPr>
              <a:t>ase Percepts.SubgroupExclusion:</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subgroupExclusionStrategy.AlgorithmInterface(sgeTemp);</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break;</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c</a:t>
            </a:r>
            <a:r>
              <a:rPr lang="en" sz="1200">
                <a:latin typeface="Courier New"/>
                <a:ea typeface="Courier New"/>
                <a:cs typeface="Courier New"/>
                <a:sym typeface="Courier New"/>
              </a:rPr>
              <a:t>ase Percepts.FindingNakedTwin:</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nakedTwinExclusionStrategy.AlgorithmInterface(ntTemp);</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b</a:t>
            </a:r>
            <a:r>
              <a:rPr lang="en" sz="1200">
                <a:latin typeface="Courier New"/>
                <a:ea typeface="Courier New"/>
                <a:cs typeface="Courier New"/>
                <a:sym typeface="Courier New"/>
              </a:rPr>
              <a:t>reak;</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c</a:t>
            </a:r>
            <a:r>
              <a:rPr lang="en" sz="1200">
                <a:latin typeface="Courier New"/>
                <a:ea typeface="Courier New"/>
                <a:cs typeface="Courier New"/>
                <a:sym typeface="Courier New"/>
              </a:rPr>
              <a:t>ase default:</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r>
              <a:rPr lang="en" sz="1200">
                <a:latin typeface="Courier New"/>
                <a:ea typeface="Courier New"/>
                <a:cs typeface="Courier New"/>
                <a:sym typeface="Courier New"/>
              </a:rPr>
              <a:t>b</a:t>
            </a:r>
            <a:r>
              <a:rPr lang="en" sz="1200">
                <a:latin typeface="Courier New"/>
                <a:ea typeface="Courier New"/>
                <a:cs typeface="Courier New"/>
                <a:sym typeface="Courier New"/>
              </a:rPr>
              <a:t>reak;</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nSpc>
                <a:spcPct val="100000"/>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a:lnSpc>
                <a:spcPct val="100000"/>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Strategies</a:t>
            </a:r>
            <a:endParaRPr u="sng"/>
          </a:p>
        </p:txBody>
      </p:sp>
      <p:sp>
        <p:nvSpPr>
          <p:cNvPr id="143" name="Shape 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	In order of priority:</a:t>
            </a:r>
            <a:endParaRPr sz="1400">
              <a:latin typeface="Times New Roman"/>
              <a:ea typeface="Times New Roman"/>
              <a:cs typeface="Times New Roman"/>
              <a:sym typeface="Times New Roman"/>
            </a:endParaRPr>
          </a:p>
          <a:p>
            <a:pPr indent="-317500" lvl="0" marL="457200" rtl="0">
              <a:spcBef>
                <a:spcPts val="1600"/>
              </a:spcBef>
              <a:spcAft>
                <a:spcPts val="0"/>
              </a:spcAft>
              <a:buClr>
                <a:srgbClr val="9900FF"/>
              </a:buClr>
              <a:buSzPts val="1400"/>
              <a:buFont typeface="Times New Roman"/>
              <a:buAutoNum type="arabicPeriod"/>
            </a:pPr>
            <a:r>
              <a:rPr lang="en" sz="1400">
                <a:solidFill>
                  <a:srgbClr val="9900FF"/>
                </a:solidFill>
                <a:latin typeface="Times New Roman"/>
                <a:ea typeface="Times New Roman"/>
                <a:cs typeface="Times New Roman"/>
                <a:sym typeface="Times New Roman"/>
              </a:rPr>
              <a:t>Only Choice Rule</a:t>
            </a:r>
            <a:endParaRPr sz="1400">
              <a:solidFill>
                <a:srgbClr val="9900FF"/>
              </a:solidFill>
              <a:latin typeface="Times New Roman"/>
              <a:ea typeface="Times New Roman"/>
              <a:cs typeface="Times New Roman"/>
              <a:sym typeface="Times New Roman"/>
            </a:endParaRPr>
          </a:p>
          <a:p>
            <a:pPr indent="-317500" lvl="0" marL="457200" rtl="0">
              <a:spcBef>
                <a:spcPts val="0"/>
              </a:spcBef>
              <a:spcAft>
                <a:spcPts val="0"/>
              </a:spcAft>
              <a:buClr>
                <a:schemeClr val="accent1"/>
              </a:buClr>
              <a:buSzPts val="1400"/>
              <a:buFont typeface="Times New Roman"/>
              <a:buAutoNum type="arabicPeriod"/>
            </a:pPr>
            <a:r>
              <a:rPr lang="en" sz="1400">
                <a:solidFill>
                  <a:schemeClr val="accent1"/>
                </a:solidFill>
                <a:latin typeface="Times New Roman"/>
                <a:ea typeface="Times New Roman"/>
                <a:cs typeface="Times New Roman"/>
                <a:sym typeface="Times New Roman"/>
              </a:rPr>
              <a:t>Single Possibility Rule</a:t>
            </a:r>
            <a:endParaRPr sz="1400">
              <a:solidFill>
                <a:schemeClr val="accent1"/>
              </a:solidFill>
              <a:latin typeface="Times New Roman"/>
              <a:ea typeface="Times New Roman"/>
              <a:cs typeface="Times New Roman"/>
              <a:sym typeface="Times New Roman"/>
            </a:endParaRPr>
          </a:p>
          <a:p>
            <a:pPr indent="-317500" lvl="0" marL="457200" rtl="0">
              <a:spcBef>
                <a:spcPts val="0"/>
              </a:spcBef>
              <a:spcAft>
                <a:spcPts val="0"/>
              </a:spcAft>
              <a:buClr>
                <a:srgbClr val="CC0000"/>
              </a:buClr>
              <a:buSzPts val="1400"/>
              <a:buFont typeface="Times New Roman"/>
              <a:buAutoNum type="arabicPeriod"/>
            </a:pPr>
            <a:r>
              <a:rPr lang="en" sz="1400">
                <a:solidFill>
                  <a:srgbClr val="CC0000"/>
                </a:solidFill>
                <a:latin typeface="Times New Roman"/>
                <a:ea typeface="Times New Roman"/>
                <a:cs typeface="Times New Roman"/>
                <a:sym typeface="Times New Roman"/>
              </a:rPr>
              <a:t>Subgroup Exclusion Rule</a:t>
            </a:r>
            <a:endParaRPr sz="1400">
              <a:solidFill>
                <a:srgbClr val="CC0000"/>
              </a:solidFill>
              <a:latin typeface="Times New Roman"/>
              <a:ea typeface="Times New Roman"/>
              <a:cs typeface="Times New Roman"/>
              <a:sym typeface="Times New Roman"/>
            </a:endParaRPr>
          </a:p>
          <a:p>
            <a:pPr indent="-317500" lvl="0" marL="457200" rtl="0">
              <a:spcBef>
                <a:spcPts val="0"/>
              </a:spcBef>
              <a:spcAft>
                <a:spcPts val="0"/>
              </a:spcAft>
              <a:buClr>
                <a:srgbClr val="351C75"/>
              </a:buClr>
              <a:buSzPts val="1400"/>
              <a:buFont typeface="Times New Roman"/>
              <a:buAutoNum type="arabicPeriod"/>
            </a:pPr>
            <a:r>
              <a:rPr lang="en" sz="1400">
                <a:solidFill>
                  <a:srgbClr val="351C75"/>
                </a:solidFill>
                <a:latin typeface="Times New Roman"/>
                <a:ea typeface="Times New Roman"/>
                <a:cs typeface="Times New Roman"/>
                <a:sym typeface="Times New Roman"/>
              </a:rPr>
              <a:t>Naked Twin Exclusion Rule</a:t>
            </a:r>
            <a:endParaRPr sz="1400">
              <a:solidFill>
                <a:srgbClr val="351C75"/>
              </a:solidFill>
              <a:latin typeface="Times New Roman"/>
              <a:ea typeface="Times New Roman"/>
              <a:cs typeface="Times New Roman"/>
              <a:sym typeface="Times New Roman"/>
            </a:endParaRPr>
          </a:p>
          <a:p>
            <a:pPr indent="0" lvl="0" marL="0" rtl="0">
              <a:spcBef>
                <a:spcPts val="1600"/>
              </a:spcBef>
              <a:spcAft>
                <a:spcPts val="1600"/>
              </a:spcAft>
              <a:buNone/>
            </a:pPr>
            <a:r>
              <a:t/>
            </a:r>
            <a:endParaRPr sz="1400">
              <a:solidFill>
                <a:srgbClr val="00FF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