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5" r:id="rId4"/>
    <p:sldId id="259" r:id="rId5"/>
    <p:sldId id="266" r:id="rId6"/>
    <p:sldId id="258" r:id="rId7"/>
    <p:sldId id="267" r:id="rId8"/>
    <p:sldId id="313" r:id="rId9"/>
    <p:sldId id="268" r:id="rId10"/>
    <p:sldId id="312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316" r:id="rId19"/>
    <p:sldId id="317" r:id="rId20"/>
    <p:sldId id="318" r:id="rId21"/>
    <p:sldId id="277" r:id="rId22"/>
    <p:sldId id="305" r:id="rId23"/>
    <p:sldId id="306" r:id="rId24"/>
    <p:sldId id="314" r:id="rId25"/>
    <p:sldId id="280" r:id="rId26"/>
    <p:sldId id="329" r:id="rId27"/>
    <p:sldId id="286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8" r:id="rId36"/>
    <p:sldId id="327" r:id="rId37"/>
    <p:sldId id="293" r:id="rId38"/>
    <p:sldId id="294" r:id="rId39"/>
    <p:sldId id="295" r:id="rId40"/>
    <p:sldId id="297" r:id="rId41"/>
    <p:sldId id="298" r:id="rId42"/>
    <p:sldId id="311" r:id="rId43"/>
    <p:sldId id="303" r:id="rId44"/>
    <p:sldId id="299" r:id="rId45"/>
    <p:sldId id="304" r:id="rId46"/>
    <p:sldId id="330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8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8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8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34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3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2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39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6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6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12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04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73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87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70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90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://192.168.0.40:9090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360770" y="3076947"/>
            <a:ext cx="74754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2574DB"/>
                </a:solidFill>
              </a:rPr>
              <a:t>도서관리시스템</a:t>
            </a:r>
            <a:endParaRPr lang="en-US" altLang="ko-KR" sz="4800" b="1" i="1" kern="0" dirty="0">
              <a:solidFill>
                <a:srgbClr val="2574DB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kern="0" dirty="0">
                <a:solidFill>
                  <a:srgbClr val="5793E3"/>
                </a:solidFill>
              </a:rPr>
              <a:t>[</a:t>
            </a:r>
            <a:r>
              <a:rPr lang="ko-KR" altLang="en-US" sz="1600" b="1" kern="0" dirty="0">
                <a:solidFill>
                  <a:srgbClr val="5793E3"/>
                </a:solidFill>
              </a:rPr>
              <a:t>디지털 </a:t>
            </a:r>
            <a:r>
              <a:rPr lang="ko-KR" altLang="en-US" sz="1600" b="1" kern="0" dirty="0" err="1">
                <a:solidFill>
                  <a:srgbClr val="5793E3"/>
                </a:solidFill>
              </a:rPr>
              <a:t>컨버전스</a:t>
            </a:r>
            <a:r>
              <a:rPr lang="en-US" altLang="ko-KR" sz="1600" b="1" kern="0" dirty="0">
                <a:solidFill>
                  <a:srgbClr val="5793E3"/>
                </a:solidFill>
              </a:rPr>
              <a:t>]</a:t>
            </a:r>
            <a:r>
              <a:rPr lang="ko-KR" altLang="en-US" sz="1600" b="1" kern="0" dirty="0">
                <a:solidFill>
                  <a:srgbClr val="5793E3"/>
                </a:solidFill>
              </a:rPr>
              <a:t>자바 </a:t>
            </a:r>
            <a:r>
              <a:rPr lang="ko-KR" altLang="en-US" sz="1600" b="1" kern="0" dirty="0" err="1">
                <a:solidFill>
                  <a:srgbClr val="5793E3"/>
                </a:solidFill>
              </a:rPr>
              <a:t>안드로이드</a:t>
            </a:r>
            <a:r>
              <a:rPr lang="ko-KR" altLang="en-US" sz="1600" b="1" kern="0" dirty="0">
                <a:solidFill>
                  <a:srgbClr val="5793E3"/>
                </a:solidFill>
              </a:rPr>
              <a:t> 웹 </a:t>
            </a:r>
            <a:r>
              <a:rPr lang="en-US" altLang="ko-KR" sz="1600" b="1" kern="0" dirty="0">
                <a:solidFill>
                  <a:srgbClr val="5793E3"/>
                </a:solidFill>
              </a:rPr>
              <a:t>&amp; </a:t>
            </a:r>
            <a:r>
              <a:rPr lang="ko-KR" altLang="en-US" sz="1600" b="1" kern="0" dirty="0" err="1">
                <a:solidFill>
                  <a:srgbClr val="5793E3"/>
                </a:solidFill>
              </a:rPr>
              <a:t>앱</a:t>
            </a:r>
            <a:r>
              <a:rPr lang="ko-KR" altLang="en-US" sz="1600" b="1" kern="0" dirty="0">
                <a:solidFill>
                  <a:srgbClr val="5793E3"/>
                </a:solidFill>
              </a:rPr>
              <a:t> 개발자 </a:t>
            </a:r>
            <a:r>
              <a:rPr lang="en-US" altLang="ko-KR" sz="1600" b="1" kern="0" dirty="0">
                <a:solidFill>
                  <a:srgbClr val="5793E3"/>
                </a:solidFill>
              </a:rPr>
              <a:t>A </a:t>
            </a:r>
            <a:r>
              <a:rPr lang="ko-KR" altLang="en-US" sz="1600" b="1" kern="0" dirty="0">
                <a:solidFill>
                  <a:srgbClr val="5793E3"/>
                </a:solidFill>
              </a:rPr>
              <a:t>과정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536163" y="1759110"/>
            <a:ext cx="1167761" cy="1248700"/>
            <a:chOff x="304800" y="908050"/>
            <a:chExt cx="819150" cy="875926"/>
          </a:xfrm>
        </p:grpSpPr>
        <p:sp>
          <p:nvSpPr>
            <p:cNvPr id="54" name="대각선 방향의 모서리가 둥근 사각형 53"/>
            <p:cNvSpPr/>
            <p:nvPr/>
          </p:nvSpPr>
          <p:spPr>
            <a:xfrm>
              <a:off x="304800" y="995082"/>
              <a:ext cx="788894" cy="788894"/>
            </a:xfrm>
            <a:prstGeom prst="round2DiagRect">
              <a:avLst>
                <a:gd name="adj1" fmla="val 26286"/>
                <a:gd name="adj2" fmla="val 0"/>
              </a:avLst>
            </a:prstGeom>
            <a:solidFill>
              <a:srgbClr val="2574DB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prstClr val="white"/>
                  </a:solidFill>
                </a:rPr>
                <a:t>Team B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908050" y="908050"/>
              <a:ext cx="215900" cy="215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>
              <a:spLocks/>
            </p:cNvSpPr>
            <p:nvPr/>
          </p:nvSpPr>
          <p:spPr bwMode="auto">
            <a:xfrm>
              <a:off x="972835" y="980794"/>
              <a:ext cx="86329" cy="75555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40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991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B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03874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 err="1" smtClean="0">
                <a:solidFill>
                  <a:srgbClr val="2574DB"/>
                </a:solidFill>
              </a:rPr>
              <a:t>유스케이스</a:t>
            </a:r>
            <a:r>
              <a:rPr lang="ko-KR" altLang="en-US" sz="3200" b="1" i="1" kern="0" dirty="0" smtClean="0">
                <a:solidFill>
                  <a:srgbClr val="2574DB"/>
                </a:solidFill>
              </a:rPr>
              <a:t> </a:t>
            </a:r>
            <a:r>
              <a:rPr lang="en-US" altLang="ko-KR" sz="2400" b="1" i="1" kern="0" dirty="0" smtClean="0">
                <a:solidFill>
                  <a:srgbClr val="2574DB"/>
                </a:solidFill>
              </a:rPr>
              <a:t>– </a:t>
            </a:r>
            <a:r>
              <a:rPr lang="ko-KR" altLang="en-US" sz="2400" b="1" i="1" kern="0" dirty="0" smtClean="0">
                <a:solidFill>
                  <a:srgbClr val="2574DB"/>
                </a:solidFill>
              </a:rPr>
              <a:t>사서</a:t>
            </a:r>
            <a:endParaRPr lang="en-US" altLang="ko-KR" sz="2400" b="1" i="1" kern="0" dirty="0" smtClean="0">
              <a:solidFill>
                <a:srgbClr val="2574DB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 smtClean="0">
                <a:solidFill>
                  <a:srgbClr val="5793E3"/>
                </a:solidFill>
              </a:rPr>
              <a:t>Enjoy </a:t>
            </a:r>
            <a:r>
              <a:rPr lang="en-US" altLang="ko-KR" sz="900" b="1" kern="0" dirty="0">
                <a:solidFill>
                  <a:srgbClr val="5793E3"/>
                </a:solidFill>
              </a:rPr>
              <a:t>your stylish business and campus life with BIZCAM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kern="0" dirty="0">
                <a:solidFill>
                  <a:prstClr val="white"/>
                </a:solidFill>
              </a:rPr>
              <a:t>하늘도서관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200150"/>
            <a:ext cx="8229600" cy="5405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82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B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01194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클래스 다이어그램</a:t>
            </a:r>
            <a:r>
              <a:rPr lang="en-US" altLang="ko-KR" sz="2800" b="1" i="1" kern="0" dirty="0">
                <a:solidFill>
                  <a:srgbClr val="2574DB"/>
                </a:solidFill>
              </a:rPr>
              <a:t>(1/3) - </a:t>
            </a:r>
            <a:r>
              <a:rPr lang="ko-KR" altLang="en-US" sz="2800" b="1" i="1" kern="0" dirty="0">
                <a:solidFill>
                  <a:srgbClr val="2574DB"/>
                </a:solidFill>
              </a:rPr>
              <a:t>대출</a:t>
            </a:r>
            <a:endParaRPr lang="en-US" altLang="ko-KR" sz="2800" b="1" i="1" kern="0" dirty="0">
              <a:solidFill>
                <a:srgbClr val="2574DB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>
                <a:solidFill>
                  <a:srgbClr val="5793E3"/>
                </a:solidFill>
              </a:rPr>
              <a:t>Enjoy your stylish business and campus life with BIZCAM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kern="0" dirty="0">
                <a:solidFill>
                  <a:prstClr val="white"/>
                </a:solidFill>
              </a:rPr>
              <a:t>하늘도서관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944" y="873834"/>
            <a:ext cx="8722204" cy="59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5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B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7257870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클래스 다이어그램</a:t>
            </a:r>
            <a:r>
              <a:rPr lang="en-US" altLang="ko-KR" sz="2800" b="1" i="1" kern="0" dirty="0">
                <a:solidFill>
                  <a:srgbClr val="2574DB"/>
                </a:solidFill>
              </a:rPr>
              <a:t>(2/3) – </a:t>
            </a:r>
            <a:r>
              <a:rPr lang="ko-KR" altLang="en-US" sz="2800" b="1" i="1" kern="0" dirty="0" smtClean="0">
                <a:solidFill>
                  <a:srgbClr val="2574DB"/>
                </a:solidFill>
              </a:rPr>
              <a:t>반납</a:t>
            </a:r>
            <a:endParaRPr lang="en-US" altLang="ko-KR" sz="2800" b="1" i="1" kern="0" dirty="0">
              <a:solidFill>
                <a:srgbClr val="2574DB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>
                <a:solidFill>
                  <a:srgbClr val="5793E3"/>
                </a:solidFill>
              </a:rPr>
              <a:t>Enjoy your stylish business and campus life with BIZCAM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kern="0" dirty="0">
                <a:solidFill>
                  <a:prstClr val="white"/>
                </a:solidFill>
              </a:rPr>
              <a:t>하늘도서관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469" y="1123950"/>
            <a:ext cx="8220075" cy="552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299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B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7257870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클래스 다이어그램</a:t>
            </a:r>
            <a:r>
              <a:rPr lang="en-US" altLang="ko-KR" sz="2800" b="1" i="1" kern="0" dirty="0">
                <a:solidFill>
                  <a:srgbClr val="2574DB"/>
                </a:solidFill>
              </a:rPr>
              <a:t>(3/3) – </a:t>
            </a:r>
            <a:r>
              <a:rPr lang="ko-KR" altLang="en-US" sz="2800" b="1" i="1" kern="0" dirty="0">
                <a:solidFill>
                  <a:srgbClr val="2574DB"/>
                </a:solidFill>
              </a:rPr>
              <a:t>도서관리</a:t>
            </a:r>
            <a:endParaRPr lang="en-US" altLang="ko-KR" sz="2800" b="1" i="1" kern="0" dirty="0">
              <a:solidFill>
                <a:srgbClr val="2574DB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>
                <a:solidFill>
                  <a:srgbClr val="5793E3"/>
                </a:solidFill>
              </a:rPr>
              <a:t>Enjoy your stylish business and campus life with BIZCAM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kern="0" dirty="0">
                <a:solidFill>
                  <a:prstClr val="white"/>
                </a:solidFill>
              </a:rPr>
              <a:t>하늘도서관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102" y="1123950"/>
            <a:ext cx="6885407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3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B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7257870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시퀀스 다이어그램</a:t>
            </a:r>
            <a:r>
              <a:rPr lang="en-US" altLang="ko-KR" sz="2800" b="1" i="1" kern="0" dirty="0">
                <a:solidFill>
                  <a:srgbClr val="2574DB"/>
                </a:solidFill>
              </a:rPr>
              <a:t>(1/3) – </a:t>
            </a:r>
            <a:r>
              <a:rPr lang="ko-KR" altLang="en-US" sz="2800" b="1" i="1" kern="0" dirty="0">
                <a:solidFill>
                  <a:srgbClr val="2574DB"/>
                </a:solidFill>
              </a:rPr>
              <a:t>대출</a:t>
            </a:r>
            <a:endParaRPr lang="en-US" altLang="ko-KR" sz="2800" b="1" i="1" kern="0" dirty="0">
              <a:solidFill>
                <a:srgbClr val="2574DB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>
                <a:solidFill>
                  <a:srgbClr val="5793E3"/>
                </a:solidFill>
              </a:rPr>
              <a:t>Enjoy your stylish business and campus life with BIZCAM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kern="0" dirty="0">
                <a:solidFill>
                  <a:prstClr val="white"/>
                </a:solidFill>
              </a:rPr>
              <a:t>하늘도서관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" r="2622" b="3885"/>
          <a:stretch/>
        </p:blipFill>
        <p:spPr>
          <a:xfrm>
            <a:off x="2095500" y="1238250"/>
            <a:ext cx="8382000" cy="5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7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B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7257870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시퀀스 다이어그램</a:t>
            </a:r>
            <a:r>
              <a:rPr lang="en-US" altLang="ko-KR" sz="2800" b="1" i="1" kern="0" dirty="0">
                <a:solidFill>
                  <a:srgbClr val="2574DB"/>
                </a:solidFill>
              </a:rPr>
              <a:t>(2/3) – </a:t>
            </a:r>
            <a:r>
              <a:rPr lang="ko-KR" altLang="en-US" sz="2800" b="1" i="1" kern="0" dirty="0" smtClean="0">
                <a:solidFill>
                  <a:srgbClr val="2574DB"/>
                </a:solidFill>
              </a:rPr>
              <a:t>반납</a:t>
            </a:r>
            <a:endParaRPr lang="en-US" altLang="ko-KR" sz="2800" b="1" i="1" kern="0" dirty="0" smtClean="0">
              <a:solidFill>
                <a:srgbClr val="2574DB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 smtClean="0">
                <a:solidFill>
                  <a:srgbClr val="5793E3"/>
                </a:solidFill>
              </a:rPr>
              <a:t>Enjoy </a:t>
            </a:r>
            <a:r>
              <a:rPr lang="en-US" altLang="ko-KR" sz="900" b="1" kern="0" dirty="0">
                <a:solidFill>
                  <a:srgbClr val="5793E3"/>
                </a:solidFill>
              </a:rPr>
              <a:t>your stylish business and campus life with BIZCAM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kern="0" dirty="0">
                <a:solidFill>
                  <a:prstClr val="white"/>
                </a:solidFill>
              </a:rPr>
              <a:t>하늘도서관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3" b="3946"/>
          <a:stretch/>
        </p:blipFill>
        <p:spPr>
          <a:xfrm>
            <a:off x="1696944" y="1249680"/>
            <a:ext cx="9134375" cy="533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B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7257870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시퀀스 다이어그램</a:t>
            </a:r>
            <a:r>
              <a:rPr lang="en-US" altLang="ko-KR" sz="2800" b="1" i="1" kern="0" dirty="0">
                <a:solidFill>
                  <a:srgbClr val="2574DB"/>
                </a:solidFill>
              </a:rPr>
              <a:t>(3/3) – </a:t>
            </a:r>
            <a:r>
              <a:rPr lang="ko-KR" altLang="en-US" sz="2800" b="1" i="1" kern="0" dirty="0">
                <a:solidFill>
                  <a:srgbClr val="2574DB"/>
                </a:solidFill>
              </a:rPr>
              <a:t>도서관리</a:t>
            </a:r>
            <a:endParaRPr lang="en-US" altLang="ko-KR" sz="2800" b="1" i="1" kern="0" dirty="0">
              <a:solidFill>
                <a:srgbClr val="2574DB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>
                <a:solidFill>
                  <a:srgbClr val="5793E3"/>
                </a:solidFill>
              </a:rPr>
              <a:t>Enjoy your stylish business and campus life with BIZCAM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kern="0" dirty="0">
                <a:solidFill>
                  <a:prstClr val="white"/>
                </a:solidFill>
              </a:rPr>
              <a:t>하늘도서관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2" b="3842"/>
          <a:stretch/>
        </p:blipFill>
        <p:spPr>
          <a:xfrm>
            <a:off x="1597383" y="1174569"/>
            <a:ext cx="9581157" cy="553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360770" y="3076947"/>
            <a:ext cx="7475413" cy="15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2574DB"/>
                </a:solidFill>
              </a:rPr>
              <a:t>프로젝트 개요</a:t>
            </a:r>
            <a:endParaRPr lang="en-US" altLang="ko-KR" sz="4800" b="1" i="1" kern="0" dirty="0">
              <a:solidFill>
                <a:srgbClr val="2574DB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kern="0" dirty="0">
                <a:solidFill>
                  <a:srgbClr val="5793E3"/>
                </a:solidFill>
              </a:rPr>
              <a:t>[</a:t>
            </a:r>
            <a:r>
              <a:rPr lang="ko-KR" altLang="en-US" sz="1600" b="1" kern="0" dirty="0">
                <a:solidFill>
                  <a:srgbClr val="5793E3"/>
                </a:solidFill>
              </a:rPr>
              <a:t>디지털 </a:t>
            </a:r>
            <a:r>
              <a:rPr lang="ko-KR" altLang="en-US" sz="1600" b="1" kern="0" dirty="0" err="1">
                <a:solidFill>
                  <a:srgbClr val="5793E3"/>
                </a:solidFill>
              </a:rPr>
              <a:t>컨버전스</a:t>
            </a:r>
            <a:r>
              <a:rPr lang="en-US" altLang="ko-KR" sz="1600" b="1" kern="0" dirty="0">
                <a:solidFill>
                  <a:srgbClr val="5793E3"/>
                </a:solidFill>
              </a:rPr>
              <a:t>]</a:t>
            </a:r>
            <a:r>
              <a:rPr lang="ko-KR" altLang="en-US" sz="1600" b="1" kern="0" dirty="0">
                <a:solidFill>
                  <a:srgbClr val="5793E3"/>
                </a:solidFill>
              </a:rPr>
              <a:t>자바 </a:t>
            </a:r>
            <a:r>
              <a:rPr lang="ko-KR" altLang="en-US" sz="1600" b="1" kern="0" dirty="0" err="1">
                <a:solidFill>
                  <a:srgbClr val="5793E3"/>
                </a:solidFill>
              </a:rPr>
              <a:t>안드로이드</a:t>
            </a:r>
            <a:r>
              <a:rPr lang="ko-KR" altLang="en-US" sz="1600" b="1" kern="0" dirty="0">
                <a:solidFill>
                  <a:srgbClr val="5793E3"/>
                </a:solidFill>
              </a:rPr>
              <a:t> 웹 </a:t>
            </a:r>
            <a:r>
              <a:rPr lang="en-US" altLang="ko-KR" sz="1600" b="1" kern="0" dirty="0">
                <a:solidFill>
                  <a:srgbClr val="5793E3"/>
                </a:solidFill>
              </a:rPr>
              <a:t>&amp; </a:t>
            </a:r>
            <a:r>
              <a:rPr lang="ko-KR" altLang="en-US" sz="1600" b="1" kern="0" dirty="0" err="1">
                <a:solidFill>
                  <a:srgbClr val="5793E3"/>
                </a:solidFill>
              </a:rPr>
              <a:t>앱</a:t>
            </a:r>
            <a:r>
              <a:rPr lang="ko-KR" altLang="en-US" sz="1600" b="1" kern="0" dirty="0">
                <a:solidFill>
                  <a:srgbClr val="5793E3"/>
                </a:solidFill>
              </a:rPr>
              <a:t> 개발자 </a:t>
            </a:r>
            <a:r>
              <a:rPr lang="en-US" altLang="ko-KR" sz="1600" b="1" kern="0" dirty="0">
                <a:solidFill>
                  <a:srgbClr val="5793E3"/>
                </a:solidFill>
              </a:rPr>
              <a:t>A </a:t>
            </a:r>
            <a:r>
              <a:rPr lang="ko-KR" altLang="en-US" sz="1600" b="1" kern="0" dirty="0">
                <a:solidFill>
                  <a:srgbClr val="5793E3"/>
                </a:solidFill>
              </a:rPr>
              <a:t>과정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536163" y="1759110"/>
            <a:ext cx="1167761" cy="1248700"/>
            <a:chOff x="304800" y="908050"/>
            <a:chExt cx="819150" cy="875926"/>
          </a:xfrm>
        </p:grpSpPr>
        <p:sp>
          <p:nvSpPr>
            <p:cNvPr id="54" name="대각선 방향의 모서리가 둥근 사각형 53"/>
            <p:cNvSpPr/>
            <p:nvPr/>
          </p:nvSpPr>
          <p:spPr>
            <a:xfrm>
              <a:off x="304800" y="995082"/>
              <a:ext cx="788894" cy="788894"/>
            </a:xfrm>
            <a:prstGeom prst="round2DiagRect">
              <a:avLst>
                <a:gd name="adj1" fmla="val 26286"/>
                <a:gd name="adj2" fmla="val 0"/>
              </a:avLst>
            </a:prstGeom>
            <a:solidFill>
              <a:srgbClr val="2574DB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prstClr val="white"/>
                  </a:solidFill>
                </a:rPr>
                <a:t>Team B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908050" y="908050"/>
              <a:ext cx="215900" cy="215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>
              <a:spLocks/>
            </p:cNvSpPr>
            <p:nvPr/>
          </p:nvSpPr>
          <p:spPr bwMode="auto">
            <a:xfrm>
              <a:off x="972835" y="980794"/>
              <a:ext cx="86329" cy="75555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40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45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652657" y="5332288"/>
            <a:ext cx="10936388" cy="13253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500" dirty="0">
              <a:solidFill>
                <a:schemeClr val="bg2">
                  <a:lumMod val="50000"/>
                </a:schemeClr>
              </a:solidFill>
              <a:latin typeface="아리따-돋움4.0(OTF)-SemiBold" pitchFamily="18" charset="-127"/>
              <a:ea typeface="아리따-돋움4.0(OTF)-SemiBold" pitchFamily="18" charset="-127"/>
            </a:endParaRPr>
          </a:p>
        </p:txBody>
      </p:sp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B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7257870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srgbClr val="2574DB"/>
                </a:solidFill>
              </a:rPr>
              <a:t>시스템 개요</a:t>
            </a:r>
            <a:endParaRPr lang="en-US" altLang="ko-KR" sz="3200" b="1" i="1" kern="0" dirty="0">
              <a:solidFill>
                <a:srgbClr val="2574DB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 smtClean="0">
                <a:solidFill>
                  <a:srgbClr val="5793E3"/>
                </a:solidFill>
              </a:rPr>
              <a:t>Enjoy </a:t>
            </a:r>
            <a:r>
              <a:rPr lang="en-US" altLang="ko-KR" sz="900" b="1" kern="0" dirty="0">
                <a:solidFill>
                  <a:srgbClr val="5793E3"/>
                </a:solidFill>
              </a:rPr>
              <a:t>your stylish business and campus life with BIZCAM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kern="0" dirty="0">
                <a:solidFill>
                  <a:prstClr val="white"/>
                </a:solidFill>
              </a:rPr>
              <a:t>하늘도서관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79880" y="5446781"/>
            <a:ext cx="88793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 smtClean="0">
                <a:solidFill>
                  <a:schemeClr val="bg2">
                    <a:lumMod val="25000"/>
                  </a:schemeClr>
                </a:solidFill>
                <a:ea typeface="아리따-돋움4.0(OTF)-SemiBold" pitchFamily="18" charset="-127"/>
              </a:rPr>
              <a:t>인력이 부족한 작은 도서관에서</a:t>
            </a:r>
            <a:r>
              <a:rPr lang="en-US" altLang="ko-KR" sz="2500" dirty="0" smtClean="0">
                <a:solidFill>
                  <a:schemeClr val="bg2">
                    <a:lumMod val="25000"/>
                  </a:schemeClr>
                </a:solidFill>
                <a:ea typeface="아리따-돋움4.0(OTF)-SemiBold" pitchFamily="18" charset="-127"/>
              </a:rPr>
              <a:t> </a:t>
            </a:r>
            <a:r>
              <a:rPr lang="ko-KR" altLang="en-US" sz="3000" dirty="0" smtClean="0">
                <a:solidFill>
                  <a:srgbClr val="0070C0"/>
                </a:solidFill>
                <a:ea typeface="아리따-돋움4.0(OTF)-SemiBold" pitchFamily="18" charset="-127"/>
              </a:rPr>
              <a:t>상시 출근하는 사서 없이</a:t>
            </a:r>
            <a:r>
              <a:rPr lang="ko-KR" altLang="en-US" sz="2500" dirty="0" smtClean="0">
                <a:solidFill>
                  <a:schemeClr val="bg2">
                    <a:lumMod val="25000"/>
                  </a:schemeClr>
                </a:solidFill>
                <a:ea typeface="아리따-돋움4.0(OTF)-SemiBold" pitchFamily="18" charset="-127"/>
              </a:rPr>
              <a:t>도</a:t>
            </a:r>
            <a:endParaRPr lang="en-US" altLang="ko-KR" sz="2500" dirty="0" smtClean="0">
              <a:solidFill>
                <a:schemeClr val="bg2">
                  <a:lumMod val="25000"/>
                </a:schemeClr>
              </a:solidFill>
              <a:ea typeface="아리따-돋움4.0(OTF)-SemiBold" pitchFamily="18" charset="-127"/>
            </a:endParaRPr>
          </a:p>
          <a:p>
            <a:pPr algn="ctr"/>
            <a:r>
              <a:rPr lang="ko-KR" altLang="en-US" sz="2500" dirty="0" smtClean="0">
                <a:solidFill>
                  <a:schemeClr val="bg2">
                    <a:lumMod val="25000"/>
                  </a:schemeClr>
                </a:solidFill>
                <a:ea typeface="아리따-돋움4.0(OTF)-SemiBold" pitchFamily="18" charset="-127"/>
              </a:rPr>
              <a:t>주</a:t>
            </a:r>
            <a:r>
              <a:rPr lang="ko-KR" altLang="en-US" sz="2500" dirty="0">
                <a:solidFill>
                  <a:schemeClr val="bg2">
                    <a:lumMod val="25000"/>
                  </a:schemeClr>
                </a:solidFill>
                <a:ea typeface="아리따-돋움4.0(OTF)-SemiBold" pitchFamily="18" charset="-127"/>
              </a:rPr>
              <a:t>민</a:t>
            </a:r>
            <a:r>
              <a:rPr lang="ko-KR" altLang="en-US" sz="2500" dirty="0" smtClean="0">
                <a:solidFill>
                  <a:schemeClr val="bg2">
                    <a:lumMod val="25000"/>
                  </a:schemeClr>
                </a:solidFill>
                <a:ea typeface="아리따-돋움4.0(OTF)-SemiBold" pitchFamily="18" charset="-127"/>
              </a:rPr>
              <a:t>들이 </a:t>
            </a:r>
            <a:r>
              <a:rPr lang="ko-KR" altLang="en-US" sz="2500" dirty="0">
                <a:solidFill>
                  <a:schemeClr val="bg2">
                    <a:lumMod val="25000"/>
                  </a:schemeClr>
                </a:solidFill>
                <a:ea typeface="아리따-돋움4.0(OTF)-SemiBold" pitchFamily="18" charset="-127"/>
              </a:rPr>
              <a:t>책을 대출하고 반납할 수 있는</a:t>
            </a:r>
            <a:r>
              <a:rPr lang="en-US" altLang="ko-KR" sz="2500" dirty="0">
                <a:solidFill>
                  <a:schemeClr val="bg2">
                    <a:lumMod val="25000"/>
                  </a:schemeClr>
                </a:solidFill>
                <a:ea typeface="아리따-돋움4.0(OTF)-SemiBold" pitchFamily="18" charset="-127"/>
              </a:rPr>
              <a:t> </a:t>
            </a:r>
            <a:r>
              <a:rPr lang="ko-KR" altLang="en-US" sz="3000" dirty="0" smtClean="0">
                <a:solidFill>
                  <a:srgbClr val="0070C0"/>
                </a:solidFill>
                <a:ea typeface="아리따-돋움4.0(OTF)-SemiBold" pitchFamily="18" charset="-127"/>
              </a:rPr>
              <a:t>도서대여관리 시스템</a:t>
            </a:r>
            <a:endParaRPr lang="ko-KR" altLang="en-US" sz="3000" dirty="0">
              <a:solidFill>
                <a:srgbClr val="0070C0"/>
              </a:solidFill>
              <a:ea typeface="아리따-돋움4.0(OTF)-SemiBold" pitchFamily="18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57" y="2026530"/>
            <a:ext cx="4673222" cy="3020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8" r="24547" b="7521"/>
          <a:stretch/>
        </p:blipFill>
        <p:spPr bwMode="auto">
          <a:xfrm>
            <a:off x="6811753" y="2026530"/>
            <a:ext cx="4777291" cy="3001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476" y="2996822"/>
            <a:ext cx="1152163" cy="10979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06784" y="6647066"/>
            <a:ext cx="3187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75000"/>
                  </a:schemeClr>
                </a:solidFill>
              </a:rPr>
              <a:t>사진출처</a:t>
            </a:r>
            <a:r>
              <a:rPr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: https</a:t>
            </a:r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://blog.naver.com/munhakcurator/222146603784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57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B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7257870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srgbClr val="2574DB"/>
                </a:solidFill>
              </a:rPr>
              <a:t>시스템 개발 </a:t>
            </a:r>
            <a:r>
              <a:rPr lang="ko-KR" altLang="en-US" sz="3200" b="1" i="1" kern="0" dirty="0">
                <a:solidFill>
                  <a:srgbClr val="2574DB"/>
                </a:solidFill>
              </a:rPr>
              <a:t>범위</a:t>
            </a:r>
            <a:endParaRPr lang="en-US" altLang="ko-KR" sz="3200" b="1" i="1" kern="0" dirty="0">
              <a:solidFill>
                <a:srgbClr val="2574DB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>
                <a:solidFill>
                  <a:srgbClr val="5793E3"/>
                </a:solidFill>
              </a:rPr>
              <a:t>Enjoy your stylish business and campus life with BIZCAM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kern="0" dirty="0">
                <a:solidFill>
                  <a:prstClr val="white"/>
                </a:solidFill>
              </a:rPr>
              <a:t>하늘도서관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700844" y="2177238"/>
            <a:ext cx="6789093" cy="3325242"/>
            <a:chOff x="4097216" y="1831357"/>
            <a:chExt cx="5745806" cy="3325242"/>
          </a:xfrm>
        </p:grpSpPr>
        <p:sp>
          <p:nvSpPr>
            <p:cNvPr id="6" name="TextBox 5"/>
            <p:cNvSpPr txBox="1"/>
            <p:nvPr/>
          </p:nvSpPr>
          <p:spPr>
            <a:xfrm>
              <a:off x="4359750" y="1831357"/>
              <a:ext cx="548327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 smtClean="0">
                  <a:solidFill>
                    <a:schemeClr val="accent1">
                      <a:lumMod val="75000"/>
                    </a:schemeClr>
                  </a:solidFill>
                </a:rPr>
                <a:t>Spring Framework</a:t>
              </a:r>
              <a:r>
                <a:rPr lang="ko-KR" altLang="en-US" sz="2500" b="1" dirty="0" smtClean="0">
                  <a:solidFill>
                    <a:schemeClr val="accent1">
                      <a:lumMod val="75000"/>
                    </a:schemeClr>
                  </a:solidFill>
                </a:rPr>
                <a:t>를</a:t>
              </a:r>
              <a:r>
                <a:rPr lang="en-US" altLang="ko-KR" sz="2500" b="1" dirty="0" smtClean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ko-KR" altLang="en-US" sz="2500" b="1" dirty="0" smtClean="0">
                  <a:solidFill>
                    <a:schemeClr val="accent1">
                      <a:lumMod val="75000"/>
                    </a:schemeClr>
                  </a:solidFill>
                </a:rPr>
                <a:t>사용한 </a:t>
              </a:r>
              <a:r>
                <a:rPr lang="en-US" altLang="ko-KR" sz="2500" b="1" dirty="0" smtClean="0">
                  <a:solidFill>
                    <a:schemeClr val="accent1">
                      <a:lumMod val="75000"/>
                    </a:schemeClr>
                  </a:solidFill>
                </a:rPr>
                <a:t>MVC2 </a:t>
              </a:r>
              <a:r>
                <a:rPr lang="ko-KR" altLang="en-US" sz="2500" b="1" dirty="0" smtClean="0">
                  <a:solidFill>
                    <a:schemeClr val="accent1">
                      <a:lumMod val="75000"/>
                    </a:schemeClr>
                  </a:solidFill>
                </a:rPr>
                <a:t>패턴화</a:t>
              </a:r>
              <a:endParaRPr lang="en-US" altLang="ko-KR" sz="2500" b="1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59749" y="2539717"/>
              <a:ext cx="497034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 smtClean="0">
                  <a:solidFill>
                    <a:schemeClr val="accent1">
                      <a:lumMod val="75000"/>
                    </a:schemeClr>
                  </a:solidFill>
                </a:rPr>
                <a:t>도서 </a:t>
              </a:r>
              <a:r>
                <a:rPr lang="en-US" altLang="ko-KR" sz="2500" b="1" dirty="0" smtClean="0">
                  <a:solidFill>
                    <a:schemeClr val="accent1">
                      <a:lumMod val="75000"/>
                    </a:schemeClr>
                  </a:solidFill>
                </a:rPr>
                <a:t>API </a:t>
              </a:r>
              <a:r>
                <a:rPr lang="ko-KR" altLang="en-US" sz="2500" b="1" dirty="0" smtClean="0">
                  <a:solidFill>
                    <a:schemeClr val="accent1">
                      <a:lumMod val="75000"/>
                    </a:schemeClr>
                  </a:solidFill>
                </a:rPr>
                <a:t>활용한 도서 등록 기능 추가</a:t>
              </a:r>
              <a:endParaRPr lang="en-US" altLang="ko-KR" sz="2500" b="1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7219" y="1993684"/>
              <a:ext cx="142875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4359750" y="3271028"/>
              <a:ext cx="379422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 smtClean="0">
                  <a:solidFill>
                    <a:schemeClr val="accent1">
                      <a:lumMod val="75000"/>
                    </a:schemeClr>
                  </a:solidFill>
                </a:rPr>
                <a:t>JAVA Mail : E-mail </a:t>
              </a:r>
              <a:r>
                <a:rPr lang="ko-KR" altLang="en-US" sz="2500" b="1" dirty="0" smtClean="0">
                  <a:solidFill>
                    <a:schemeClr val="accent1">
                      <a:lumMod val="75000"/>
                    </a:schemeClr>
                  </a:solidFill>
                </a:rPr>
                <a:t>인증 추가</a:t>
              </a:r>
              <a:endParaRPr lang="en-US" altLang="ko-KR" sz="2500" b="1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2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0517" y="2687635"/>
              <a:ext cx="142875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7218" y="3433355"/>
              <a:ext cx="142875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4359750" y="3991926"/>
              <a:ext cx="324949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dirty="0" smtClean="0">
                  <a:solidFill>
                    <a:schemeClr val="accent1">
                      <a:lumMod val="75000"/>
                    </a:schemeClr>
                  </a:solidFill>
                </a:rPr>
                <a:t>불량 회원 차단 기능 추가</a:t>
              </a:r>
              <a:endParaRPr lang="en-US" altLang="ko-KR" sz="2500" b="1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7217" y="4154253"/>
              <a:ext cx="142875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4359751" y="4679545"/>
              <a:ext cx="224555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dirty="0" smtClean="0">
                  <a:solidFill>
                    <a:schemeClr val="accent1">
                      <a:lumMod val="75000"/>
                    </a:schemeClr>
                  </a:solidFill>
                </a:rPr>
                <a:t>조회수 쿠키 사용</a:t>
              </a:r>
              <a:endParaRPr lang="en-US" altLang="ko-KR" sz="2500" b="1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31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7216" y="4841872"/>
              <a:ext cx="142875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0384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B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01194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목차</a:t>
            </a:r>
            <a:endParaRPr lang="en-US" altLang="ko-KR" sz="3200" b="1" i="1" kern="0" dirty="0">
              <a:solidFill>
                <a:srgbClr val="2574DB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>
                <a:solidFill>
                  <a:srgbClr val="5793E3"/>
                </a:solidFill>
              </a:rPr>
              <a:t>Enjoy your stylish business and campus life with BIZCAM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1204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white"/>
                </a:solidFill>
              </a:rPr>
              <a:t>PPTBIZCAM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 rot="10800000">
            <a:off x="1915433" y="5447426"/>
            <a:ext cx="830370" cy="962884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 rot="16200000">
            <a:off x="2053998" y="5484882"/>
            <a:ext cx="796428" cy="887970"/>
            <a:chOff x="2168084" y="3125970"/>
            <a:chExt cx="1323542" cy="1523891"/>
          </a:xfrm>
        </p:grpSpPr>
        <p:sp>
          <p:nvSpPr>
            <p:cNvPr id="20" name="육각형 19"/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2574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>
              <a:off x="2279115" y="3492579"/>
              <a:ext cx="1235713" cy="75496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srgbClr val="2574DB"/>
                  </a:solidFill>
                </a:rPr>
                <a:t>5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 rot="16200000">
            <a:off x="2053999" y="4553040"/>
            <a:ext cx="796428" cy="887970"/>
            <a:chOff x="2168084" y="3125970"/>
            <a:chExt cx="1323542" cy="1523891"/>
          </a:xfrm>
        </p:grpSpPr>
        <p:sp>
          <p:nvSpPr>
            <p:cNvPr id="24" name="육각형 23"/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2574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 rot="5400000">
              <a:off x="2279115" y="3492579"/>
              <a:ext cx="1235713" cy="75496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srgbClr val="2574DB"/>
                  </a:solidFill>
                </a:rPr>
                <a:t>4</a:t>
              </a:r>
            </a:p>
          </p:txBody>
        </p:sp>
      </p:grpSp>
      <p:sp>
        <p:nvSpPr>
          <p:cNvPr id="26" name="자유형 25"/>
          <p:cNvSpPr/>
          <p:nvPr/>
        </p:nvSpPr>
        <p:spPr>
          <a:xfrm>
            <a:off x="2177556" y="4515583"/>
            <a:ext cx="830370" cy="962884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자유형 26"/>
          <p:cNvSpPr/>
          <p:nvPr/>
        </p:nvSpPr>
        <p:spPr>
          <a:xfrm rot="10800000">
            <a:off x="1915433" y="3580040"/>
            <a:ext cx="830370" cy="962884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 rot="16200000">
            <a:off x="2053998" y="3617496"/>
            <a:ext cx="796428" cy="887970"/>
            <a:chOff x="2168084" y="3125970"/>
            <a:chExt cx="1323542" cy="1523891"/>
          </a:xfrm>
        </p:grpSpPr>
        <p:sp>
          <p:nvSpPr>
            <p:cNvPr id="29" name="육각형 28"/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2574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 rot="5400000">
              <a:off x="2279115" y="3492579"/>
              <a:ext cx="1235713" cy="75496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srgbClr val="2574DB"/>
                  </a:solidFill>
                </a:rPr>
                <a:t>3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 rot="16200000">
            <a:off x="2053999" y="2685655"/>
            <a:ext cx="796428" cy="887970"/>
            <a:chOff x="2168084" y="3125970"/>
            <a:chExt cx="1323542" cy="1523891"/>
          </a:xfrm>
        </p:grpSpPr>
        <p:sp>
          <p:nvSpPr>
            <p:cNvPr id="32" name="육각형 31"/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2574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 rot="5400000">
              <a:off x="2279115" y="3492579"/>
              <a:ext cx="1235713" cy="75496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srgbClr val="2574DB"/>
                  </a:solidFill>
                </a:rPr>
                <a:t>2</a:t>
              </a:r>
            </a:p>
          </p:txBody>
        </p:sp>
      </p:grpSp>
      <p:sp>
        <p:nvSpPr>
          <p:cNvPr id="34" name="자유형 33"/>
          <p:cNvSpPr/>
          <p:nvPr/>
        </p:nvSpPr>
        <p:spPr>
          <a:xfrm>
            <a:off x="2177556" y="2648197"/>
            <a:ext cx="830370" cy="962884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 rot="10800000">
            <a:off x="1915433" y="1706922"/>
            <a:ext cx="830370" cy="962884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 rot="16200000">
            <a:off x="2053998" y="1744378"/>
            <a:ext cx="796428" cy="887970"/>
            <a:chOff x="2168084" y="3125970"/>
            <a:chExt cx="1323542" cy="1523891"/>
          </a:xfrm>
        </p:grpSpPr>
        <p:sp>
          <p:nvSpPr>
            <p:cNvPr id="37" name="육각형 36"/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2574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 rot="5400000">
              <a:off x="2279115" y="3492579"/>
              <a:ext cx="1235713" cy="75496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srgbClr val="2574DB"/>
                  </a:solidFill>
                </a:rPr>
                <a:t>1</a:t>
              </a:r>
            </a:p>
          </p:txBody>
        </p:sp>
      </p:grpSp>
      <p:sp>
        <p:nvSpPr>
          <p:cNvPr id="42" name="모서리가 둥근 직사각형 41"/>
          <p:cNvSpPr/>
          <p:nvPr/>
        </p:nvSpPr>
        <p:spPr>
          <a:xfrm>
            <a:off x="7906183" y="4713407"/>
            <a:ext cx="1395807" cy="629317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</a:rPr>
              <a:t>Q&amp;A</a:t>
            </a:r>
            <a:endParaRPr lang="ko-KR" altLang="en-US" sz="2000" b="1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187C8-1417-45C4-8858-26588C86E20F}"/>
              </a:ext>
            </a:extLst>
          </p:cNvPr>
          <p:cNvSpPr txBox="1"/>
          <p:nvPr/>
        </p:nvSpPr>
        <p:spPr>
          <a:xfrm>
            <a:off x="3315285" y="1957530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</a:rPr>
              <a:t>팀 소개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A7EA3B-F011-4CF8-99E6-541A1292C706}"/>
              </a:ext>
            </a:extLst>
          </p:cNvPr>
          <p:cNvSpPr txBox="1"/>
          <p:nvPr/>
        </p:nvSpPr>
        <p:spPr>
          <a:xfrm>
            <a:off x="3267987" y="28857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</a:rPr>
              <a:t>개발환경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0B4E16-3A2C-4316-953A-2996BF3DAA80}"/>
              </a:ext>
            </a:extLst>
          </p:cNvPr>
          <p:cNvSpPr txBox="1"/>
          <p:nvPr/>
        </p:nvSpPr>
        <p:spPr>
          <a:xfrm>
            <a:off x="3315285" y="381209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</a:rPr>
              <a:t>분석 내역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4E9F0-A1D2-433A-842C-EEFA04C46F1A}"/>
              </a:ext>
            </a:extLst>
          </p:cNvPr>
          <p:cNvSpPr txBox="1"/>
          <p:nvPr/>
        </p:nvSpPr>
        <p:spPr>
          <a:xfrm>
            <a:off x="3267987" y="472580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</a:rPr>
              <a:t>프로젝트 개요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70AB22-4DD9-4361-80F5-E6A8E36EE92B}"/>
              </a:ext>
            </a:extLst>
          </p:cNvPr>
          <p:cNvSpPr txBox="1"/>
          <p:nvPr/>
        </p:nvSpPr>
        <p:spPr>
          <a:xfrm>
            <a:off x="3244031" y="565764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</a:rPr>
              <a:t>변경내역</a:t>
            </a:r>
          </a:p>
        </p:txBody>
      </p:sp>
      <p:sp>
        <p:nvSpPr>
          <p:cNvPr id="50" name="자유형 17">
            <a:extLst>
              <a:ext uri="{FF2B5EF4-FFF2-40B4-BE49-F238E27FC236}">
                <a16:creationId xmlns:a16="http://schemas.microsoft.com/office/drawing/2014/main" id="{AA05BD05-752A-4955-B864-D038C0705142}"/>
              </a:ext>
            </a:extLst>
          </p:cNvPr>
          <p:cNvSpPr/>
          <p:nvPr/>
        </p:nvSpPr>
        <p:spPr>
          <a:xfrm rot="10800000">
            <a:off x="6551568" y="5478467"/>
            <a:ext cx="830370" cy="962884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F0B2159-E64F-47AB-A5DD-326C00B28562}"/>
              </a:ext>
            </a:extLst>
          </p:cNvPr>
          <p:cNvGrpSpPr/>
          <p:nvPr/>
        </p:nvGrpSpPr>
        <p:grpSpPr>
          <a:xfrm rot="16200000">
            <a:off x="6690134" y="4584081"/>
            <a:ext cx="796428" cy="887970"/>
            <a:chOff x="2168084" y="3125970"/>
            <a:chExt cx="1323542" cy="1523891"/>
          </a:xfrm>
        </p:grpSpPr>
        <p:sp>
          <p:nvSpPr>
            <p:cNvPr id="56" name="육각형 55">
              <a:extLst>
                <a:ext uri="{FF2B5EF4-FFF2-40B4-BE49-F238E27FC236}">
                  <a16:creationId xmlns:a16="http://schemas.microsoft.com/office/drawing/2014/main" id="{B35DE6D5-F64E-45A9-ACC6-459F5EB31376}"/>
                </a:ext>
              </a:extLst>
            </p:cNvPr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2574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A935EBE-C77E-40EF-BFDB-64F557630FE4}"/>
                </a:ext>
              </a:extLst>
            </p:cNvPr>
            <p:cNvSpPr/>
            <p:nvPr/>
          </p:nvSpPr>
          <p:spPr>
            <a:xfrm rot="5400000">
              <a:off x="2279115" y="3492579"/>
              <a:ext cx="1235713" cy="75496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srgbClr val="2574DB"/>
                  </a:solidFill>
                </a:rPr>
                <a:t>8</a:t>
              </a:r>
            </a:p>
          </p:txBody>
        </p:sp>
      </p:grpSp>
      <p:sp>
        <p:nvSpPr>
          <p:cNvPr id="58" name="자유형 25">
            <a:extLst>
              <a:ext uri="{FF2B5EF4-FFF2-40B4-BE49-F238E27FC236}">
                <a16:creationId xmlns:a16="http://schemas.microsoft.com/office/drawing/2014/main" id="{8611AA27-1290-4CEB-A9BE-FBFECF062B72}"/>
              </a:ext>
            </a:extLst>
          </p:cNvPr>
          <p:cNvSpPr/>
          <p:nvPr/>
        </p:nvSpPr>
        <p:spPr>
          <a:xfrm>
            <a:off x="6813691" y="4546624"/>
            <a:ext cx="830370" cy="962884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자유형 26">
            <a:extLst>
              <a:ext uri="{FF2B5EF4-FFF2-40B4-BE49-F238E27FC236}">
                <a16:creationId xmlns:a16="http://schemas.microsoft.com/office/drawing/2014/main" id="{A52CBD81-DEB6-4931-A6BB-375CA08166BD}"/>
              </a:ext>
            </a:extLst>
          </p:cNvPr>
          <p:cNvSpPr/>
          <p:nvPr/>
        </p:nvSpPr>
        <p:spPr>
          <a:xfrm rot="10800000">
            <a:off x="6551568" y="3611081"/>
            <a:ext cx="830370" cy="962884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8E64B5E-61AF-4501-8FC5-FF7D4896D7FA}"/>
              </a:ext>
            </a:extLst>
          </p:cNvPr>
          <p:cNvGrpSpPr/>
          <p:nvPr/>
        </p:nvGrpSpPr>
        <p:grpSpPr>
          <a:xfrm rot="16200000">
            <a:off x="6690134" y="2716696"/>
            <a:ext cx="796428" cy="887970"/>
            <a:chOff x="2168084" y="3125970"/>
            <a:chExt cx="1323542" cy="1523891"/>
          </a:xfrm>
        </p:grpSpPr>
        <p:sp>
          <p:nvSpPr>
            <p:cNvPr id="64" name="육각형 63">
              <a:extLst>
                <a:ext uri="{FF2B5EF4-FFF2-40B4-BE49-F238E27FC236}">
                  <a16:creationId xmlns:a16="http://schemas.microsoft.com/office/drawing/2014/main" id="{A2F5DC5C-897F-4BE6-A95A-FD041DF18BE6}"/>
                </a:ext>
              </a:extLst>
            </p:cNvPr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2574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E3DF412-E9D6-4C05-BE49-98E4DB66E002}"/>
                </a:ext>
              </a:extLst>
            </p:cNvPr>
            <p:cNvSpPr/>
            <p:nvPr/>
          </p:nvSpPr>
          <p:spPr>
            <a:xfrm rot="5400000">
              <a:off x="2279115" y="3492579"/>
              <a:ext cx="1235713" cy="75496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srgbClr val="2574DB"/>
                  </a:solidFill>
                </a:rPr>
                <a:t>7</a:t>
              </a:r>
            </a:p>
          </p:txBody>
        </p:sp>
      </p:grpSp>
      <p:sp>
        <p:nvSpPr>
          <p:cNvPr id="66" name="자유형 33">
            <a:extLst>
              <a:ext uri="{FF2B5EF4-FFF2-40B4-BE49-F238E27FC236}">
                <a16:creationId xmlns:a16="http://schemas.microsoft.com/office/drawing/2014/main" id="{52529281-5CED-4953-A15A-6389EE17349E}"/>
              </a:ext>
            </a:extLst>
          </p:cNvPr>
          <p:cNvSpPr/>
          <p:nvPr/>
        </p:nvSpPr>
        <p:spPr>
          <a:xfrm>
            <a:off x="6813691" y="2679238"/>
            <a:ext cx="830370" cy="962884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자유형 34">
            <a:extLst>
              <a:ext uri="{FF2B5EF4-FFF2-40B4-BE49-F238E27FC236}">
                <a16:creationId xmlns:a16="http://schemas.microsoft.com/office/drawing/2014/main" id="{73E18CF0-6DC4-4F78-BA12-79319BFDFFF1}"/>
              </a:ext>
            </a:extLst>
          </p:cNvPr>
          <p:cNvSpPr/>
          <p:nvPr/>
        </p:nvSpPr>
        <p:spPr>
          <a:xfrm rot="10800000">
            <a:off x="6551568" y="1737963"/>
            <a:ext cx="830370" cy="962884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44793860-00DC-4E30-84CF-E8CBE96A6EB5}"/>
              </a:ext>
            </a:extLst>
          </p:cNvPr>
          <p:cNvGrpSpPr/>
          <p:nvPr/>
        </p:nvGrpSpPr>
        <p:grpSpPr>
          <a:xfrm rot="16200000">
            <a:off x="6690133" y="1775419"/>
            <a:ext cx="796428" cy="887970"/>
            <a:chOff x="2168084" y="3125970"/>
            <a:chExt cx="1323542" cy="1523891"/>
          </a:xfrm>
        </p:grpSpPr>
        <p:sp>
          <p:nvSpPr>
            <p:cNvPr id="69" name="육각형 68">
              <a:extLst>
                <a:ext uri="{FF2B5EF4-FFF2-40B4-BE49-F238E27FC236}">
                  <a16:creationId xmlns:a16="http://schemas.microsoft.com/office/drawing/2014/main" id="{1C75DE4D-D8C0-4A0C-8075-46DC4506F037}"/>
                </a:ext>
              </a:extLst>
            </p:cNvPr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2574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A4534A0D-07CA-4B86-A0B2-54FB2BCA8702}"/>
                </a:ext>
              </a:extLst>
            </p:cNvPr>
            <p:cNvSpPr/>
            <p:nvPr/>
          </p:nvSpPr>
          <p:spPr>
            <a:xfrm rot="5400000">
              <a:off x="2279115" y="3492579"/>
              <a:ext cx="1235713" cy="75496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srgbClr val="2574DB"/>
                  </a:solidFill>
                </a:rPr>
                <a:t>6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6D23CC98-A68C-4522-B36C-6229D62E4DDC}"/>
              </a:ext>
            </a:extLst>
          </p:cNvPr>
          <p:cNvSpPr txBox="1"/>
          <p:nvPr/>
        </p:nvSpPr>
        <p:spPr>
          <a:xfrm>
            <a:off x="7906183" y="198857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</a:rPr>
              <a:t>협업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A94F36-C881-4D16-B2A2-49761B66115F}"/>
              </a:ext>
            </a:extLst>
          </p:cNvPr>
          <p:cNvSpPr txBox="1"/>
          <p:nvPr/>
        </p:nvSpPr>
        <p:spPr>
          <a:xfrm>
            <a:off x="7868354" y="29257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102297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519281" y="2086860"/>
            <a:ext cx="11063118" cy="195430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500" dirty="0">
              <a:solidFill>
                <a:schemeClr val="bg2">
                  <a:lumMod val="50000"/>
                </a:schemeClr>
              </a:solidFill>
              <a:latin typeface="아리따-돋움4.0(OTF)-SemiBold" pitchFamily="18" charset="-127"/>
              <a:ea typeface="아리따-돋움4.0(OTF)-SemiBold" pitchFamily="18" charset="-127"/>
            </a:endParaRPr>
          </a:p>
        </p:txBody>
      </p:sp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B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7257870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srgbClr val="2574DB"/>
                </a:solidFill>
              </a:rPr>
              <a:t>프로젝트 목표와 기대효과</a:t>
            </a:r>
            <a:endParaRPr lang="en-US" altLang="ko-KR" sz="3200" b="1" i="1" kern="0" dirty="0">
              <a:solidFill>
                <a:srgbClr val="2574DB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>
                <a:solidFill>
                  <a:srgbClr val="5793E3"/>
                </a:solidFill>
              </a:rPr>
              <a:t>Enjoy your stylish business and campus life with BIZCAM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kern="0" dirty="0">
                <a:solidFill>
                  <a:prstClr val="white"/>
                </a:solidFill>
              </a:rPr>
              <a:t>하늘도서관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5513" y="2594654"/>
            <a:ext cx="1081065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기존의 프로젝트를 </a:t>
            </a:r>
            <a:r>
              <a:rPr lang="en-US" altLang="ko-KR" sz="25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Spring Framework</a:t>
            </a:r>
            <a:r>
              <a:rPr lang="ko-KR" altLang="en-US" sz="25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로 재구성 함으로써</a:t>
            </a:r>
            <a:endParaRPr lang="en-US" altLang="ko-KR" sz="2500" b="1" dirty="0" smtClean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3000" b="1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MVC2 </a:t>
            </a:r>
            <a:r>
              <a:rPr lang="ko-KR" altLang="en-US" sz="3000" b="1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모델</a:t>
            </a:r>
            <a:r>
              <a:rPr lang="ko-KR" altLang="en-US" sz="25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에 대한 이해를 높이고</a:t>
            </a:r>
            <a:r>
              <a:rPr lang="ko-KR" altLang="en-US" sz="2500" b="1" dirty="0" smtClean="0">
                <a:latin typeface="+mj-ea"/>
                <a:ea typeface="+mj-ea"/>
              </a:rPr>
              <a:t> </a:t>
            </a:r>
            <a:r>
              <a:rPr lang="en-US" altLang="ko-KR" sz="3000" b="1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Framework</a:t>
            </a:r>
            <a:r>
              <a:rPr lang="ko-KR" altLang="en-US" sz="3000" b="1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의 사용법</a:t>
            </a:r>
            <a:r>
              <a:rPr lang="ko-KR" altLang="en-US" sz="25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을 익힌다</a:t>
            </a:r>
            <a:r>
              <a:rPr lang="en-US" altLang="ko-KR" sz="25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ko-KR" altLang="en-US" sz="2500" b="1" dirty="0" smtClean="0">
                <a:latin typeface="+mj-ea"/>
                <a:ea typeface="+mj-ea"/>
              </a:rPr>
              <a:t> </a:t>
            </a:r>
            <a:endParaRPr lang="en-US" altLang="ko-KR" sz="2500" b="1" dirty="0" smtClean="0">
              <a:latin typeface="+mj-ea"/>
              <a:ea typeface="+mj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46278" y="4304872"/>
            <a:ext cx="11063118" cy="22500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500" dirty="0">
              <a:solidFill>
                <a:schemeClr val="bg2">
                  <a:lumMod val="50000"/>
                </a:schemeClr>
              </a:solidFill>
              <a:latin typeface="아리따-돋움4.0(OTF)-SemiBold" pitchFamily="18" charset="-127"/>
              <a:ea typeface="아리따-돋움4.0(OTF)-SemiBold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66784" y="4590110"/>
            <a:ext cx="7222055" cy="1631216"/>
            <a:chOff x="2366784" y="4590110"/>
            <a:chExt cx="7222055" cy="1631216"/>
          </a:xfrm>
        </p:grpSpPr>
        <p:sp>
          <p:nvSpPr>
            <p:cNvPr id="24" name="TextBox 23"/>
            <p:cNvSpPr txBox="1"/>
            <p:nvPr/>
          </p:nvSpPr>
          <p:spPr>
            <a:xfrm>
              <a:off x="2530496" y="4590110"/>
              <a:ext cx="705834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lnSpc>
                  <a:spcPts val="3000"/>
                </a:lnSpc>
              </a:pPr>
              <a:r>
                <a:rPr lang="ko-KR" altLang="en-US" sz="2000" b="1" dirty="0" smtClean="0">
                  <a:solidFill>
                    <a:schemeClr val="bg2">
                      <a:lumMod val="25000"/>
                    </a:schemeClr>
                  </a:solidFill>
                </a:rPr>
                <a:t>효율적으로 </a:t>
              </a:r>
              <a:r>
                <a:rPr lang="ko-KR" altLang="en-US" sz="2000" b="1" dirty="0">
                  <a:solidFill>
                    <a:schemeClr val="bg2">
                      <a:lumMod val="25000"/>
                    </a:schemeClr>
                  </a:solidFill>
                </a:rPr>
                <a:t>관리할 수 있도록 모듈화 프로그래밍</a:t>
              </a:r>
            </a:p>
            <a:p>
              <a:pPr fontAlgn="base">
                <a:lnSpc>
                  <a:spcPts val="3000"/>
                </a:lnSpc>
              </a:pPr>
              <a:r>
                <a:rPr lang="ko-KR" altLang="en-US" sz="2000" b="1" dirty="0" smtClean="0">
                  <a:solidFill>
                    <a:schemeClr val="bg2">
                      <a:lumMod val="25000"/>
                    </a:schemeClr>
                  </a:solidFill>
                </a:rPr>
                <a:t>프로젝트 </a:t>
              </a:r>
              <a:r>
                <a:rPr lang="ko-KR" altLang="en-US" sz="2000" b="1" dirty="0">
                  <a:solidFill>
                    <a:schemeClr val="bg2">
                      <a:lumMod val="25000"/>
                    </a:schemeClr>
                  </a:solidFill>
                </a:rPr>
                <a:t>완수 능력 향상</a:t>
              </a:r>
            </a:p>
            <a:p>
              <a:pPr fontAlgn="base">
                <a:lnSpc>
                  <a:spcPts val="3000"/>
                </a:lnSpc>
              </a:pPr>
              <a:r>
                <a:rPr lang="ko-KR" altLang="en-US" sz="2000" b="1" dirty="0" smtClean="0">
                  <a:solidFill>
                    <a:schemeClr val="bg2">
                      <a:lumMod val="25000"/>
                    </a:schemeClr>
                  </a:solidFill>
                </a:rPr>
                <a:t>실무 </a:t>
              </a:r>
              <a:r>
                <a:rPr lang="ko-KR" altLang="en-US" sz="2000" b="1" dirty="0">
                  <a:solidFill>
                    <a:schemeClr val="bg2">
                      <a:lumMod val="25000"/>
                    </a:schemeClr>
                  </a:solidFill>
                </a:rPr>
                <a:t>경험</a:t>
              </a:r>
            </a:p>
            <a:p>
              <a:pPr fontAlgn="base">
                <a:lnSpc>
                  <a:spcPts val="3000"/>
                </a:lnSpc>
              </a:pPr>
              <a:r>
                <a:rPr lang="ko-KR" altLang="en-US" sz="2000" b="1" dirty="0" smtClean="0">
                  <a:solidFill>
                    <a:schemeClr val="bg2">
                      <a:lumMod val="25000"/>
                    </a:schemeClr>
                  </a:solidFill>
                </a:rPr>
                <a:t>자원 </a:t>
              </a:r>
              <a:r>
                <a:rPr lang="ko-KR" altLang="en-US" sz="2000" b="1" dirty="0">
                  <a:solidFill>
                    <a:schemeClr val="bg2">
                      <a:lumMod val="25000"/>
                    </a:schemeClr>
                  </a:solidFill>
                </a:rPr>
                <a:t>공유에 대한 진입 장벽을 낮추고 자원의 활용도를 향상</a:t>
              </a:r>
            </a:p>
          </p:txBody>
        </p:sp>
        <p:pic>
          <p:nvPicPr>
            <p:cNvPr id="32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784" y="4781672"/>
              <a:ext cx="153470" cy="138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784" y="5118190"/>
              <a:ext cx="153470" cy="138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784" y="5488996"/>
              <a:ext cx="153470" cy="138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8061" y="5897593"/>
              <a:ext cx="153470" cy="138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5808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B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7257870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프로젝트 기간</a:t>
            </a:r>
            <a:endParaRPr lang="en-US" altLang="ko-KR" sz="3200" b="1" i="1" kern="0" dirty="0">
              <a:solidFill>
                <a:srgbClr val="2574DB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>
                <a:solidFill>
                  <a:srgbClr val="5793E3"/>
                </a:solidFill>
              </a:rPr>
              <a:t>Enjoy your stylish business and campus life with BIZCAM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kern="0" dirty="0">
                <a:solidFill>
                  <a:prstClr val="white"/>
                </a:solidFill>
              </a:rPr>
              <a:t>하늘도서관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C1FE625-E61B-4A61-B44F-66AC5B0F47C5}"/>
              </a:ext>
            </a:extLst>
          </p:cNvPr>
          <p:cNvGrpSpPr/>
          <p:nvPr/>
        </p:nvGrpSpPr>
        <p:grpSpPr>
          <a:xfrm>
            <a:off x="213583" y="3612081"/>
            <a:ext cx="8046290" cy="2358572"/>
            <a:chOff x="1091296" y="2060716"/>
            <a:chExt cx="10314134" cy="360150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9F63E06-4CEA-4AA9-9ED0-BDEDA9B309AA}"/>
                </a:ext>
              </a:extLst>
            </p:cNvPr>
            <p:cNvGrpSpPr/>
            <p:nvPr/>
          </p:nvGrpSpPr>
          <p:grpSpPr>
            <a:xfrm>
              <a:off x="1091296" y="4043680"/>
              <a:ext cx="2517646" cy="650235"/>
              <a:chOff x="724375" y="3799840"/>
              <a:chExt cx="2399149" cy="650235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53564E9-C0A9-4B14-B15F-E2247916F2D2}"/>
                  </a:ext>
                </a:extLst>
              </p:cNvPr>
              <p:cNvSpPr/>
              <p:nvPr/>
            </p:nvSpPr>
            <p:spPr>
              <a:xfrm>
                <a:off x="724375" y="3799840"/>
                <a:ext cx="2399149" cy="65023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554F4D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A532CD-9EBA-4E8D-864A-A34D697F4AF7}"/>
                  </a:ext>
                </a:extLst>
              </p:cNvPr>
              <p:cNvSpPr txBox="1"/>
              <p:nvPr/>
            </p:nvSpPr>
            <p:spPr>
              <a:xfrm>
                <a:off x="952326" y="3808307"/>
                <a:ext cx="2072057" cy="610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 smtClean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</a:rPr>
                  <a:t>12.01~12.30</a:t>
                </a:r>
                <a:endParaRPr lang="ko-KR" altLang="en-US" sz="24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9C76754-6343-40EC-BC24-822D375657C5}"/>
                </a:ext>
              </a:extLst>
            </p:cNvPr>
            <p:cNvGrpSpPr/>
            <p:nvPr/>
          </p:nvGrpSpPr>
          <p:grpSpPr>
            <a:xfrm>
              <a:off x="3624164" y="3393445"/>
              <a:ext cx="2537209" cy="655077"/>
              <a:chOff x="738881" y="3799840"/>
              <a:chExt cx="2417791" cy="655077"/>
            </a:xfrm>
            <a:solidFill>
              <a:schemeClr val="accent4"/>
            </a:solidFill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814A8A45-9FCC-4BA0-B698-F27B764E47CA}"/>
                  </a:ext>
                </a:extLst>
              </p:cNvPr>
              <p:cNvSpPr/>
              <p:nvPr/>
            </p:nvSpPr>
            <p:spPr>
              <a:xfrm>
                <a:off x="738881" y="3799840"/>
                <a:ext cx="2399149" cy="6502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554F4D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7573302-11AE-49BF-B59F-279E5162BDF0}"/>
                  </a:ext>
                </a:extLst>
              </p:cNvPr>
              <p:cNvSpPr txBox="1"/>
              <p:nvPr/>
            </p:nvSpPr>
            <p:spPr>
              <a:xfrm>
                <a:off x="865307" y="3843955"/>
                <a:ext cx="2291365" cy="61096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000">
                    <a:solidFill>
                      <a:srgbClr val="554F4D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</a:lstStyle>
              <a:p>
                <a:r>
                  <a:rPr lang="en-US" altLang="ko-KR" b="1" dirty="0" smtClean="0">
                    <a:solidFill>
                      <a:srgbClr val="0070C0"/>
                    </a:solidFill>
                  </a:rPr>
                  <a:t>01.04 ~ 01.18</a:t>
                </a:r>
                <a:endParaRPr lang="ko-KR" altLang="en-US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69066B2-646E-4618-B182-29E7A9BA8B0C}"/>
                </a:ext>
              </a:extLst>
            </p:cNvPr>
            <p:cNvGrpSpPr/>
            <p:nvPr/>
          </p:nvGrpSpPr>
          <p:grpSpPr>
            <a:xfrm>
              <a:off x="6141810" y="2743210"/>
              <a:ext cx="2517646" cy="650235"/>
              <a:chOff x="738881" y="3799840"/>
              <a:chExt cx="2399149" cy="650235"/>
            </a:xfrm>
            <a:solidFill>
              <a:schemeClr val="accent4"/>
            </a:solidFill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0FF6097-CA36-40DB-B97D-029EFBE1E9A8}"/>
                  </a:ext>
                </a:extLst>
              </p:cNvPr>
              <p:cNvSpPr/>
              <p:nvPr/>
            </p:nvSpPr>
            <p:spPr>
              <a:xfrm>
                <a:off x="738881" y="3799840"/>
                <a:ext cx="2399149" cy="6502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554F4D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431F23-BFC3-496F-89B7-9679A92FCEB8}"/>
                  </a:ext>
                </a:extLst>
              </p:cNvPr>
              <p:cNvSpPr txBox="1"/>
              <p:nvPr/>
            </p:nvSpPr>
            <p:spPr>
              <a:xfrm>
                <a:off x="1452549" y="3820183"/>
                <a:ext cx="1036225" cy="61096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 smtClean="0">
                    <a:solidFill>
                      <a:schemeClr val="accent1">
                        <a:lumMod val="7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01.18</a:t>
                </a:r>
                <a:endParaRPr lang="ko-KR" altLang="en-US" sz="2400" b="1" dirty="0">
                  <a:solidFill>
                    <a:schemeClr val="accent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415C3DF-2E34-4E5C-9176-EE0428A71C7D}"/>
                </a:ext>
              </a:extLst>
            </p:cNvPr>
            <p:cNvGrpSpPr/>
            <p:nvPr/>
          </p:nvGrpSpPr>
          <p:grpSpPr>
            <a:xfrm>
              <a:off x="8659450" y="2060716"/>
              <a:ext cx="2531932" cy="682494"/>
              <a:chOff x="738881" y="3767581"/>
              <a:chExt cx="2412759" cy="682494"/>
            </a:xfrm>
            <a:solidFill>
              <a:schemeClr val="accent4"/>
            </a:solidFill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4FF1129-5362-4FC0-8E50-DA17729DE54C}"/>
                  </a:ext>
                </a:extLst>
              </p:cNvPr>
              <p:cNvSpPr/>
              <p:nvPr/>
            </p:nvSpPr>
            <p:spPr>
              <a:xfrm>
                <a:off x="738881" y="3799840"/>
                <a:ext cx="2399148" cy="6502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554F4D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7C0F14D-DB7F-44AB-B34C-CFB0FD13B656}"/>
                  </a:ext>
                </a:extLst>
              </p:cNvPr>
              <p:cNvSpPr txBox="1"/>
              <p:nvPr/>
            </p:nvSpPr>
            <p:spPr>
              <a:xfrm>
                <a:off x="738887" y="3767581"/>
                <a:ext cx="2412753" cy="61096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 smtClean="0">
                    <a:solidFill>
                      <a:schemeClr val="accent1">
                        <a:lumMod val="7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01.18~01.28</a:t>
                </a:r>
                <a:endParaRPr lang="ko-KR" altLang="en-US" sz="2000" b="1" dirty="0">
                  <a:solidFill>
                    <a:schemeClr val="accent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81074B-3B97-4ADA-A6BD-C3FDE732F9F7}"/>
                </a:ext>
              </a:extLst>
            </p:cNvPr>
            <p:cNvSpPr txBox="1"/>
            <p:nvPr/>
          </p:nvSpPr>
          <p:spPr>
            <a:xfrm>
              <a:off x="1410850" y="4769279"/>
              <a:ext cx="2365232" cy="892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b="1" dirty="0" smtClean="0">
                  <a:solidFill>
                    <a:schemeClr val="accent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600" b="1" dirty="0" smtClean="0">
                  <a:solidFill>
                    <a:schemeClr val="accent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차</a:t>
              </a:r>
              <a:r>
                <a:rPr lang="en-US" altLang="ko-KR" sz="1600" b="1" dirty="0" smtClean="0">
                  <a:solidFill>
                    <a:schemeClr val="accent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600" b="1" dirty="0" smtClean="0">
                  <a:solidFill>
                    <a:schemeClr val="accent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프로젝트</a:t>
              </a:r>
              <a:endPara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5944E2-8586-4624-9D96-D203141F68BB}"/>
                </a:ext>
              </a:extLst>
            </p:cNvPr>
            <p:cNvSpPr txBox="1"/>
            <p:nvPr/>
          </p:nvSpPr>
          <p:spPr>
            <a:xfrm>
              <a:off x="3937339" y="4136476"/>
              <a:ext cx="1939559" cy="892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b="1" dirty="0" smtClean="0">
                  <a:solidFill>
                    <a:schemeClr val="accent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b="1" dirty="0" smtClean="0">
                  <a:solidFill>
                    <a:schemeClr val="accent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차 프로젝트</a:t>
              </a:r>
              <a:endParaRPr lang="en-US" altLang="ko-KR" sz="1600" b="1" dirty="0" smtClean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600" b="1" dirty="0" smtClean="0">
                  <a:solidFill>
                    <a:schemeClr val="accent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600" b="1" dirty="0" smtClean="0">
                  <a:solidFill>
                    <a:schemeClr val="accent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차 단위 개발</a:t>
              </a:r>
              <a:endPara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B5C6049-F99C-47E8-B7EF-268C17CDECB3}"/>
                </a:ext>
              </a:extLst>
            </p:cNvPr>
            <p:cNvSpPr txBox="1"/>
            <p:nvPr/>
          </p:nvSpPr>
          <p:spPr>
            <a:xfrm>
              <a:off x="6822439" y="3486458"/>
              <a:ext cx="2033842" cy="513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b="1" dirty="0" smtClean="0">
                  <a:solidFill>
                    <a:schemeClr val="accent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중간발표</a:t>
              </a:r>
              <a:endPara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DEC0F6-B480-4963-BAAB-52BAA6606B4A}"/>
                </a:ext>
              </a:extLst>
            </p:cNvPr>
            <p:cNvSpPr txBox="1"/>
            <p:nvPr/>
          </p:nvSpPr>
          <p:spPr>
            <a:xfrm>
              <a:off x="8991417" y="2859569"/>
              <a:ext cx="2414013" cy="51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b="1" dirty="0" smtClean="0">
                  <a:solidFill>
                    <a:schemeClr val="accent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600" b="1" dirty="0" smtClean="0">
                  <a:solidFill>
                    <a:schemeClr val="accent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차 </a:t>
              </a:r>
              <a:r>
                <a:rPr lang="ko-KR" altLang="en-US" sz="1600" b="1" dirty="0">
                  <a:solidFill>
                    <a:schemeClr val="accent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단위 개발</a:t>
              </a:r>
            </a:p>
          </p:txBody>
        </p:sp>
      </p:grpSp>
      <p:pic>
        <p:nvPicPr>
          <p:cNvPr id="29" name="그래픽 30" descr="갈매기형 화살표">
            <a:extLst>
              <a:ext uri="{FF2B5EF4-FFF2-40B4-BE49-F238E27FC236}">
                <a16:creationId xmlns:a16="http://schemas.microsoft.com/office/drawing/2014/main" id="{C025FAF7-6991-4A6A-A8D8-7958C211AD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098621" y="3190599"/>
            <a:ext cx="418599" cy="418599"/>
          </a:xfrm>
          <a:prstGeom prst="rect">
            <a:avLst/>
          </a:prstGeom>
        </p:spPr>
      </p:pic>
      <p:pic>
        <p:nvPicPr>
          <p:cNvPr id="30" name="그래픽 31" descr="갈매기형 화살표">
            <a:extLst>
              <a:ext uri="{FF2B5EF4-FFF2-40B4-BE49-F238E27FC236}">
                <a16:creationId xmlns:a16="http://schemas.microsoft.com/office/drawing/2014/main" id="{8A20E247-38F3-4AF2-871A-D48F6351DE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44079" y="3623783"/>
            <a:ext cx="375861" cy="423205"/>
          </a:xfrm>
          <a:prstGeom prst="rect">
            <a:avLst/>
          </a:prstGeom>
        </p:spPr>
      </p:pic>
      <p:pic>
        <p:nvPicPr>
          <p:cNvPr id="31" name="그래픽 32" descr="갈매기형 화살표">
            <a:extLst>
              <a:ext uri="{FF2B5EF4-FFF2-40B4-BE49-F238E27FC236}">
                <a16:creationId xmlns:a16="http://schemas.microsoft.com/office/drawing/2014/main" id="{1C96CB68-FA67-4B50-BF27-BFFB3A9B01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29042" y="4035646"/>
            <a:ext cx="409578" cy="46117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34FF1129-5362-4FC0-8E50-DA17729DE54C}"/>
              </a:ext>
            </a:extLst>
          </p:cNvPr>
          <p:cNvSpPr/>
          <p:nvPr/>
        </p:nvSpPr>
        <p:spPr>
          <a:xfrm>
            <a:off x="8069874" y="3214607"/>
            <a:ext cx="1993105" cy="4212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54F4D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그래픽 30" descr="갈매기형 화살표">
            <a:extLst>
              <a:ext uri="{FF2B5EF4-FFF2-40B4-BE49-F238E27FC236}">
                <a16:creationId xmlns:a16="http://schemas.microsoft.com/office/drawing/2014/main" id="{C025FAF7-6991-4A6A-A8D8-7958C211AD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057876" y="2772260"/>
            <a:ext cx="418599" cy="418599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FF1129-5362-4FC0-8E50-DA17729DE54C}"/>
              </a:ext>
            </a:extLst>
          </p:cNvPr>
          <p:cNvSpPr/>
          <p:nvPr/>
        </p:nvSpPr>
        <p:spPr>
          <a:xfrm>
            <a:off x="10062979" y="2790015"/>
            <a:ext cx="1993105" cy="4212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54F4D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래픽 30" descr="갈매기형 화살표">
            <a:extLst>
              <a:ext uri="{FF2B5EF4-FFF2-40B4-BE49-F238E27FC236}">
                <a16:creationId xmlns:a16="http://schemas.microsoft.com/office/drawing/2014/main" id="{C025FAF7-6991-4A6A-A8D8-7958C211AD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048752" y="2356284"/>
            <a:ext cx="418599" cy="41859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7C0F14D-DB7F-44AB-B34C-CFB0FD13B656}"/>
              </a:ext>
            </a:extLst>
          </p:cNvPr>
          <p:cNvSpPr txBox="1"/>
          <p:nvPr/>
        </p:nvSpPr>
        <p:spPr>
          <a:xfrm>
            <a:off x="8105501" y="3213285"/>
            <a:ext cx="1975213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01.28~02.01</a:t>
            </a:r>
            <a:endParaRPr lang="ko-KR" altLang="en-US" sz="2000" b="1" dirty="0">
              <a:solidFill>
                <a:schemeClr val="accent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C0F14D-DB7F-44AB-B34C-CFB0FD13B656}"/>
              </a:ext>
            </a:extLst>
          </p:cNvPr>
          <p:cNvSpPr txBox="1"/>
          <p:nvPr/>
        </p:nvSpPr>
        <p:spPr>
          <a:xfrm>
            <a:off x="10080871" y="2790749"/>
            <a:ext cx="1975213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02.02</a:t>
            </a:r>
            <a:endParaRPr lang="ko-KR" altLang="en-US" sz="2000" b="1" dirty="0">
              <a:solidFill>
                <a:schemeClr val="accent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DEC0F6-B480-4963-BAAB-52BAA6606B4A}"/>
              </a:ext>
            </a:extLst>
          </p:cNvPr>
          <p:cNvSpPr txBox="1"/>
          <p:nvPr/>
        </p:nvSpPr>
        <p:spPr>
          <a:xfrm>
            <a:off x="8078895" y="3705214"/>
            <a:ext cx="2283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통합 테스트 및 마무리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DEC0F6-B480-4963-BAAB-52BAA6606B4A}"/>
              </a:ext>
            </a:extLst>
          </p:cNvPr>
          <p:cNvSpPr txBox="1"/>
          <p:nvPr/>
        </p:nvSpPr>
        <p:spPr>
          <a:xfrm>
            <a:off x="10493483" y="3244972"/>
            <a:ext cx="188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최종 발표</a:t>
            </a:r>
          </a:p>
        </p:txBody>
      </p:sp>
    </p:spTree>
    <p:extLst>
      <p:ext uri="{BB962C8B-B14F-4D97-AF65-F5344CB8AC3E}">
        <p14:creationId xmlns:p14="http://schemas.microsoft.com/office/powerpoint/2010/main" val="280190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srgbClr val="2574DB"/>
                </a:solidFill>
              </a:rPr>
              <a:t>1/2</a:t>
            </a:r>
            <a:endParaRPr lang="ko-KR" altLang="en-US" sz="16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프로젝트 </a:t>
            </a:r>
            <a:r>
              <a:rPr lang="ko-KR" altLang="en-US" sz="3200" b="1" i="1" kern="0" dirty="0" smtClean="0">
                <a:solidFill>
                  <a:srgbClr val="2574DB"/>
                </a:solidFill>
              </a:rPr>
              <a:t>일정 및 흐름도</a:t>
            </a:r>
            <a:endParaRPr lang="en-US" altLang="ko-KR" sz="3200" b="1" i="1" kern="0" dirty="0">
              <a:solidFill>
                <a:srgbClr val="2574DB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>
                <a:solidFill>
                  <a:srgbClr val="5793E3"/>
                </a:solidFill>
              </a:rPr>
              <a:t>Enjoy your stylish business and campus life with BIZCAM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1204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white"/>
                </a:solidFill>
              </a:rPr>
              <a:t>PPTBIZCAM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696944" y="2002972"/>
          <a:ext cx="10073388" cy="409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75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758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1696944" y="3320190"/>
            <a:ext cx="4922931" cy="354223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prstClr val="white"/>
                </a:solidFill>
              </a:rPr>
              <a:t>유스케이스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,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시퀀스 다이어그램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,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클래스 다이어그램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295774" y="4035707"/>
            <a:ext cx="7477125" cy="354223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white"/>
                </a:solidFill>
              </a:rPr>
              <a:t>테이</a:t>
            </a:r>
            <a:r>
              <a:rPr lang="ko-KR" altLang="en-US" sz="1200" b="1" dirty="0">
                <a:solidFill>
                  <a:prstClr val="white"/>
                </a:solidFill>
              </a:rPr>
              <a:t>블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변경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,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추가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,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삭제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696944" y="4715283"/>
            <a:ext cx="2297977" cy="354223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35478" y="3335299"/>
            <a:ext cx="1002315" cy="354223"/>
          </a:xfrm>
          <a:prstGeom prst="roundRect">
            <a:avLst>
              <a:gd name="adj" fmla="val 50000"/>
            </a:avLst>
          </a:prstGeom>
          <a:noFill/>
          <a:ln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2574DB"/>
                </a:solidFill>
              </a:rPr>
              <a:t>요구분석</a:t>
            </a:r>
            <a:endParaRPr lang="en-US" altLang="ko-KR" sz="1200" b="1" dirty="0">
              <a:solidFill>
                <a:srgbClr val="2574DB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23881" y="4035707"/>
            <a:ext cx="1002315" cy="354223"/>
          </a:xfrm>
          <a:prstGeom prst="roundRect">
            <a:avLst>
              <a:gd name="adj" fmla="val 50000"/>
            </a:avLst>
          </a:prstGeom>
          <a:noFill/>
          <a:ln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2574DB"/>
                </a:solidFill>
              </a:rPr>
              <a:t>DB </a:t>
            </a:r>
            <a:r>
              <a:rPr lang="ko-KR" altLang="en-US" sz="1200" b="1" dirty="0" smtClean="0">
                <a:solidFill>
                  <a:srgbClr val="2574DB"/>
                </a:solidFill>
              </a:rPr>
              <a:t>설계</a:t>
            </a:r>
            <a:endParaRPr lang="en-US" altLang="ko-KR" sz="1200" b="1" dirty="0">
              <a:solidFill>
                <a:srgbClr val="2574DB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35478" y="4715284"/>
            <a:ext cx="1002315" cy="354223"/>
          </a:xfrm>
          <a:prstGeom prst="roundRect">
            <a:avLst>
              <a:gd name="adj" fmla="val 50000"/>
            </a:avLst>
          </a:prstGeom>
          <a:noFill/>
          <a:ln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2574DB"/>
                </a:solidFill>
              </a:rPr>
              <a:t>역</a:t>
            </a:r>
            <a:r>
              <a:rPr lang="ko-KR" altLang="en-US" sz="1200" b="1" dirty="0">
                <a:solidFill>
                  <a:srgbClr val="2574DB"/>
                </a:solidFill>
              </a:rPr>
              <a:t>할 </a:t>
            </a:r>
            <a:r>
              <a:rPr lang="ko-KR" altLang="en-US" sz="1200" b="1" dirty="0" smtClean="0">
                <a:solidFill>
                  <a:srgbClr val="2574DB"/>
                </a:solidFill>
              </a:rPr>
              <a:t>분담</a:t>
            </a:r>
            <a:endParaRPr lang="en-US" altLang="ko-KR" sz="1200" b="1" dirty="0">
              <a:solidFill>
                <a:srgbClr val="2574DB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295773" y="5391463"/>
            <a:ext cx="7477126" cy="354223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white"/>
                </a:solidFill>
              </a:rPr>
              <a:t>맡</a:t>
            </a:r>
            <a:r>
              <a:rPr lang="ko-KR" altLang="en-US" sz="1200" b="1" dirty="0">
                <a:solidFill>
                  <a:prstClr val="white"/>
                </a:solidFill>
              </a:rPr>
              <a:t>은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기능 구현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1992" y="5391464"/>
            <a:ext cx="1002315" cy="354223"/>
          </a:xfrm>
          <a:prstGeom prst="roundRect">
            <a:avLst>
              <a:gd name="adj" fmla="val 50000"/>
            </a:avLst>
          </a:prstGeom>
          <a:noFill/>
          <a:ln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2574DB"/>
                </a:solidFill>
              </a:rPr>
              <a:t>개발</a:t>
            </a:r>
            <a:endParaRPr lang="en-US" altLang="ko-KR" sz="1200" b="1" dirty="0">
              <a:solidFill>
                <a:srgbClr val="2574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56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srgbClr val="2574DB"/>
                </a:solidFill>
              </a:rPr>
              <a:t>2/2</a:t>
            </a:r>
            <a:endParaRPr lang="ko-KR" altLang="en-US" sz="16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03874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프로젝트 </a:t>
            </a:r>
            <a:r>
              <a:rPr lang="ko-KR" altLang="en-US" sz="3200" b="1" i="1" kern="0" dirty="0" smtClean="0">
                <a:solidFill>
                  <a:srgbClr val="2574DB"/>
                </a:solidFill>
              </a:rPr>
              <a:t>일정 및 흐름도</a:t>
            </a:r>
            <a:endParaRPr lang="en-US" altLang="ko-KR" sz="3200" b="1" i="1" kern="0" dirty="0">
              <a:solidFill>
                <a:srgbClr val="2574DB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>
                <a:solidFill>
                  <a:srgbClr val="5793E3"/>
                </a:solidFill>
              </a:rPr>
              <a:t>Enjoy your stylish business and campus life with BIZCAM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1204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white"/>
                </a:solidFill>
              </a:rPr>
              <a:t>PPTBIZCAM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484602"/>
              </p:ext>
            </p:extLst>
          </p:nvPr>
        </p:nvGraphicFramePr>
        <p:xfrm>
          <a:off x="1744569" y="2002972"/>
          <a:ext cx="7555041" cy="409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75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26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758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1744569" y="3060120"/>
            <a:ext cx="2436906" cy="354223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744567" y="3756431"/>
            <a:ext cx="5846858" cy="354223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58406" y="4439761"/>
            <a:ext cx="1131647" cy="354223"/>
          </a:xfrm>
          <a:prstGeom prst="roundRect">
            <a:avLst>
              <a:gd name="adj" fmla="val 50000"/>
            </a:avLst>
          </a:prstGeom>
          <a:noFill/>
          <a:ln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smtClean="0">
                <a:solidFill>
                  <a:srgbClr val="2574DB"/>
                </a:solidFill>
              </a:rPr>
              <a:t>오류 테스트</a:t>
            </a:r>
            <a:endParaRPr lang="en-US" altLang="ko-KR" sz="1200" b="1" dirty="0">
              <a:solidFill>
                <a:srgbClr val="2574DB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23073" y="3060120"/>
            <a:ext cx="1002315" cy="354223"/>
          </a:xfrm>
          <a:prstGeom prst="roundRect">
            <a:avLst>
              <a:gd name="adj" fmla="val 50000"/>
            </a:avLst>
          </a:prstGeom>
          <a:noFill/>
          <a:ln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2574DB"/>
                </a:solidFill>
              </a:rPr>
              <a:t>DB </a:t>
            </a:r>
            <a:r>
              <a:rPr lang="ko-KR" altLang="en-US" sz="1200" b="1" dirty="0" smtClean="0">
                <a:solidFill>
                  <a:srgbClr val="2574DB"/>
                </a:solidFill>
              </a:rPr>
              <a:t>설계</a:t>
            </a:r>
            <a:endParaRPr lang="en-US" altLang="ko-KR" sz="1200" b="1" dirty="0">
              <a:solidFill>
                <a:srgbClr val="2574DB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23071" y="5206937"/>
            <a:ext cx="1002315" cy="354223"/>
          </a:xfrm>
          <a:prstGeom prst="roundRect">
            <a:avLst>
              <a:gd name="adj" fmla="val 50000"/>
            </a:avLst>
          </a:prstGeom>
          <a:noFill/>
          <a:ln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2574DB"/>
                </a:solidFill>
              </a:rPr>
              <a:t>발표 준비</a:t>
            </a:r>
            <a:endParaRPr lang="en-US" altLang="ko-KR" sz="1200" b="1" dirty="0">
              <a:solidFill>
                <a:srgbClr val="2574DB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23073" y="3729296"/>
            <a:ext cx="1002315" cy="354223"/>
          </a:xfrm>
          <a:prstGeom prst="roundRect">
            <a:avLst>
              <a:gd name="adj" fmla="val 50000"/>
            </a:avLst>
          </a:prstGeom>
          <a:noFill/>
          <a:ln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2574DB"/>
                </a:solidFill>
              </a:rPr>
              <a:t>개발</a:t>
            </a:r>
            <a:endParaRPr lang="en-US" altLang="ko-KR" sz="1200" b="1" dirty="0">
              <a:solidFill>
                <a:srgbClr val="2574DB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238750" y="4439761"/>
            <a:ext cx="3162300" cy="354223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867524" y="5206936"/>
            <a:ext cx="2390775" cy="354223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71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B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45657"/>
            <a:ext cx="7257870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 smtClean="0">
                <a:solidFill>
                  <a:srgbClr val="2574DB"/>
                </a:solidFill>
              </a:rPr>
              <a:t>2</a:t>
            </a:r>
            <a:r>
              <a:rPr lang="ko-KR" altLang="en-US" sz="3200" b="1" i="1" kern="0" dirty="0" smtClean="0">
                <a:solidFill>
                  <a:srgbClr val="2574DB"/>
                </a:solidFill>
              </a:rPr>
              <a:t>차 개발 </a:t>
            </a:r>
            <a:r>
              <a:rPr lang="ko-KR" altLang="en-US" sz="3200" b="1" i="1" kern="0" dirty="0">
                <a:solidFill>
                  <a:srgbClr val="2574DB"/>
                </a:solidFill>
              </a:rPr>
              <a:t>작업 </a:t>
            </a:r>
            <a:r>
              <a:rPr lang="ko-KR" altLang="en-US" sz="3200" b="1" i="1" kern="0" dirty="0" smtClean="0">
                <a:solidFill>
                  <a:srgbClr val="2574DB"/>
                </a:solidFill>
              </a:rPr>
              <a:t>단위</a:t>
            </a:r>
            <a:r>
              <a:rPr lang="en-US" altLang="ko-KR" sz="2000" b="1" i="1" kern="0" dirty="0" smtClean="0">
                <a:solidFill>
                  <a:srgbClr val="2574DB"/>
                </a:solidFill>
              </a:rPr>
              <a:t>(MVC1)</a:t>
            </a:r>
            <a:endParaRPr lang="en-US" altLang="ko-KR" sz="1600" b="1" i="1" kern="0" dirty="0">
              <a:solidFill>
                <a:srgbClr val="2574DB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>
                <a:solidFill>
                  <a:srgbClr val="5793E3"/>
                </a:solidFill>
              </a:rPr>
              <a:t>Enjoy your stylish business and campus life with BIZCAM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kern="0" dirty="0">
                <a:solidFill>
                  <a:prstClr val="white"/>
                </a:solidFill>
              </a:rPr>
              <a:t>하늘도서관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820840"/>
              </p:ext>
            </p:extLst>
          </p:nvPr>
        </p:nvGraphicFramePr>
        <p:xfrm>
          <a:off x="1609725" y="1103974"/>
          <a:ext cx="10005282" cy="56875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1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63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6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순위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 여부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공동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32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도서대여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ajax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),</a:t>
                      </a:r>
                      <a:r>
                        <a:rPr lang="ko-KR" altLang="en-US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도서반납</a:t>
                      </a:r>
                      <a:r>
                        <a:rPr lang="en-US" altLang="ko-KR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600" u="none" strike="noStrike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ajax</a:t>
                      </a:r>
                      <a:r>
                        <a:rPr lang="en-US" altLang="ko-KR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),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도서연장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ajax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r>
                        <a:rPr lang="ko-KR" altLang="en-US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12/07~12/12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강고은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3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도서조회</a:t>
                      </a:r>
                      <a:r>
                        <a:rPr lang="en-US" altLang="ko-KR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r>
                        <a:rPr lang="en-US" altLang="ko-KR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600" u="none" strike="noStrike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페이징</a:t>
                      </a:r>
                      <a:r>
                        <a:rPr lang="en-US" altLang="ko-KR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60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r>
                        <a:rPr lang="ko-KR" altLang="en-US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12/08~12/09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강고은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3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홈화면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공지사항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신착도서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조회 </a:t>
                      </a:r>
                      <a:r>
                        <a:rPr lang="en-US" altLang="ko-KR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ajax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12/09~12/10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강고은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3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API</a:t>
                      </a:r>
                      <a:r>
                        <a:rPr lang="en-US" altLang="ko-KR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XML </a:t>
                      </a:r>
                      <a:r>
                        <a:rPr lang="ko-KR" alt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사용해 데이터 저장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12/10~12/11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강고은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3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r>
                        <a:rPr lang="ko-KR" altLang="en-US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12/07~12/10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박수진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3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12/08~12/10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박수진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3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ajax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r>
                        <a:rPr lang="ko-KR" altLang="en-US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12/10~12/13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박수진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3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질의응답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쓰기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12/07~12/08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송은혜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3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질의응답 관리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답변쓰기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ajax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r>
                        <a:rPr lang="ko-KR" altLang="en-US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12/08~12/10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송은혜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53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공지사항</a:t>
                      </a:r>
                      <a:r>
                        <a:rPr lang="en-US" altLang="ko-KR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r>
                        <a:rPr lang="en-US" altLang="ko-KR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60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r>
                        <a:rPr lang="ko-KR" altLang="en-US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12/12~12/14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강고은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53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공지사항관리</a:t>
                      </a:r>
                      <a:r>
                        <a:rPr lang="en-US" altLang="ko-KR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쓰기</a:t>
                      </a:r>
                      <a:r>
                        <a:rPr lang="en-US" altLang="ko-KR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lang="en-US" altLang="ko-KR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r>
                        <a:rPr lang="en-US" altLang="ko-KR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r>
                        <a:rPr lang="ko-KR" altLang="en-US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12/14~12/16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강고은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532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사서추천도서 관리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페이징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쓰기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ajax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r>
                        <a:rPr lang="ko-KR" altLang="en-US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12/17~12/22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강고은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53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회원정보조회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r>
                        <a:rPr lang="ko-KR" altLang="en-US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12/14~12/15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박수진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53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회원탈퇴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12/15~12/17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박수진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753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도서이용시간</a:t>
                      </a:r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오시는길</a:t>
                      </a:r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월별일정</a:t>
                      </a:r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보기</a:t>
                      </a:r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r>
                        <a:rPr lang="ko-KR" altLang="en-US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12/10~12/11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송은혜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53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전체테마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r>
                        <a:rPr lang="ko-KR" altLang="en-US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12/01~12/05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송은혜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공동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53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사서관리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r>
                        <a:rPr lang="ko-KR" altLang="en-US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12/23~12/25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강고은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53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희망도서관리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ajax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r>
                        <a:rPr lang="ko-KR" altLang="en-US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12/12~12/15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송은혜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53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희망도서신청목록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), 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희망도서신청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12/15~12/17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송은혜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11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B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7257870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 smtClean="0">
                <a:solidFill>
                  <a:srgbClr val="2574DB"/>
                </a:solidFill>
              </a:rPr>
              <a:t>3</a:t>
            </a:r>
            <a:r>
              <a:rPr lang="ko-KR" altLang="en-US" sz="3200" b="1" i="1" kern="0" dirty="0" smtClean="0">
                <a:solidFill>
                  <a:srgbClr val="2574DB"/>
                </a:solidFill>
              </a:rPr>
              <a:t>차 개발 </a:t>
            </a:r>
            <a:r>
              <a:rPr lang="ko-KR" altLang="en-US" sz="3200" b="1" i="1" kern="0" dirty="0">
                <a:solidFill>
                  <a:srgbClr val="2574DB"/>
                </a:solidFill>
              </a:rPr>
              <a:t>작업 </a:t>
            </a:r>
            <a:r>
              <a:rPr lang="ko-KR" altLang="en-US" sz="3200" b="1" i="1" kern="0" dirty="0" smtClean="0">
                <a:solidFill>
                  <a:srgbClr val="2574DB"/>
                </a:solidFill>
              </a:rPr>
              <a:t>단위</a:t>
            </a:r>
            <a:r>
              <a:rPr lang="en-US" altLang="ko-KR" sz="2400" b="1" i="1" kern="0" dirty="0" smtClean="0">
                <a:solidFill>
                  <a:srgbClr val="2574DB"/>
                </a:solidFill>
              </a:rPr>
              <a:t>(MVC2)</a:t>
            </a:r>
            <a:endParaRPr lang="en-US" altLang="ko-KR" sz="2400" b="1" i="1" kern="0" dirty="0">
              <a:solidFill>
                <a:srgbClr val="2574DB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>
                <a:solidFill>
                  <a:srgbClr val="5793E3"/>
                </a:solidFill>
              </a:rPr>
              <a:t>Enjoy your stylish business and campus life with BIZCAM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kern="0" dirty="0">
                <a:solidFill>
                  <a:prstClr val="white"/>
                </a:solidFill>
              </a:rPr>
              <a:t>하늘도서관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533169"/>
              </p:ext>
            </p:extLst>
          </p:nvPr>
        </p:nvGraphicFramePr>
        <p:xfrm>
          <a:off x="1696944" y="1219200"/>
          <a:ext cx="9870438" cy="486153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04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1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63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프로젝트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순위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 여부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공동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3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MVC1</a:t>
                      </a:r>
                      <a:r>
                        <a:rPr lang="en-US" altLang="ko-KR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-&gt; MVC2 </a:t>
                      </a:r>
                      <a:r>
                        <a:rPr lang="ko-KR" alt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패턴화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r>
                        <a:rPr lang="ko-KR" altLang="en-US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01/05~01/27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공동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3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조회수 쿠키사용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01/25~01/26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강고은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32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인증 </a:t>
                      </a:r>
                      <a:r>
                        <a:rPr lang="en-US" altLang="ko-KR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java mail</a:t>
                      </a:r>
                      <a:endParaRPr lang="en-US" altLang="ko-KR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01/25~01/26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송은혜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3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도서 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API 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01/26~01/27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송은혜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3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에러페이지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r>
                        <a:rPr lang="ko-KR" altLang="en-US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01/27~01/28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송은혜</a:t>
                      </a:r>
                      <a:r>
                        <a:rPr lang="en-US" altLang="ko-KR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공동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3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부분 테마 수정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01/05~01/25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송은혜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공동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3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데이터베이스 수정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01/05~01/27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공동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3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 </a:t>
                      </a:r>
                      <a:r>
                        <a:rPr lang="ko-KR" alt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페이징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01/10~01/13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송은혜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찾기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r>
                        <a:rPr lang="ko-KR" altLang="en-US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01/27~01/29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강고은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53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사서회원가입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01/25~01/27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송은혜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강고은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53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 다운로드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r>
                        <a:rPr lang="ko-KR" altLang="en-US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01/15~01/16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강고은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53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관리자페이지 도서관리 추가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r>
                        <a:rPr lang="ko-KR" altLang="en-US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01/25~01/26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송은혜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53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관리자페이지 회원관리 수정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r>
                        <a:rPr lang="ko-KR" altLang="en-US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01/27~01/28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송은혜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53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 편의 </a:t>
                      </a:r>
                      <a:r>
                        <a:rPr lang="en-US" altLang="ko-KR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UX</a:t>
                      </a:r>
                      <a:r>
                        <a:rPr lang="en-US" altLang="ko-KR" sz="16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– alert </a:t>
                      </a:r>
                      <a:r>
                        <a:rPr lang="ko-KR" altLang="en-US" sz="16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r>
                        <a:rPr lang="ko-KR" altLang="en-US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01/28~01/30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공동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53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조건에 따른 페이지권한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01/27~01/28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송은혜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5324"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9" marR="4989" marT="498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30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B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7257870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 err="1" smtClean="0">
                <a:solidFill>
                  <a:srgbClr val="2574DB"/>
                </a:solidFill>
              </a:rPr>
              <a:t>사이트맵</a:t>
            </a:r>
            <a:endParaRPr lang="en-US" altLang="ko-KR" sz="3200" b="1" i="1" kern="0" dirty="0" smtClean="0">
              <a:solidFill>
                <a:srgbClr val="2574DB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 smtClean="0">
                <a:solidFill>
                  <a:srgbClr val="5793E3"/>
                </a:solidFill>
              </a:rPr>
              <a:t>Enjoy </a:t>
            </a:r>
            <a:r>
              <a:rPr lang="en-US" altLang="ko-KR" sz="900" b="1" kern="0" dirty="0">
                <a:solidFill>
                  <a:srgbClr val="5793E3"/>
                </a:solidFill>
              </a:rPr>
              <a:t>your stylish business and campus life with BIZCAM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kern="0" dirty="0">
                <a:solidFill>
                  <a:prstClr val="white"/>
                </a:solidFill>
              </a:rPr>
              <a:t>하늘도서관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46" y="2199154"/>
            <a:ext cx="5448753" cy="362983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060" y="2199154"/>
            <a:ext cx="5847887" cy="362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66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360770" y="3076947"/>
            <a:ext cx="7475413" cy="15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2574DB"/>
                </a:solidFill>
              </a:rPr>
              <a:t>변경내역 </a:t>
            </a:r>
            <a:r>
              <a:rPr lang="en-US" altLang="ko-KR" sz="2800" b="1" i="1" kern="0" dirty="0">
                <a:solidFill>
                  <a:srgbClr val="2574DB"/>
                </a:solidFill>
              </a:rPr>
              <a:t>(2</a:t>
            </a:r>
            <a:r>
              <a:rPr lang="ko-KR" altLang="en-US" sz="2800" b="1" i="1" kern="0" dirty="0">
                <a:solidFill>
                  <a:srgbClr val="2574DB"/>
                </a:solidFill>
              </a:rPr>
              <a:t>차</a:t>
            </a:r>
            <a:r>
              <a:rPr lang="en-US" altLang="ko-KR" sz="2800" b="1" i="1" kern="0" dirty="0">
                <a:solidFill>
                  <a:srgbClr val="2574DB"/>
                </a:solidFill>
              </a:rPr>
              <a:t>→3</a:t>
            </a:r>
            <a:r>
              <a:rPr lang="ko-KR" altLang="en-US" sz="2800" b="1" i="1" kern="0" dirty="0">
                <a:solidFill>
                  <a:srgbClr val="2574DB"/>
                </a:solidFill>
              </a:rPr>
              <a:t>차</a:t>
            </a:r>
            <a:r>
              <a:rPr lang="en-US" altLang="ko-KR" sz="2800" b="1" i="1" kern="0" dirty="0">
                <a:solidFill>
                  <a:srgbClr val="2574DB"/>
                </a:solidFill>
              </a:rPr>
              <a:t>)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kern="0" dirty="0">
                <a:solidFill>
                  <a:srgbClr val="5793E3"/>
                </a:solidFill>
              </a:rPr>
              <a:t>[</a:t>
            </a:r>
            <a:r>
              <a:rPr lang="ko-KR" altLang="en-US" sz="1600" b="1" kern="0" dirty="0">
                <a:solidFill>
                  <a:srgbClr val="5793E3"/>
                </a:solidFill>
              </a:rPr>
              <a:t>디지털 </a:t>
            </a:r>
            <a:r>
              <a:rPr lang="ko-KR" altLang="en-US" sz="1600" b="1" kern="0" dirty="0" err="1">
                <a:solidFill>
                  <a:srgbClr val="5793E3"/>
                </a:solidFill>
              </a:rPr>
              <a:t>컨버전스</a:t>
            </a:r>
            <a:r>
              <a:rPr lang="en-US" altLang="ko-KR" sz="1600" b="1" kern="0" dirty="0">
                <a:solidFill>
                  <a:srgbClr val="5793E3"/>
                </a:solidFill>
              </a:rPr>
              <a:t>]</a:t>
            </a:r>
            <a:r>
              <a:rPr lang="ko-KR" altLang="en-US" sz="1600" b="1" kern="0" dirty="0">
                <a:solidFill>
                  <a:srgbClr val="5793E3"/>
                </a:solidFill>
              </a:rPr>
              <a:t>자바 </a:t>
            </a:r>
            <a:r>
              <a:rPr lang="ko-KR" altLang="en-US" sz="1600" b="1" kern="0" dirty="0" err="1">
                <a:solidFill>
                  <a:srgbClr val="5793E3"/>
                </a:solidFill>
              </a:rPr>
              <a:t>안드로이드</a:t>
            </a:r>
            <a:r>
              <a:rPr lang="ko-KR" altLang="en-US" sz="1600" b="1" kern="0" dirty="0">
                <a:solidFill>
                  <a:srgbClr val="5793E3"/>
                </a:solidFill>
              </a:rPr>
              <a:t> 웹 </a:t>
            </a:r>
            <a:r>
              <a:rPr lang="en-US" altLang="ko-KR" sz="1600" b="1" kern="0" dirty="0">
                <a:solidFill>
                  <a:srgbClr val="5793E3"/>
                </a:solidFill>
              </a:rPr>
              <a:t>&amp; </a:t>
            </a:r>
            <a:r>
              <a:rPr lang="ko-KR" altLang="en-US" sz="1600" b="1" kern="0" dirty="0" err="1">
                <a:solidFill>
                  <a:srgbClr val="5793E3"/>
                </a:solidFill>
              </a:rPr>
              <a:t>앱</a:t>
            </a:r>
            <a:r>
              <a:rPr lang="ko-KR" altLang="en-US" sz="1600" b="1" kern="0" dirty="0">
                <a:solidFill>
                  <a:srgbClr val="5793E3"/>
                </a:solidFill>
              </a:rPr>
              <a:t> 개발자 </a:t>
            </a:r>
            <a:r>
              <a:rPr lang="en-US" altLang="ko-KR" sz="1600" b="1" kern="0" dirty="0">
                <a:solidFill>
                  <a:srgbClr val="5793E3"/>
                </a:solidFill>
              </a:rPr>
              <a:t>A </a:t>
            </a:r>
            <a:r>
              <a:rPr lang="ko-KR" altLang="en-US" sz="1600" b="1" kern="0" dirty="0">
                <a:solidFill>
                  <a:srgbClr val="5793E3"/>
                </a:solidFill>
              </a:rPr>
              <a:t>과정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536163" y="1759110"/>
            <a:ext cx="1167761" cy="1248700"/>
            <a:chOff x="304800" y="908050"/>
            <a:chExt cx="819150" cy="875926"/>
          </a:xfrm>
        </p:grpSpPr>
        <p:sp>
          <p:nvSpPr>
            <p:cNvPr id="54" name="대각선 방향의 모서리가 둥근 사각형 53"/>
            <p:cNvSpPr/>
            <p:nvPr/>
          </p:nvSpPr>
          <p:spPr>
            <a:xfrm>
              <a:off x="304800" y="995082"/>
              <a:ext cx="788894" cy="788894"/>
            </a:xfrm>
            <a:prstGeom prst="round2DiagRect">
              <a:avLst>
                <a:gd name="adj1" fmla="val 26286"/>
                <a:gd name="adj2" fmla="val 0"/>
              </a:avLst>
            </a:prstGeom>
            <a:solidFill>
              <a:srgbClr val="2574DB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prstClr val="white"/>
                  </a:solidFill>
                </a:rPr>
                <a:t>Team B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908050" y="908050"/>
              <a:ext cx="215900" cy="215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>
              <a:spLocks/>
            </p:cNvSpPr>
            <p:nvPr/>
          </p:nvSpPr>
          <p:spPr bwMode="auto">
            <a:xfrm>
              <a:off x="972835" y="980794"/>
              <a:ext cx="86329" cy="75555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40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9491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B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7257870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 err="1">
                <a:solidFill>
                  <a:srgbClr val="2574DB"/>
                </a:solidFill>
              </a:rPr>
              <a:t>이메일</a:t>
            </a:r>
            <a:r>
              <a:rPr lang="ko-KR" altLang="en-US" sz="3200" b="1" i="1" kern="0" dirty="0">
                <a:solidFill>
                  <a:srgbClr val="2574DB"/>
                </a:solidFill>
              </a:rPr>
              <a:t> 인증 흐름</a:t>
            </a:r>
            <a:r>
              <a:rPr lang="en-US" altLang="ko-KR" sz="3200" b="1" i="1" kern="0" dirty="0">
                <a:solidFill>
                  <a:srgbClr val="2574DB"/>
                </a:solidFill>
              </a:rPr>
              <a:t>(Java Mail)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 smtClean="0">
                <a:solidFill>
                  <a:srgbClr val="5793E3"/>
                </a:solidFill>
              </a:rPr>
              <a:t>Enjoy </a:t>
            </a:r>
            <a:r>
              <a:rPr lang="en-US" altLang="ko-KR" sz="900" b="1" kern="0" dirty="0">
                <a:solidFill>
                  <a:srgbClr val="5793E3"/>
                </a:solidFill>
              </a:rPr>
              <a:t>your stylish business and campus life with BIZCAM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kern="0" dirty="0">
                <a:solidFill>
                  <a:prstClr val="white"/>
                </a:solidFill>
              </a:rPr>
              <a:t>하늘도서관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227" y="1695252"/>
            <a:ext cx="4875531" cy="277514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1680460"/>
            <a:ext cx="3788806" cy="484726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240064" y="4350513"/>
            <a:ext cx="3526971" cy="68217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588" y="5247869"/>
            <a:ext cx="3280599" cy="84133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14" y="5247868"/>
            <a:ext cx="3166688" cy="841334"/>
          </a:xfrm>
          <a:prstGeom prst="rect">
            <a:avLst/>
          </a:prstGeom>
        </p:spPr>
      </p:pic>
      <p:sp>
        <p:nvSpPr>
          <p:cNvPr id="24" name="오른쪽 화살표 23"/>
          <p:cNvSpPr/>
          <p:nvPr/>
        </p:nvSpPr>
        <p:spPr>
          <a:xfrm>
            <a:off x="4998218" y="3082825"/>
            <a:ext cx="995771" cy="51671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860333" y="3975479"/>
            <a:ext cx="605294" cy="584775"/>
            <a:chOff x="762463" y="3975479"/>
            <a:chExt cx="605294" cy="584775"/>
          </a:xfrm>
        </p:grpSpPr>
        <p:sp>
          <p:nvSpPr>
            <p:cNvPr id="26" name="타원 25"/>
            <p:cNvSpPr/>
            <p:nvPr/>
          </p:nvSpPr>
          <p:spPr>
            <a:xfrm>
              <a:off x="762463" y="3987224"/>
              <a:ext cx="605294" cy="558516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72852" y="3975479"/>
              <a:ext cx="4597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023232" y="4798354"/>
            <a:ext cx="605294" cy="584775"/>
            <a:chOff x="762463" y="3975479"/>
            <a:chExt cx="605294" cy="584775"/>
          </a:xfrm>
        </p:grpSpPr>
        <p:sp>
          <p:nvSpPr>
            <p:cNvPr id="37" name="타원 36"/>
            <p:cNvSpPr/>
            <p:nvPr/>
          </p:nvSpPr>
          <p:spPr>
            <a:xfrm>
              <a:off x="762463" y="3987224"/>
              <a:ext cx="605294" cy="558516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72852" y="3975479"/>
              <a:ext cx="4597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3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777725" y="1477074"/>
            <a:ext cx="605294" cy="584775"/>
            <a:chOff x="762463" y="3975479"/>
            <a:chExt cx="605294" cy="584775"/>
          </a:xfrm>
        </p:grpSpPr>
        <p:sp>
          <p:nvSpPr>
            <p:cNvPr id="40" name="타원 39"/>
            <p:cNvSpPr/>
            <p:nvPr/>
          </p:nvSpPr>
          <p:spPr>
            <a:xfrm>
              <a:off x="762463" y="3987224"/>
              <a:ext cx="605294" cy="558516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72852" y="3975479"/>
              <a:ext cx="4597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2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아래쪽 화살표 43"/>
          <p:cNvSpPr/>
          <p:nvPr/>
        </p:nvSpPr>
        <p:spPr>
          <a:xfrm rot="2363202">
            <a:off x="7319743" y="4184247"/>
            <a:ext cx="595408" cy="1046444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C000"/>
                </a:solidFill>
              </a:ln>
            </a:endParaRPr>
          </a:p>
        </p:txBody>
      </p:sp>
      <p:sp>
        <p:nvSpPr>
          <p:cNvPr id="45" name="아래쪽 화살표 44"/>
          <p:cNvSpPr/>
          <p:nvPr/>
        </p:nvSpPr>
        <p:spPr>
          <a:xfrm rot="18810457">
            <a:off x="9387094" y="4142307"/>
            <a:ext cx="621960" cy="1202610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60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B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7257870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2574DB"/>
                </a:solidFill>
              </a:rPr>
              <a:t>MVC2 </a:t>
            </a:r>
            <a:r>
              <a:rPr lang="ko-KR" altLang="en-US" sz="3200" b="1" i="1" kern="0" dirty="0">
                <a:solidFill>
                  <a:srgbClr val="2574DB"/>
                </a:solidFill>
              </a:rPr>
              <a:t>패턴화</a:t>
            </a:r>
            <a:r>
              <a:rPr lang="en-US" altLang="ko-KR" sz="2800" b="1" i="1" kern="0" dirty="0">
                <a:solidFill>
                  <a:srgbClr val="2574DB"/>
                </a:solidFill>
              </a:rPr>
              <a:t>(1/3)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>
                <a:solidFill>
                  <a:srgbClr val="5793E3"/>
                </a:solidFill>
              </a:rPr>
              <a:t>Enjoy your stylish business and campus life with BIZCAM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kern="0" dirty="0">
                <a:solidFill>
                  <a:prstClr val="white"/>
                </a:solidFill>
              </a:rPr>
              <a:t>하늘도서관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4448" y="1900091"/>
            <a:ext cx="1649495" cy="610247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prstClr val="white"/>
                </a:solidFill>
              </a:rPr>
              <a:t>변경 전</a:t>
            </a:r>
            <a:endParaRPr lang="en-US" altLang="ko-KR" sz="2800" b="1" dirty="0" smtClean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31135" y="2010068"/>
            <a:ext cx="6589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</a:rPr>
              <a:t> JSP 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파일 하나에 </a:t>
            </a:r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</a:rPr>
              <a:t>Model, View, Controller 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모두 작성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78" y="3098608"/>
            <a:ext cx="5001431" cy="29816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750" y="3098608"/>
            <a:ext cx="5882128" cy="298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4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360770" y="3076947"/>
            <a:ext cx="74754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2574DB"/>
                </a:solidFill>
              </a:rPr>
              <a:t>팀원 소개</a:t>
            </a:r>
            <a:endParaRPr lang="en-US" altLang="ko-KR" sz="4800" b="1" i="1" kern="0" dirty="0">
              <a:solidFill>
                <a:srgbClr val="2574DB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kern="0" dirty="0">
                <a:solidFill>
                  <a:srgbClr val="5793E3"/>
                </a:solidFill>
              </a:rPr>
              <a:t>[</a:t>
            </a:r>
            <a:r>
              <a:rPr lang="ko-KR" altLang="en-US" sz="1600" b="1" kern="0" dirty="0">
                <a:solidFill>
                  <a:srgbClr val="5793E3"/>
                </a:solidFill>
              </a:rPr>
              <a:t>디지털 </a:t>
            </a:r>
            <a:r>
              <a:rPr lang="ko-KR" altLang="en-US" sz="1600" b="1" kern="0" dirty="0" err="1">
                <a:solidFill>
                  <a:srgbClr val="5793E3"/>
                </a:solidFill>
              </a:rPr>
              <a:t>컨버전스</a:t>
            </a:r>
            <a:r>
              <a:rPr lang="en-US" altLang="ko-KR" sz="1600" b="1" kern="0" dirty="0">
                <a:solidFill>
                  <a:srgbClr val="5793E3"/>
                </a:solidFill>
              </a:rPr>
              <a:t>]</a:t>
            </a:r>
            <a:r>
              <a:rPr lang="ko-KR" altLang="en-US" sz="1600" b="1" kern="0" dirty="0">
                <a:solidFill>
                  <a:srgbClr val="5793E3"/>
                </a:solidFill>
              </a:rPr>
              <a:t>자바 </a:t>
            </a:r>
            <a:r>
              <a:rPr lang="ko-KR" altLang="en-US" sz="1600" b="1" kern="0" dirty="0" err="1">
                <a:solidFill>
                  <a:srgbClr val="5793E3"/>
                </a:solidFill>
              </a:rPr>
              <a:t>안드로이드</a:t>
            </a:r>
            <a:r>
              <a:rPr lang="ko-KR" altLang="en-US" sz="1600" b="1" kern="0" dirty="0">
                <a:solidFill>
                  <a:srgbClr val="5793E3"/>
                </a:solidFill>
              </a:rPr>
              <a:t> 웹 </a:t>
            </a:r>
            <a:r>
              <a:rPr lang="en-US" altLang="ko-KR" sz="1600" b="1" kern="0" dirty="0">
                <a:solidFill>
                  <a:srgbClr val="5793E3"/>
                </a:solidFill>
              </a:rPr>
              <a:t>&amp; </a:t>
            </a:r>
            <a:r>
              <a:rPr lang="ko-KR" altLang="en-US" sz="1600" b="1" kern="0" dirty="0" err="1">
                <a:solidFill>
                  <a:srgbClr val="5793E3"/>
                </a:solidFill>
              </a:rPr>
              <a:t>앱</a:t>
            </a:r>
            <a:r>
              <a:rPr lang="ko-KR" altLang="en-US" sz="1600" b="1" kern="0" dirty="0">
                <a:solidFill>
                  <a:srgbClr val="5793E3"/>
                </a:solidFill>
              </a:rPr>
              <a:t> 개발자 </a:t>
            </a:r>
            <a:r>
              <a:rPr lang="en-US" altLang="ko-KR" sz="1600" b="1" kern="0" dirty="0">
                <a:solidFill>
                  <a:srgbClr val="5793E3"/>
                </a:solidFill>
              </a:rPr>
              <a:t>A </a:t>
            </a:r>
            <a:r>
              <a:rPr lang="ko-KR" altLang="en-US" sz="1600" b="1" kern="0" dirty="0">
                <a:solidFill>
                  <a:srgbClr val="5793E3"/>
                </a:solidFill>
              </a:rPr>
              <a:t>과정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536163" y="1759110"/>
            <a:ext cx="1167761" cy="1248700"/>
            <a:chOff x="304800" y="908050"/>
            <a:chExt cx="819150" cy="875926"/>
          </a:xfrm>
        </p:grpSpPr>
        <p:sp>
          <p:nvSpPr>
            <p:cNvPr id="54" name="대각선 방향의 모서리가 둥근 사각형 53"/>
            <p:cNvSpPr/>
            <p:nvPr/>
          </p:nvSpPr>
          <p:spPr>
            <a:xfrm>
              <a:off x="304800" y="995082"/>
              <a:ext cx="788894" cy="788894"/>
            </a:xfrm>
            <a:prstGeom prst="round2DiagRect">
              <a:avLst>
                <a:gd name="adj1" fmla="val 26286"/>
                <a:gd name="adj2" fmla="val 0"/>
              </a:avLst>
            </a:prstGeom>
            <a:solidFill>
              <a:srgbClr val="2574DB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prstClr val="white"/>
                  </a:solidFill>
                </a:rPr>
                <a:t>Team B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908050" y="908050"/>
              <a:ext cx="215900" cy="215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>
              <a:spLocks/>
            </p:cNvSpPr>
            <p:nvPr/>
          </p:nvSpPr>
          <p:spPr bwMode="auto">
            <a:xfrm>
              <a:off x="972835" y="980794"/>
              <a:ext cx="86329" cy="75555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40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303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B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7257870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2574DB"/>
                </a:solidFill>
              </a:rPr>
              <a:t>MVC2 </a:t>
            </a:r>
            <a:r>
              <a:rPr lang="ko-KR" altLang="en-US" sz="3200" b="1" i="1" kern="0" dirty="0">
                <a:solidFill>
                  <a:srgbClr val="2574DB"/>
                </a:solidFill>
              </a:rPr>
              <a:t>패턴화</a:t>
            </a:r>
            <a:r>
              <a:rPr lang="en-US" altLang="ko-KR" sz="2800" b="1" i="1" kern="0" dirty="0">
                <a:solidFill>
                  <a:srgbClr val="2574DB"/>
                </a:solidFill>
              </a:rPr>
              <a:t>(2/3)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>
                <a:solidFill>
                  <a:srgbClr val="5793E3"/>
                </a:solidFill>
              </a:rPr>
              <a:t>Enjoy your stylish business and campus life with BIZCAM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kern="0" dirty="0">
                <a:solidFill>
                  <a:prstClr val="white"/>
                </a:solidFill>
              </a:rPr>
              <a:t>하늘도서관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99247" y="1869782"/>
            <a:ext cx="1649495" cy="610247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prstClr val="white"/>
                </a:solidFill>
              </a:rPr>
              <a:t>변경 후</a:t>
            </a:r>
            <a:endParaRPr lang="en-US" altLang="ko-KR" sz="2800" b="1" dirty="0" smtClean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4013" y="1974850"/>
            <a:ext cx="8520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</a:rPr>
              <a:t> Spring Framework 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사용하여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</a:rPr>
              <a:t>Model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</a:rPr>
              <a:t>, View, </a:t>
            </a:r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</a:rPr>
              <a:t>Controller 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분리</a:t>
            </a:r>
            <a:endParaRPr lang="en-US" altLang="ko-KR" sz="20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310" y="3629055"/>
            <a:ext cx="3582609" cy="278867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6" y="3629055"/>
            <a:ext cx="3297312" cy="269748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424" y="3629055"/>
            <a:ext cx="3462408" cy="278867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521014" y="2998684"/>
            <a:ext cx="827728" cy="523220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VO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74628" y="2998684"/>
            <a:ext cx="1524000" cy="523220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38446" y="2998684"/>
            <a:ext cx="1044336" cy="523220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DAO</a:t>
            </a:r>
          </a:p>
        </p:txBody>
      </p:sp>
    </p:spTree>
    <p:extLst>
      <p:ext uri="{BB962C8B-B14F-4D97-AF65-F5344CB8AC3E}">
        <p14:creationId xmlns:p14="http://schemas.microsoft.com/office/powerpoint/2010/main" val="27044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B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7257870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2574DB"/>
                </a:solidFill>
              </a:rPr>
              <a:t>MVC2 </a:t>
            </a:r>
            <a:r>
              <a:rPr lang="ko-KR" altLang="en-US" sz="3200" b="1" i="1" kern="0" dirty="0">
                <a:solidFill>
                  <a:srgbClr val="2574DB"/>
                </a:solidFill>
              </a:rPr>
              <a:t>패턴화</a:t>
            </a:r>
            <a:r>
              <a:rPr lang="en-US" altLang="ko-KR" sz="2800" b="1" i="1" kern="0" dirty="0">
                <a:solidFill>
                  <a:srgbClr val="2574DB"/>
                </a:solidFill>
              </a:rPr>
              <a:t>(3/3)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>
                <a:solidFill>
                  <a:srgbClr val="5793E3"/>
                </a:solidFill>
              </a:rPr>
              <a:t>Enjoy your stylish business and campus life with BIZCAM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kern="0" dirty="0">
                <a:solidFill>
                  <a:prstClr val="white"/>
                </a:solidFill>
              </a:rPr>
              <a:t>하늘도서관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7" y="3033486"/>
            <a:ext cx="4984042" cy="30691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137" y="3077027"/>
            <a:ext cx="4865353" cy="311904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57684" y="2274454"/>
            <a:ext cx="1867167" cy="523220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Mapper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40950" y="2274454"/>
            <a:ext cx="827728" cy="523220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JSP</a:t>
            </a:r>
          </a:p>
        </p:txBody>
      </p:sp>
    </p:spTree>
    <p:extLst>
      <p:ext uri="{BB962C8B-B14F-4D97-AF65-F5344CB8AC3E}">
        <p14:creationId xmlns:p14="http://schemas.microsoft.com/office/powerpoint/2010/main" val="409113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B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7257870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회원관리</a:t>
            </a:r>
            <a:endParaRPr lang="en-US" altLang="ko-KR" sz="3200" b="1" i="1" kern="0" dirty="0">
              <a:solidFill>
                <a:srgbClr val="2574DB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>
                <a:solidFill>
                  <a:srgbClr val="5793E3"/>
                </a:solidFill>
              </a:rPr>
              <a:t>Enjoy your stylish business and campus life with BIZCAM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kern="0" dirty="0">
                <a:solidFill>
                  <a:prstClr val="white"/>
                </a:solidFill>
              </a:rPr>
              <a:t>하늘도서관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4448" y="1900091"/>
            <a:ext cx="1649495" cy="610247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prstClr val="white"/>
                </a:solidFill>
              </a:rPr>
              <a:t>변경 전</a:t>
            </a:r>
            <a:endParaRPr lang="en-US" altLang="ko-KR" sz="2800" b="1" dirty="0" smtClean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73943" y="2005159"/>
            <a:ext cx="3236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회원정보 관리만 가능 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14791" y="1866660"/>
            <a:ext cx="1649495" cy="610247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prstClr val="white"/>
                </a:solidFill>
              </a:rPr>
              <a:t>변경 후</a:t>
            </a:r>
            <a:endParaRPr lang="en-US" altLang="ko-KR" sz="2800" b="1" dirty="0" smtClean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93314" y="1712771"/>
            <a:ext cx="3998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회원정보 조회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강제탈퇴 </a:t>
            </a:r>
            <a:endParaRPr lang="en-US" altLang="ko-KR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회원이 대출한 도서</a:t>
            </a:r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</a:p>
          <a:p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연체 중인 도서 조회 가능</a:t>
            </a:r>
            <a:endParaRPr lang="en-US" altLang="ko-KR" sz="20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820228" y="1866659"/>
            <a:ext cx="43543" cy="46647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506" y="2843240"/>
            <a:ext cx="5518151" cy="368818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383562" y="3178629"/>
            <a:ext cx="5402037" cy="7112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383562" y="5152571"/>
            <a:ext cx="5402037" cy="140062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6" y="2600405"/>
            <a:ext cx="5597745" cy="395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0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B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7257870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srgbClr val="2574DB"/>
                </a:solidFill>
              </a:rPr>
              <a:t>도서관리 </a:t>
            </a:r>
            <a:r>
              <a:rPr lang="en-US" altLang="ko-KR" sz="2400" b="1" i="1" kern="0" dirty="0" smtClean="0">
                <a:solidFill>
                  <a:srgbClr val="2574DB"/>
                </a:solidFill>
              </a:rPr>
              <a:t>– API </a:t>
            </a:r>
            <a:r>
              <a:rPr lang="ko-KR" altLang="en-US" sz="2400" b="1" i="1" kern="0" dirty="0" smtClean="0">
                <a:solidFill>
                  <a:srgbClr val="2574DB"/>
                </a:solidFill>
              </a:rPr>
              <a:t>사용</a:t>
            </a:r>
            <a:endParaRPr lang="en-US" altLang="ko-KR" sz="3200" b="1" i="1" kern="0" dirty="0">
              <a:solidFill>
                <a:srgbClr val="2574DB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>
                <a:solidFill>
                  <a:srgbClr val="5793E3"/>
                </a:solidFill>
              </a:rPr>
              <a:t>Enjoy your stylish business and campus life with BIZCAM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kern="0" dirty="0">
                <a:solidFill>
                  <a:prstClr val="white"/>
                </a:solidFill>
              </a:rPr>
              <a:t>하늘도서관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87" y="1389529"/>
            <a:ext cx="7481983" cy="53715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9195" y="5273763"/>
            <a:ext cx="3094234" cy="646331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도서 검색 </a:t>
            </a:r>
            <a:r>
              <a:rPr lang="en-US" altLang="ko-KR" b="1" dirty="0" smtClean="0">
                <a:solidFill>
                  <a:schemeClr val="bg1"/>
                </a:solidFill>
              </a:rPr>
              <a:t>API</a:t>
            </a:r>
            <a:r>
              <a:rPr lang="ko-KR" altLang="en-US" b="1" dirty="0" smtClean="0">
                <a:solidFill>
                  <a:schemeClr val="bg1"/>
                </a:solidFill>
              </a:rPr>
              <a:t>를 사용하여 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도서 목록과 정보를 가져옴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44114" y="965564"/>
            <a:ext cx="3817257" cy="64633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책을 </a:t>
            </a:r>
            <a:r>
              <a:rPr lang="ko-KR" altLang="en-US" b="1" dirty="0">
                <a:solidFill>
                  <a:schemeClr val="bg1"/>
                </a:solidFill>
              </a:rPr>
              <a:t>새로 등록하거나 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이미 등록된 책을 삭제 </a:t>
            </a:r>
            <a:r>
              <a:rPr lang="ko-KR" altLang="en-US" b="1" dirty="0">
                <a:solidFill>
                  <a:schemeClr val="bg1"/>
                </a:solidFill>
              </a:rPr>
              <a:t>할 수 </a:t>
            </a:r>
            <a:r>
              <a:rPr lang="ko-KR" altLang="en-US" b="1" dirty="0" smtClean="0">
                <a:solidFill>
                  <a:schemeClr val="bg1"/>
                </a:solidFill>
              </a:rPr>
              <a:t>있음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9390743" y="1585615"/>
            <a:ext cx="522514" cy="131724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52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B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7257870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 smtClean="0">
                <a:solidFill>
                  <a:srgbClr val="2574DB"/>
                </a:solidFill>
              </a:rPr>
              <a:t>UX</a:t>
            </a:r>
            <a:r>
              <a:rPr lang="en-US" altLang="ko-KR" sz="2400" b="1" i="1" kern="0" dirty="0" smtClean="0">
                <a:solidFill>
                  <a:srgbClr val="2574DB"/>
                </a:solidFill>
              </a:rPr>
              <a:t>(</a:t>
            </a:r>
            <a:r>
              <a:rPr lang="ko-KR" altLang="en-US" sz="2400" b="1" i="1" kern="0" dirty="0" smtClean="0">
                <a:solidFill>
                  <a:srgbClr val="2574DB"/>
                </a:solidFill>
              </a:rPr>
              <a:t>사용자 유용성</a:t>
            </a:r>
            <a:r>
              <a:rPr lang="en-US" altLang="ko-KR" sz="2400" b="1" i="1" kern="0" dirty="0" smtClean="0">
                <a:solidFill>
                  <a:srgbClr val="2574DB"/>
                </a:solidFill>
              </a:rPr>
              <a:t>)</a:t>
            </a:r>
            <a:endParaRPr lang="en-US" altLang="ko-KR" sz="2400" b="1" i="1" kern="0" dirty="0">
              <a:solidFill>
                <a:srgbClr val="2574DB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 smtClean="0">
                <a:solidFill>
                  <a:srgbClr val="5793E3"/>
                </a:solidFill>
              </a:rPr>
              <a:t>Enjoy </a:t>
            </a:r>
            <a:r>
              <a:rPr lang="en-US" altLang="ko-KR" sz="900" b="1" kern="0" dirty="0">
                <a:solidFill>
                  <a:srgbClr val="5793E3"/>
                </a:solidFill>
              </a:rPr>
              <a:t>your stylish business and campus life with BIZCAM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kern="0" dirty="0">
                <a:solidFill>
                  <a:prstClr val="white"/>
                </a:solidFill>
              </a:rPr>
              <a:t>하늘도서관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4448" y="1900091"/>
            <a:ext cx="1649495" cy="610247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prstClr val="white"/>
                </a:solidFill>
              </a:rPr>
              <a:t>변경 전</a:t>
            </a:r>
            <a:endParaRPr lang="en-US" altLang="ko-KR" sz="2800" b="1" dirty="0" smtClean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73943" y="2005159"/>
            <a:ext cx="719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동작을 완료하고 화면을 이동할 때 알림 창 없이 이동함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4448" y="2754494"/>
            <a:ext cx="1649495" cy="610247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prstClr val="white"/>
                </a:solidFill>
              </a:rPr>
              <a:t>변경 후</a:t>
            </a:r>
            <a:endParaRPr lang="en-US" altLang="ko-KR" sz="2800" b="1" dirty="0" smtClean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590" y="4123518"/>
            <a:ext cx="4114800" cy="120969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943" y="5402377"/>
            <a:ext cx="4155447" cy="120969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129" y="4123518"/>
            <a:ext cx="4127799" cy="107137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973943" y="2880864"/>
            <a:ext cx="650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동작을 완료하고 화면을 이동 할 때 알림 창이 뜸</a:t>
            </a:r>
            <a:endParaRPr lang="en-US" altLang="ko-KR" sz="20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15178" y="3515575"/>
            <a:ext cx="3009965" cy="461665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로그인</a:t>
            </a:r>
            <a:r>
              <a:rPr lang="en-US" altLang="ko-KR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/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로그아웃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63551" y="3515901"/>
            <a:ext cx="3418955" cy="461665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관리자페이지 이동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2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B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7257870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 smtClean="0">
                <a:solidFill>
                  <a:srgbClr val="2574DB"/>
                </a:solidFill>
              </a:rPr>
              <a:t>UX</a:t>
            </a:r>
            <a:r>
              <a:rPr lang="en-US" altLang="ko-KR" sz="2400" b="1" i="1" kern="0" dirty="0" smtClean="0">
                <a:solidFill>
                  <a:srgbClr val="2574DB"/>
                </a:solidFill>
              </a:rPr>
              <a:t>(</a:t>
            </a:r>
            <a:r>
              <a:rPr lang="ko-KR" altLang="en-US" sz="2400" b="1" i="1" kern="0" dirty="0" smtClean="0">
                <a:solidFill>
                  <a:srgbClr val="2574DB"/>
                </a:solidFill>
              </a:rPr>
              <a:t>사용자 유용성</a:t>
            </a:r>
            <a:r>
              <a:rPr lang="en-US" altLang="ko-KR" sz="2400" b="1" i="1" kern="0" dirty="0" smtClean="0">
                <a:solidFill>
                  <a:srgbClr val="2574DB"/>
                </a:solidFill>
              </a:rPr>
              <a:t>)</a:t>
            </a:r>
            <a:endParaRPr lang="en-US" altLang="ko-KR" sz="2400" b="1" i="1" kern="0" dirty="0">
              <a:solidFill>
                <a:srgbClr val="2574DB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 smtClean="0">
                <a:solidFill>
                  <a:srgbClr val="5793E3"/>
                </a:solidFill>
              </a:rPr>
              <a:t>Enjoy </a:t>
            </a:r>
            <a:r>
              <a:rPr lang="en-US" altLang="ko-KR" sz="900" b="1" kern="0" dirty="0">
                <a:solidFill>
                  <a:srgbClr val="5793E3"/>
                </a:solidFill>
              </a:rPr>
              <a:t>your stylish business and campus life with BIZCAM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kern="0" dirty="0">
                <a:solidFill>
                  <a:prstClr val="white"/>
                </a:solidFill>
              </a:rPr>
              <a:t>하늘도서관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194" y="2436160"/>
            <a:ext cx="4742693" cy="418759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848" y="2356142"/>
            <a:ext cx="4467225" cy="142875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760" y="3853681"/>
            <a:ext cx="4343400" cy="135255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761" y="5299777"/>
            <a:ext cx="4343400" cy="13239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321194" y="1657746"/>
            <a:ext cx="3625583" cy="461665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글 등록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/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수정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/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삭제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44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B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7257870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srgbClr val="2574DB"/>
                </a:solidFill>
              </a:rPr>
              <a:t>조회수 </a:t>
            </a:r>
            <a:r>
              <a:rPr lang="en-US" altLang="ko-KR" sz="2400" b="1" i="1" kern="0" dirty="0" smtClean="0">
                <a:solidFill>
                  <a:srgbClr val="2574DB"/>
                </a:solidFill>
              </a:rPr>
              <a:t>– </a:t>
            </a:r>
            <a:r>
              <a:rPr lang="ko-KR" altLang="en-US" sz="2400" b="1" i="1" kern="0" dirty="0" smtClean="0">
                <a:solidFill>
                  <a:srgbClr val="2574DB"/>
                </a:solidFill>
              </a:rPr>
              <a:t>쿠키 사용</a:t>
            </a:r>
            <a:endParaRPr lang="en-US" altLang="ko-KR" sz="2400" b="1" i="1" kern="0" dirty="0" smtClean="0">
              <a:solidFill>
                <a:srgbClr val="2574DB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 smtClean="0">
                <a:solidFill>
                  <a:srgbClr val="5793E3"/>
                </a:solidFill>
              </a:rPr>
              <a:t>Enjoy </a:t>
            </a:r>
            <a:r>
              <a:rPr lang="en-US" altLang="ko-KR" sz="900" b="1" kern="0" dirty="0">
                <a:solidFill>
                  <a:srgbClr val="5793E3"/>
                </a:solidFill>
              </a:rPr>
              <a:t>your stylish business and campus life with BIZCAM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kern="0" dirty="0">
                <a:solidFill>
                  <a:prstClr val="white"/>
                </a:solidFill>
              </a:rPr>
              <a:t>하늘도서관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582451" y="1248230"/>
            <a:ext cx="6426743" cy="5308288"/>
            <a:chOff x="0" y="1947771"/>
            <a:chExt cx="10058400" cy="7633227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47771"/>
              <a:ext cx="10058400" cy="244402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391798"/>
              <a:ext cx="10058400" cy="518920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7733421" y="2622286"/>
            <a:ext cx="3747379" cy="646331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쿠키를 사용하여 </a:t>
            </a:r>
            <a:r>
              <a:rPr lang="ko-KR" altLang="en-US" b="1" dirty="0" err="1" smtClean="0">
                <a:solidFill>
                  <a:schemeClr val="bg1"/>
                </a:solidFill>
              </a:rPr>
              <a:t>게시글</a:t>
            </a:r>
            <a:r>
              <a:rPr lang="ko-KR" altLang="en-US" b="1" dirty="0" smtClean="0">
                <a:solidFill>
                  <a:schemeClr val="bg1"/>
                </a:solidFill>
              </a:rPr>
              <a:t> 조회수가 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무한대로 증가하는 것을 막음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98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360770" y="3076947"/>
            <a:ext cx="7475413" cy="15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2574DB"/>
                </a:solidFill>
              </a:rPr>
              <a:t>협업</a:t>
            </a:r>
            <a:endParaRPr lang="en-US" altLang="ko-KR" sz="4800" b="1" i="1" kern="0" dirty="0">
              <a:solidFill>
                <a:srgbClr val="2574DB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kern="0" dirty="0">
                <a:solidFill>
                  <a:srgbClr val="5793E3"/>
                </a:solidFill>
              </a:rPr>
              <a:t>[</a:t>
            </a:r>
            <a:r>
              <a:rPr lang="ko-KR" altLang="en-US" sz="1600" b="1" kern="0" dirty="0">
                <a:solidFill>
                  <a:srgbClr val="5793E3"/>
                </a:solidFill>
              </a:rPr>
              <a:t>디지털 </a:t>
            </a:r>
            <a:r>
              <a:rPr lang="ko-KR" altLang="en-US" sz="1600" b="1" kern="0" dirty="0" err="1">
                <a:solidFill>
                  <a:srgbClr val="5793E3"/>
                </a:solidFill>
              </a:rPr>
              <a:t>컨버전스</a:t>
            </a:r>
            <a:r>
              <a:rPr lang="en-US" altLang="ko-KR" sz="1600" b="1" kern="0" dirty="0">
                <a:solidFill>
                  <a:srgbClr val="5793E3"/>
                </a:solidFill>
              </a:rPr>
              <a:t>]</a:t>
            </a:r>
            <a:r>
              <a:rPr lang="ko-KR" altLang="en-US" sz="1600" b="1" kern="0" dirty="0">
                <a:solidFill>
                  <a:srgbClr val="5793E3"/>
                </a:solidFill>
              </a:rPr>
              <a:t>자바 </a:t>
            </a:r>
            <a:r>
              <a:rPr lang="ko-KR" altLang="en-US" sz="1600" b="1" kern="0" dirty="0" err="1">
                <a:solidFill>
                  <a:srgbClr val="5793E3"/>
                </a:solidFill>
              </a:rPr>
              <a:t>안드로이드</a:t>
            </a:r>
            <a:r>
              <a:rPr lang="ko-KR" altLang="en-US" sz="1600" b="1" kern="0" dirty="0">
                <a:solidFill>
                  <a:srgbClr val="5793E3"/>
                </a:solidFill>
              </a:rPr>
              <a:t> 웹 </a:t>
            </a:r>
            <a:r>
              <a:rPr lang="en-US" altLang="ko-KR" sz="1600" b="1" kern="0" dirty="0">
                <a:solidFill>
                  <a:srgbClr val="5793E3"/>
                </a:solidFill>
              </a:rPr>
              <a:t>&amp; </a:t>
            </a:r>
            <a:r>
              <a:rPr lang="ko-KR" altLang="en-US" sz="1600" b="1" kern="0" dirty="0" err="1">
                <a:solidFill>
                  <a:srgbClr val="5793E3"/>
                </a:solidFill>
              </a:rPr>
              <a:t>앱</a:t>
            </a:r>
            <a:r>
              <a:rPr lang="ko-KR" altLang="en-US" sz="1600" b="1" kern="0" dirty="0">
                <a:solidFill>
                  <a:srgbClr val="5793E3"/>
                </a:solidFill>
              </a:rPr>
              <a:t> 개발자 </a:t>
            </a:r>
            <a:r>
              <a:rPr lang="en-US" altLang="ko-KR" sz="1600" b="1" kern="0" dirty="0">
                <a:solidFill>
                  <a:srgbClr val="5793E3"/>
                </a:solidFill>
              </a:rPr>
              <a:t>A </a:t>
            </a:r>
            <a:r>
              <a:rPr lang="ko-KR" altLang="en-US" sz="1600" b="1" kern="0" dirty="0">
                <a:solidFill>
                  <a:srgbClr val="5793E3"/>
                </a:solidFill>
              </a:rPr>
              <a:t>과정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536163" y="1759110"/>
            <a:ext cx="1167761" cy="1248700"/>
            <a:chOff x="304800" y="908050"/>
            <a:chExt cx="819150" cy="875926"/>
          </a:xfrm>
        </p:grpSpPr>
        <p:sp>
          <p:nvSpPr>
            <p:cNvPr id="54" name="대각선 방향의 모서리가 둥근 사각형 53"/>
            <p:cNvSpPr/>
            <p:nvPr/>
          </p:nvSpPr>
          <p:spPr>
            <a:xfrm>
              <a:off x="304800" y="995082"/>
              <a:ext cx="788894" cy="788894"/>
            </a:xfrm>
            <a:prstGeom prst="round2DiagRect">
              <a:avLst>
                <a:gd name="adj1" fmla="val 26286"/>
                <a:gd name="adj2" fmla="val 0"/>
              </a:avLst>
            </a:prstGeom>
            <a:solidFill>
              <a:srgbClr val="2574DB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prstClr val="white"/>
                  </a:solidFill>
                </a:rPr>
                <a:t>Team B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908050" y="908050"/>
              <a:ext cx="215900" cy="215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>
              <a:spLocks/>
            </p:cNvSpPr>
            <p:nvPr/>
          </p:nvSpPr>
          <p:spPr bwMode="auto">
            <a:xfrm>
              <a:off x="972835" y="980794"/>
              <a:ext cx="86329" cy="75555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40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98604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B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7257870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 err="1">
                <a:solidFill>
                  <a:srgbClr val="2574DB"/>
                </a:solidFill>
              </a:rPr>
              <a:t>변수명</a:t>
            </a:r>
            <a:r>
              <a:rPr lang="ko-KR" altLang="en-US" sz="3200" b="1" i="1" kern="0" dirty="0">
                <a:solidFill>
                  <a:srgbClr val="2574DB"/>
                </a:solidFill>
              </a:rPr>
              <a:t> 정의</a:t>
            </a:r>
            <a:endParaRPr lang="en-US" altLang="ko-KR" sz="3200" b="1" i="1" kern="0" dirty="0">
              <a:solidFill>
                <a:srgbClr val="2574DB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>
                <a:solidFill>
                  <a:srgbClr val="5793E3"/>
                </a:solidFill>
              </a:rPr>
              <a:t>Enjoy your stylish business and campus life with BIZCAM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kern="0" dirty="0">
                <a:solidFill>
                  <a:prstClr val="white"/>
                </a:solidFill>
              </a:rPr>
              <a:t>하늘도서관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194" y="1783976"/>
            <a:ext cx="10194711" cy="3966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73807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B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7257870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명명규칙</a:t>
            </a:r>
            <a:endParaRPr lang="en-US" altLang="ko-KR" sz="3200" b="1" i="1" kern="0" dirty="0">
              <a:solidFill>
                <a:srgbClr val="2574DB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>
                <a:solidFill>
                  <a:srgbClr val="5793E3"/>
                </a:solidFill>
              </a:rPr>
              <a:t>Enjoy your stylish business and campus life with BIZCAM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kern="0" dirty="0">
                <a:solidFill>
                  <a:prstClr val="white"/>
                </a:solidFill>
              </a:rPr>
              <a:t>하늘도서관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944" y="1202953"/>
            <a:ext cx="9729881" cy="4978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671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B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팀원 소개</a:t>
            </a:r>
            <a:endParaRPr lang="en-US" altLang="ko-KR" sz="3200" b="1" i="1" kern="0" dirty="0">
              <a:solidFill>
                <a:srgbClr val="2574DB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>
                <a:solidFill>
                  <a:srgbClr val="5793E3"/>
                </a:solidFill>
              </a:rPr>
              <a:t>Enjoy your stylish business and campus life with BIZCAM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1204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white"/>
                </a:solidFill>
              </a:rPr>
              <a:t>PPTBIZCAM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176248" y="2156870"/>
            <a:ext cx="2699065" cy="2699065"/>
          </a:xfrm>
          <a:prstGeom prst="ellipse">
            <a:avLst/>
          </a:prstGeom>
          <a:noFill/>
          <a:ln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현 48"/>
          <p:cNvSpPr/>
          <p:nvPr/>
        </p:nvSpPr>
        <p:spPr>
          <a:xfrm>
            <a:off x="1176249" y="2156865"/>
            <a:ext cx="2699064" cy="2699071"/>
          </a:xfrm>
          <a:prstGeom prst="chord">
            <a:avLst>
              <a:gd name="adj1" fmla="val 20672407"/>
              <a:gd name="adj2" fmla="val 1170132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원호 49"/>
          <p:cNvSpPr/>
          <p:nvPr/>
        </p:nvSpPr>
        <p:spPr>
          <a:xfrm>
            <a:off x="1176248" y="2156869"/>
            <a:ext cx="2699065" cy="2699065"/>
          </a:xfrm>
          <a:prstGeom prst="arc">
            <a:avLst>
              <a:gd name="adj1" fmla="val 16200000"/>
              <a:gd name="adj2" fmla="val 11051667"/>
            </a:avLst>
          </a:prstGeom>
          <a:noFill/>
          <a:ln w="63500"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176250" y="5158112"/>
            <a:ext cx="2699064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개발자 강고은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요구분석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화면 설계 및 편집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구현 및 개인 과제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문서 관리 및 총괄</a:t>
            </a:r>
          </a:p>
        </p:txBody>
      </p:sp>
      <p:sp>
        <p:nvSpPr>
          <p:cNvPr id="63" name="타원 62"/>
          <p:cNvSpPr/>
          <p:nvPr/>
        </p:nvSpPr>
        <p:spPr>
          <a:xfrm>
            <a:off x="4899163" y="2156870"/>
            <a:ext cx="2699065" cy="2699065"/>
          </a:xfrm>
          <a:prstGeom prst="ellipse">
            <a:avLst/>
          </a:prstGeom>
          <a:noFill/>
          <a:ln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현 63"/>
          <p:cNvSpPr/>
          <p:nvPr/>
        </p:nvSpPr>
        <p:spPr>
          <a:xfrm>
            <a:off x="4899164" y="2156865"/>
            <a:ext cx="2699064" cy="2699071"/>
          </a:xfrm>
          <a:prstGeom prst="chord">
            <a:avLst>
              <a:gd name="adj1" fmla="val 20692662"/>
              <a:gd name="adj2" fmla="val 11701326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원호 64"/>
          <p:cNvSpPr/>
          <p:nvPr/>
        </p:nvSpPr>
        <p:spPr>
          <a:xfrm>
            <a:off x="4899163" y="2156869"/>
            <a:ext cx="2699065" cy="2699065"/>
          </a:xfrm>
          <a:prstGeom prst="arc">
            <a:avLst>
              <a:gd name="adj1" fmla="val 16200000"/>
              <a:gd name="adj2" fmla="val 11051667"/>
            </a:avLst>
          </a:prstGeom>
          <a:noFill/>
          <a:ln w="63500"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953001" y="5158112"/>
            <a:ext cx="2645228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PM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송은혜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문서 초안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일정 관리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DB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설계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역할 분배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디자인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구현 및 개인 과제</a:t>
            </a:r>
          </a:p>
        </p:txBody>
      </p:sp>
      <p:sp>
        <p:nvSpPr>
          <p:cNvPr id="68" name="타원 67"/>
          <p:cNvSpPr/>
          <p:nvPr/>
        </p:nvSpPr>
        <p:spPr>
          <a:xfrm>
            <a:off x="8622078" y="2156870"/>
            <a:ext cx="2699065" cy="2699065"/>
          </a:xfrm>
          <a:prstGeom prst="ellipse">
            <a:avLst/>
          </a:prstGeom>
          <a:noFill/>
          <a:ln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현 68"/>
          <p:cNvSpPr/>
          <p:nvPr/>
        </p:nvSpPr>
        <p:spPr>
          <a:xfrm>
            <a:off x="8622079" y="2156865"/>
            <a:ext cx="2699064" cy="2699071"/>
          </a:xfrm>
          <a:prstGeom prst="chord">
            <a:avLst>
              <a:gd name="adj1" fmla="val 20672407"/>
              <a:gd name="adj2" fmla="val 11701326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원호 69"/>
          <p:cNvSpPr/>
          <p:nvPr/>
        </p:nvSpPr>
        <p:spPr>
          <a:xfrm>
            <a:off x="8622078" y="2156869"/>
            <a:ext cx="2699065" cy="2699065"/>
          </a:xfrm>
          <a:prstGeom prst="arc">
            <a:avLst>
              <a:gd name="adj1" fmla="val 16200000"/>
              <a:gd name="adj2" fmla="val 11051667"/>
            </a:avLst>
          </a:prstGeom>
          <a:noFill/>
          <a:ln w="63500"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753916" y="5158112"/>
            <a:ext cx="243538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개발자 박수진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요구분석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화면 설계 및 편집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기획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구현 및 개인 과제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PPT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val="259643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B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7257870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폴더 구조</a:t>
            </a:r>
            <a:endParaRPr lang="en-US" altLang="ko-KR" sz="3200" b="1" i="1" kern="0" dirty="0">
              <a:solidFill>
                <a:srgbClr val="2574DB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>
                <a:solidFill>
                  <a:srgbClr val="5793E3"/>
                </a:solidFill>
              </a:rPr>
              <a:t>Enjoy your stylish business and campus life with BIZCAM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kern="0" dirty="0">
                <a:solidFill>
                  <a:prstClr val="white"/>
                </a:solidFill>
              </a:rPr>
              <a:t>하늘도서관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870" y="1138154"/>
            <a:ext cx="2445152" cy="5491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324" y="1123950"/>
            <a:ext cx="2490510" cy="456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332" y="2885301"/>
            <a:ext cx="2541291" cy="2392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모서리가 둥근 직사각형 11"/>
          <p:cNvSpPr/>
          <p:nvPr/>
        </p:nvSpPr>
        <p:spPr>
          <a:xfrm>
            <a:off x="1425389" y="1123950"/>
            <a:ext cx="1025936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b="1" dirty="0" smtClean="0">
                <a:solidFill>
                  <a:srgbClr val="2574DB"/>
                </a:solidFill>
              </a:rPr>
              <a:t>Model</a:t>
            </a:r>
            <a:endParaRPr lang="ko-KR" altLang="en-US" sz="2000" b="1" dirty="0">
              <a:solidFill>
                <a:srgbClr val="2574DB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41833" y="1123950"/>
            <a:ext cx="934037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b="1" dirty="0" smtClean="0">
                <a:solidFill>
                  <a:srgbClr val="2574DB"/>
                </a:solidFill>
              </a:rPr>
              <a:t>View</a:t>
            </a:r>
            <a:endParaRPr lang="ko-KR" altLang="en-US" sz="2000" b="1" dirty="0">
              <a:solidFill>
                <a:srgbClr val="2574DB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156175" y="1783976"/>
            <a:ext cx="1969606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 smtClean="0">
                <a:solidFill>
                  <a:srgbClr val="2574DB"/>
                </a:solidFill>
              </a:rPr>
              <a:t>Controller</a:t>
            </a:r>
            <a:endParaRPr lang="ko-KR" altLang="en-US" b="1" dirty="0">
              <a:solidFill>
                <a:srgbClr val="2574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3164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B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7257870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2574DB"/>
                </a:solidFill>
              </a:rPr>
              <a:t>GitHub </a:t>
            </a:r>
            <a:r>
              <a:rPr lang="ko-KR" altLang="en-US" sz="3200" b="1" i="1" kern="0" dirty="0" err="1">
                <a:solidFill>
                  <a:srgbClr val="2574DB"/>
                </a:solidFill>
              </a:rPr>
              <a:t>브랜치</a:t>
            </a:r>
            <a:r>
              <a:rPr lang="ko-KR" altLang="en-US" sz="3200" b="1" i="1" kern="0" dirty="0">
                <a:solidFill>
                  <a:srgbClr val="2574DB"/>
                </a:solidFill>
              </a:rPr>
              <a:t> 분류 기준</a:t>
            </a:r>
            <a:endParaRPr lang="en-US" altLang="ko-KR" sz="3200" b="1" i="1" kern="0" dirty="0">
              <a:solidFill>
                <a:srgbClr val="2574DB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>
                <a:solidFill>
                  <a:srgbClr val="5793E3"/>
                </a:solidFill>
              </a:rPr>
              <a:t>Enjoy your stylish business and campus life with BIZCAM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kern="0" dirty="0">
                <a:solidFill>
                  <a:prstClr val="white"/>
                </a:solidFill>
              </a:rPr>
              <a:t>하늘도서관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221619" y="1726693"/>
            <a:ext cx="1237959" cy="455034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prstClr val="white"/>
                </a:solidFill>
              </a:rPr>
              <a:t>master</a:t>
            </a:r>
            <a:endParaRPr lang="ko-KR" altLang="en-US" sz="2000" b="1" dirty="0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237661" y="2384419"/>
            <a:ext cx="1237959" cy="455034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prstClr val="white"/>
                </a:solidFill>
              </a:rPr>
              <a:t>eunhye</a:t>
            </a:r>
            <a:endParaRPr lang="ko-KR" altLang="en-US" sz="2000" b="1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237661" y="3026103"/>
            <a:ext cx="1237959" cy="455034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prstClr val="white"/>
                </a:solidFill>
              </a:rPr>
              <a:t>goeun</a:t>
            </a:r>
            <a:endParaRPr lang="ko-KR" altLang="en-US" sz="2000" b="1" dirty="0">
              <a:solidFill>
                <a:prstClr val="white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253703" y="3717375"/>
            <a:ext cx="1237959" cy="455034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prstClr val="white"/>
                </a:solidFill>
              </a:rPr>
              <a:t>sujin</a:t>
            </a:r>
            <a:endParaRPr lang="ko-KR" altLang="en-US" sz="2000" b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91662" y="1766617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실제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로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서비스할 소스를 저장한 공간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91662" y="2427270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송은혜가 작업하는 공간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05564" y="3058187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강고은이 작업하는 공간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05564" y="3753822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박수진이 작업하는 공간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194" y="1726693"/>
            <a:ext cx="4726382" cy="43093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711458" y="3930378"/>
            <a:ext cx="1452656" cy="409394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11458" y="4441372"/>
            <a:ext cx="1467170" cy="113211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4" idx="3"/>
            <a:endCxn id="9" idx="1"/>
          </p:cNvCxnSpPr>
          <p:nvPr/>
        </p:nvCxnSpPr>
        <p:spPr>
          <a:xfrm flipV="1">
            <a:off x="3164114" y="1954210"/>
            <a:ext cx="3057505" cy="2180865"/>
          </a:xfrm>
          <a:prstGeom prst="bentConnector3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6" idx="3"/>
            <a:endCxn id="12" idx="1"/>
          </p:cNvCxnSpPr>
          <p:nvPr/>
        </p:nvCxnSpPr>
        <p:spPr>
          <a:xfrm flipV="1">
            <a:off x="3178628" y="3253620"/>
            <a:ext cx="3059033" cy="1753809"/>
          </a:xfrm>
          <a:prstGeom prst="bentConnector3">
            <a:avLst>
              <a:gd name="adj1" fmla="val 74198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3" name="꺾인 연결선 3072"/>
          <p:cNvCxnSpPr>
            <a:stCxn id="10" idx="1"/>
            <a:endCxn id="15" idx="1"/>
          </p:cNvCxnSpPr>
          <p:nvPr/>
        </p:nvCxnSpPr>
        <p:spPr>
          <a:xfrm rot="10800000" flipH="1" flipV="1">
            <a:off x="6237661" y="2611936"/>
            <a:ext cx="16042" cy="1332956"/>
          </a:xfrm>
          <a:prstGeom prst="bentConnector3">
            <a:avLst>
              <a:gd name="adj1" fmla="val -1425009"/>
            </a:avLst>
          </a:prstGeom>
          <a:ln w="381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4665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B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7257870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2574DB"/>
                </a:solidFill>
              </a:rPr>
              <a:t>GitHub </a:t>
            </a:r>
            <a:r>
              <a:rPr lang="ko-KR" altLang="en-US" sz="3200" b="1" i="1" kern="0" dirty="0" err="1">
                <a:solidFill>
                  <a:srgbClr val="2574DB"/>
                </a:solidFill>
              </a:rPr>
              <a:t>브랜치</a:t>
            </a:r>
            <a:r>
              <a:rPr lang="ko-KR" altLang="en-US" sz="3200" b="1" i="1" kern="0" dirty="0">
                <a:solidFill>
                  <a:srgbClr val="2574DB"/>
                </a:solidFill>
              </a:rPr>
              <a:t> 분류 기준</a:t>
            </a:r>
            <a:endParaRPr lang="en-US" altLang="ko-KR" sz="3200" b="1" i="1" kern="0" dirty="0">
              <a:solidFill>
                <a:srgbClr val="2574DB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>
                <a:solidFill>
                  <a:srgbClr val="5793E3"/>
                </a:solidFill>
              </a:rPr>
              <a:t>Enjoy your stylish business and campus life with BIZCAM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kern="0" dirty="0">
                <a:solidFill>
                  <a:prstClr val="white"/>
                </a:solidFill>
              </a:rPr>
              <a:t>하늘도서관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555442" y="1393377"/>
            <a:ext cx="1020556" cy="351014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prstClr val="white"/>
                </a:solidFill>
              </a:rPr>
              <a:t>master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71484" y="1818879"/>
            <a:ext cx="1020556" cy="351014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prstClr val="white"/>
                </a:solidFill>
              </a:rPr>
              <a:t>eunhye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71484" y="2271881"/>
            <a:ext cx="1020556" cy="351014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prstClr val="white"/>
                </a:solidFill>
              </a:rPr>
              <a:t>goeun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587526" y="2716415"/>
            <a:ext cx="1020556" cy="351014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prstClr val="white"/>
                </a:solidFill>
              </a:rPr>
              <a:t>sujin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23886" y="1403767"/>
            <a:ext cx="3276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실제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로 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서비스할 소스를 저장한 공간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23886" y="1832196"/>
            <a:ext cx="2189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송은혜가 작업하는 공간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37788" y="2274431"/>
            <a:ext cx="2189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강고은이 작업하는 공간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37788" y="2723328"/>
            <a:ext cx="2189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박수진이 작업하는 공간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194" y="1726693"/>
            <a:ext cx="4726382" cy="43093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711458" y="3930378"/>
            <a:ext cx="1452656" cy="409394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11458" y="4441372"/>
            <a:ext cx="1467170" cy="113211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4" idx="3"/>
            <a:endCxn id="9" idx="1"/>
          </p:cNvCxnSpPr>
          <p:nvPr/>
        </p:nvCxnSpPr>
        <p:spPr>
          <a:xfrm flipV="1">
            <a:off x="3164114" y="1568884"/>
            <a:ext cx="3391328" cy="2566191"/>
          </a:xfrm>
          <a:prstGeom prst="bentConnector3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6" idx="3"/>
            <a:endCxn id="12" idx="1"/>
          </p:cNvCxnSpPr>
          <p:nvPr/>
        </p:nvCxnSpPr>
        <p:spPr>
          <a:xfrm flipV="1">
            <a:off x="3178628" y="2447388"/>
            <a:ext cx="3392856" cy="2560041"/>
          </a:xfrm>
          <a:prstGeom prst="bentConnector3">
            <a:avLst>
              <a:gd name="adj1" fmla="val 58556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3" name="꺾인 연결선 3072"/>
          <p:cNvCxnSpPr>
            <a:stCxn id="10" idx="1"/>
            <a:endCxn id="15" idx="1"/>
          </p:cNvCxnSpPr>
          <p:nvPr/>
        </p:nvCxnSpPr>
        <p:spPr>
          <a:xfrm rot="10800000" flipH="1" flipV="1">
            <a:off x="6571484" y="1994386"/>
            <a:ext cx="16042" cy="897536"/>
          </a:xfrm>
          <a:prstGeom prst="bentConnector3">
            <a:avLst>
              <a:gd name="adj1" fmla="val -1425009"/>
            </a:avLst>
          </a:prstGeom>
          <a:ln w="381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8E64B5E-61AF-4501-8FC5-FF7D4896D7FA}"/>
              </a:ext>
            </a:extLst>
          </p:cNvPr>
          <p:cNvGrpSpPr/>
          <p:nvPr/>
        </p:nvGrpSpPr>
        <p:grpSpPr>
          <a:xfrm rot="16200000">
            <a:off x="6948819" y="2976322"/>
            <a:ext cx="626119" cy="1721905"/>
            <a:chOff x="2168084" y="3125970"/>
            <a:chExt cx="1323542" cy="1523891"/>
          </a:xfrm>
        </p:grpSpPr>
        <p:sp>
          <p:nvSpPr>
            <p:cNvPr id="27" name="육각형 26">
              <a:extLst>
                <a:ext uri="{FF2B5EF4-FFF2-40B4-BE49-F238E27FC236}">
                  <a16:creationId xmlns:a16="http://schemas.microsoft.com/office/drawing/2014/main" id="{A2F5DC5C-897F-4BE6-A95A-FD041DF18BE6}"/>
                </a:ext>
              </a:extLst>
            </p:cNvPr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2574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E3DF412-E9D6-4C05-BE49-98E4DB66E002}"/>
                </a:ext>
              </a:extLst>
            </p:cNvPr>
            <p:cNvSpPr/>
            <p:nvPr/>
          </p:nvSpPr>
          <p:spPr>
            <a:xfrm rot="5400000">
              <a:off x="2218996" y="3432460"/>
              <a:ext cx="1235713" cy="87519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rgbClr val="2574DB"/>
                  </a:solidFill>
                </a:rPr>
                <a:t>개별 작업</a:t>
              </a:r>
              <a:endParaRPr lang="en-US" altLang="ko-KR" sz="1600" b="1" dirty="0">
                <a:solidFill>
                  <a:srgbClr val="2574DB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256539" y="3572354"/>
            <a:ext cx="3616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추가된 클래스</a:t>
            </a:r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서블릿</a:t>
            </a:r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</a:rPr>
              <a:t>, AJAX</a:t>
            </a: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등</a:t>
            </a:r>
            <a:endParaRPr lang="en-US" altLang="ko-KR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개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인 </a:t>
            </a:r>
            <a:r>
              <a:rPr lang="ko-KR" alt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브랜치에서</a:t>
            </a: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작업</a:t>
            </a:r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</a:rPr>
              <a:t>(Commit)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8E64B5E-61AF-4501-8FC5-FF7D4896D7FA}"/>
              </a:ext>
            </a:extLst>
          </p:cNvPr>
          <p:cNvGrpSpPr/>
          <p:nvPr/>
        </p:nvGrpSpPr>
        <p:grpSpPr>
          <a:xfrm rot="16200000">
            <a:off x="6948818" y="3988383"/>
            <a:ext cx="626119" cy="1721905"/>
            <a:chOff x="2168084" y="3125970"/>
            <a:chExt cx="1323542" cy="1523891"/>
          </a:xfrm>
        </p:grpSpPr>
        <p:sp>
          <p:nvSpPr>
            <p:cNvPr id="31" name="육각형 30">
              <a:extLst>
                <a:ext uri="{FF2B5EF4-FFF2-40B4-BE49-F238E27FC236}">
                  <a16:creationId xmlns:a16="http://schemas.microsoft.com/office/drawing/2014/main" id="{A2F5DC5C-897F-4BE6-A95A-FD041DF18BE6}"/>
                </a:ext>
              </a:extLst>
            </p:cNvPr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2574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E3DF412-E9D6-4C05-BE49-98E4DB66E002}"/>
                </a:ext>
              </a:extLst>
            </p:cNvPr>
            <p:cNvSpPr/>
            <p:nvPr/>
          </p:nvSpPr>
          <p:spPr>
            <a:xfrm rot="5400000">
              <a:off x="2218997" y="3432461"/>
              <a:ext cx="1235713" cy="875198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rgbClr val="2574DB"/>
                  </a:solidFill>
                </a:rPr>
                <a:t>코드 리뷰</a:t>
              </a:r>
              <a:endParaRPr lang="en-US" altLang="ko-KR" sz="1600" b="1" dirty="0">
                <a:solidFill>
                  <a:srgbClr val="2574DB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8256538" y="4584415"/>
            <a:ext cx="3616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master </a:t>
            </a: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에 병합하기 전 추가된</a:t>
            </a:r>
            <a:endParaRPr lang="en-US" altLang="ko-KR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코드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를 </a:t>
            </a: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팀원과 확인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8E64B5E-61AF-4501-8FC5-FF7D4896D7FA}"/>
              </a:ext>
            </a:extLst>
          </p:cNvPr>
          <p:cNvGrpSpPr/>
          <p:nvPr/>
        </p:nvGrpSpPr>
        <p:grpSpPr>
          <a:xfrm rot="16200000">
            <a:off x="6948818" y="5016996"/>
            <a:ext cx="626119" cy="1721905"/>
            <a:chOff x="2168084" y="3125970"/>
            <a:chExt cx="1323542" cy="1523891"/>
          </a:xfrm>
        </p:grpSpPr>
        <p:sp>
          <p:nvSpPr>
            <p:cNvPr id="35" name="육각형 34">
              <a:extLst>
                <a:ext uri="{FF2B5EF4-FFF2-40B4-BE49-F238E27FC236}">
                  <a16:creationId xmlns:a16="http://schemas.microsoft.com/office/drawing/2014/main" id="{A2F5DC5C-897F-4BE6-A95A-FD041DF18BE6}"/>
                </a:ext>
              </a:extLst>
            </p:cNvPr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2574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E3DF412-E9D6-4C05-BE49-98E4DB66E002}"/>
                </a:ext>
              </a:extLst>
            </p:cNvPr>
            <p:cNvSpPr/>
            <p:nvPr/>
          </p:nvSpPr>
          <p:spPr>
            <a:xfrm rot="5400000">
              <a:off x="2218997" y="3432461"/>
              <a:ext cx="1235713" cy="875198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rgbClr val="2574DB"/>
                  </a:solidFill>
                </a:rPr>
                <a:t>저장</a:t>
              </a:r>
              <a:r>
                <a:rPr lang="ko-KR" altLang="en-US" sz="1600" b="1" dirty="0">
                  <a:solidFill>
                    <a:srgbClr val="2574DB"/>
                  </a:solidFill>
                </a:rPr>
                <a:t>소 </a:t>
              </a:r>
              <a:r>
                <a:rPr lang="ko-KR" altLang="en-US" sz="1600" b="1" dirty="0" smtClean="0">
                  <a:solidFill>
                    <a:srgbClr val="2574DB"/>
                  </a:solidFill>
                </a:rPr>
                <a:t>반영</a:t>
              </a:r>
              <a:endParaRPr lang="en-US" altLang="ko-KR" sz="1600" b="1" dirty="0">
                <a:solidFill>
                  <a:srgbClr val="2574DB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256537" y="5606234"/>
            <a:ext cx="3616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단위 별 코드 리뷰를 통과한</a:t>
            </a:r>
            <a:endParaRPr lang="en-US" altLang="ko-KR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코드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를 </a:t>
            </a:r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</a:rPr>
              <a:t>master </a:t>
            </a: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에 병합</a:t>
            </a:r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</a:rPr>
              <a:t>(Merge)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350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360770" y="3076947"/>
            <a:ext cx="7475413" cy="15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2574DB"/>
                </a:solidFill>
              </a:rPr>
              <a:t>시연</a:t>
            </a:r>
            <a:endParaRPr lang="en-US" altLang="ko-KR" sz="4800" b="1" i="1" kern="0" dirty="0">
              <a:solidFill>
                <a:srgbClr val="2574DB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kern="0" dirty="0">
                <a:solidFill>
                  <a:srgbClr val="5793E3"/>
                </a:solidFill>
              </a:rPr>
              <a:t>[</a:t>
            </a:r>
            <a:r>
              <a:rPr lang="ko-KR" altLang="en-US" sz="1600" b="1" kern="0" dirty="0">
                <a:solidFill>
                  <a:srgbClr val="5793E3"/>
                </a:solidFill>
              </a:rPr>
              <a:t>디지털 </a:t>
            </a:r>
            <a:r>
              <a:rPr lang="ko-KR" altLang="en-US" sz="1600" b="1" kern="0" dirty="0" err="1">
                <a:solidFill>
                  <a:srgbClr val="5793E3"/>
                </a:solidFill>
              </a:rPr>
              <a:t>컨버전스</a:t>
            </a:r>
            <a:r>
              <a:rPr lang="en-US" altLang="ko-KR" sz="1600" b="1" kern="0" dirty="0">
                <a:solidFill>
                  <a:srgbClr val="5793E3"/>
                </a:solidFill>
              </a:rPr>
              <a:t>]</a:t>
            </a:r>
            <a:r>
              <a:rPr lang="ko-KR" altLang="en-US" sz="1600" b="1" kern="0" dirty="0">
                <a:solidFill>
                  <a:srgbClr val="5793E3"/>
                </a:solidFill>
              </a:rPr>
              <a:t>자바 </a:t>
            </a:r>
            <a:r>
              <a:rPr lang="ko-KR" altLang="en-US" sz="1600" b="1" kern="0" dirty="0" err="1">
                <a:solidFill>
                  <a:srgbClr val="5793E3"/>
                </a:solidFill>
              </a:rPr>
              <a:t>안드로이드</a:t>
            </a:r>
            <a:r>
              <a:rPr lang="ko-KR" altLang="en-US" sz="1600" b="1" kern="0" dirty="0">
                <a:solidFill>
                  <a:srgbClr val="5793E3"/>
                </a:solidFill>
              </a:rPr>
              <a:t> 웹 </a:t>
            </a:r>
            <a:r>
              <a:rPr lang="en-US" altLang="ko-KR" sz="1600" b="1" kern="0" dirty="0">
                <a:solidFill>
                  <a:srgbClr val="5793E3"/>
                </a:solidFill>
              </a:rPr>
              <a:t>&amp; </a:t>
            </a:r>
            <a:r>
              <a:rPr lang="ko-KR" altLang="en-US" sz="1600" b="1" kern="0" dirty="0" err="1">
                <a:solidFill>
                  <a:srgbClr val="5793E3"/>
                </a:solidFill>
              </a:rPr>
              <a:t>앱</a:t>
            </a:r>
            <a:r>
              <a:rPr lang="ko-KR" altLang="en-US" sz="1600" b="1" kern="0" dirty="0">
                <a:solidFill>
                  <a:srgbClr val="5793E3"/>
                </a:solidFill>
              </a:rPr>
              <a:t> 개발자 </a:t>
            </a:r>
            <a:r>
              <a:rPr lang="en-US" altLang="ko-KR" sz="1600" b="1" kern="0" dirty="0">
                <a:solidFill>
                  <a:srgbClr val="5793E3"/>
                </a:solidFill>
              </a:rPr>
              <a:t>A </a:t>
            </a:r>
            <a:r>
              <a:rPr lang="ko-KR" altLang="en-US" sz="1600" b="1" kern="0" dirty="0">
                <a:solidFill>
                  <a:srgbClr val="5793E3"/>
                </a:solidFill>
              </a:rPr>
              <a:t>과정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536163" y="1759110"/>
            <a:ext cx="1167761" cy="1248700"/>
            <a:chOff x="304800" y="908050"/>
            <a:chExt cx="819150" cy="875926"/>
          </a:xfrm>
        </p:grpSpPr>
        <p:sp>
          <p:nvSpPr>
            <p:cNvPr id="54" name="대각선 방향의 모서리가 둥근 사각형 53"/>
            <p:cNvSpPr/>
            <p:nvPr/>
          </p:nvSpPr>
          <p:spPr>
            <a:xfrm>
              <a:off x="304800" y="995082"/>
              <a:ext cx="788894" cy="788894"/>
            </a:xfrm>
            <a:prstGeom prst="round2DiagRect">
              <a:avLst>
                <a:gd name="adj1" fmla="val 26286"/>
                <a:gd name="adj2" fmla="val 0"/>
              </a:avLst>
            </a:prstGeom>
            <a:solidFill>
              <a:srgbClr val="2574DB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prstClr val="white"/>
                  </a:solidFill>
                </a:rPr>
                <a:t>Team B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908050" y="908050"/>
              <a:ext cx="215900" cy="215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>
              <a:spLocks/>
            </p:cNvSpPr>
            <p:nvPr/>
          </p:nvSpPr>
          <p:spPr bwMode="auto">
            <a:xfrm>
              <a:off x="972835" y="980794"/>
              <a:ext cx="86329" cy="75555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40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016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B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7257870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시연</a:t>
            </a:r>
            <a:endParaRPr lang="en-US" altLang="ko-KR" sz="3200" b="1" i="1" kern="0" dirty="0">
              <a:solidFill>
                <a:srgbClr val="2574DB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>
                <a:solidFill>
                  <a:srgbClr val="5793E3"/>
                </a:solidFill>
              </a:rPr>
              <a:t>Enjoy your stylish business and campus life with BIZCAM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kern="0" dirty="0">
                <a:solidFill>
                  <a:prstClr val="white"/>
                </a:solidFill>
              </a:rPr>
              <a:t>하늘도서관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pic>
        <p:nvPicPr>
          <p:cNvPr id="2050" name="Picture 2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8" r="24547" b="7521"/>
          <a:stretch/>
        </p:blipFill>
        <p:spPr bwMode="auto">
          <a:xfrm>
            <a:off x="2710126" y="1205509"/>
            <a:ext cx="7157773" cy="5223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617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360770" y="3076947"/>
            <a:ext cx="7475413" cy="15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srgbClr val="2574DB"/>
                </a:solidFill>
              </a:rPr>
              <a:t>Q&amp;A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kern="0" dirty="0">
                <a:solidFill>
                  <a:srgbClr val="5793E3"/>
                </a:solidFill>
              </a:rPr>
              <a:t>[</a:t>
            </a:r>
            <a:r>
              <a:rPr lang="ko-KR" altLang="en-US" sz="1600" b="1" kern="0" dirty="0">
                <a:solidFill>
                  <a:srgbClr val="5793E3"/>
                </a:solidFill>
              </a:rPr>
              <a:t>디지털 컨버전스</a:t>
            </a:r>
            <a:r>
              <a:rPr lang="en-US" altLang="ko-KR" sz="1600" b="1" kern="0" dirty="0">
                <a:solidFill>
                  <a:srgbClr val="5793E3"/>
                </a:solidFill>
              </a:rPr>
              <a:t>]</a:t>
            </a:r>
            <a:r>
              <a:rPr lang="ko-KR" altLang="en-US" sz="1600" b="1" kern="0" dirty="0">
                <a:solidFill>
                  <a:srgbClr val="5793E3"/>
                </a:solidFill>
              </a:rPr>
              <a:t>자바 안드로이드 웹 </a:t>
            </a:r>
            <a:r>
              <a:rPr lang="en-US" altLang="ko-KR" sz="1600" b="1" kern="0" dirty="0">
                <a:solidFill>
                  <a:srgbClr val="5793E3"/>
                </a:solidFill>
              </a:rPr>
              <a:t>&amp; </a:t>
            </a:r>
            <a:r>
              <a:rPr lang="ko-KR" altLang="en-US" sz="1600" b="1" kern="0" dirty="0">
                <a:solidFill>
                  <a:srgbClr val="5793E3"/>
                </a:solidFill>
              </a:rPr>
              <a:t>앱 개발자 </a:t>
            </a:r>
            <a:r>
              <a:rPr lang="en-US" altLang="ko-KR" sz="1600" b="1" kern="0" dirty="0">
                <a:solidFill>
                  <a:srgbClr val="5793E3"/>
                </a:solidFill>
              </a:rPr>
              <a:t>A </a:t>
            </a:r>
            <a:r>
              <a:rPr lang="ko-KR" altLang="en-US" sz="1600" b="1" kern="0" dirty="0">
                <a:solidFill>
                  <a:srgbClr val="5793E3"/>
                </a:solidFill>
              </a:rPr>
              <a:t>과정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536163" y="1759110"/>
            <a:ext cx="1167761" cy="1248700"/>
            <a:chOff x="304800" y="908050"/>
            <a:chExt cx="819150" cy="875926"/>
          </a:xfrm>
        </p:grpSpPr>
        <p:sp>
          <p:nvSpPr>
            <p:cNvPr id="54" name="대각선 방향의 모서리가 둥근 사각형 53"/>
            <p:cNvSpPr/>
            <p:nvPr/>
          </p:nvSpPr>
          <p:spPr>
            <a:xfrm>
              <a:off x="304800" y="995082"/>
              <a:ext cx="788894" cy="788894"/>
            </a:xfrm>
            <a:prstGeom prst="round2DiagRect">
              <a:avLst>
                <a:gd name="adj1" fmla="val 26286"/>
                <a:gd name="adj2" fmla="val 0"/>
              </a:avLst>
            </a:prstGeom>
            <a:solidFill>
              <a:srgbClr val="2574DB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prstClr val="white"/>
                  </a:solidFill>
                </a:rPr>
                <a:t>Team B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908050" y="908050"/>
              <a:ext cx="215900" cy="215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>
              <a:spLocks/>
            </p:cNvSpPr>
            <p:nvPr/>
          </p:nvSpPr>
          <p:spPr bwMode="auto">
            <a:xfrm>
              <a:off x="972835" y="980794"/>
              <a:ext cx="86329" cy="75555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40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806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360770" y="3076947"/>
            <a:ext cx="74754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800" b="1" i="1" kern="0" dirty="0" smtClean="0">
                <a:solidFill>
                  <a:srgbClr val="2574DB"/>
                </a:solidFill>
              </a:rPr>
              <a:t>THANK YOU</a:t>
            </a:r>
            <a:endParaRPr lang="en-US" altLang="ko-KR" sz="4800" b="1" i="1" kern="0" dirty="0">
              <a:solidFill>
                <a:srgbClr val="2574DB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kern="0" dirty="0" smtClean="0">
                <a:solidFill>
                  <a:srgbClr val="5793E3"/>
                </a:solidFill>
              </a:rPr>
              <a:t>[</a:t>
            </a:r>
            <a:r>
              <a:rPr lang="ko-KR" altLang="en-US" sz="1600" b="1" kern="0" dirty="0">
                <a:solidFill>
                  <a:srgbClr val="5793E3"/>
                </a:solidFill>
              </a:rPr>
              <a:t>디지털 컨버전스</a:t>
            </a:r>
            <a:r>
              <a:rPr lang="en-US" altLang="ko-KR" sz="1600" b="1" kern="0" dirty="0">
                <a:solidFill>
                  <a:srgbClr val="5793E3"/>
                </a:solidFill>
              </a:rPr>
              <a:t>]</a:t>
            </a:r>
            <a:r>
              <a:rPr lang="ko-KR" altLang="en-US" sz="1600" b="1" kern="0" dirty="0">
                <a:solidFill>
                  <a:srgbClr val="5793E3"/>
                </a:solidFill>
              </a:rPr>
              <a:t>자바 안드로이드 웹 </a:t>
            </a:r>
            <a:r>
              <a:rPr lang="en-US" altLang="ko-KR" sz="1600" b="1" kern="0" dirty="0">
                <a:solidFill>
                  <a:srgbClr val="5793E3"/>
                </a:solidFill>
              </a:rPr>
              <a:t>&amp; </a:t>
            </a:r>
            <a:r>
              <a:rPr lang="ko-KR" altLang="en-US" sz="1600" b="1" kern="0" dirty="0">
                <a:solidFill>
                  <a:srgbClr val="5793E3"/>
                </a:solidFill>
              </a:rPr>
              <a:t>앱 개발자 </a:t>
            </a:r>
            <a:r>
              <a:rPr lang="en-US" altLang="ko-KR" sz="1600" b="1" kern="0" dirty="0">
                <a:solidFill>
                  <a:srgbClr val="5793E3"/>
                </a:solidFill>
              </a:rPr>
              <a:t>A </a:t>
            </a:r>
            <a:r>
              <a:rPr lang="ko-KR" altLang="en-US" sz="1600" b="1" kern="0" dirty="0">
                <a:solidFill>
                  <a:srgbClr val="5793E3"/>
                </a:solidFill>
              </a:rPr>
              <a:t>과정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536163" y="1759110"/>
            <a:ext cx="1167761" cy="1248700"/>
            <a:chOff x="304800" y="908050"/>
            <a:chExt cx="819150" cy="875926"/>
          </a:xfrm>
        </p:grpSpPr>
        <p:sp>
          <p:nvSpPr>
            <p:cNvPr id="54" name="대각선 방향의 모서리가 둥근 사각형 53"/>
            <p:cNvSpPr/>
            <p:nvPr/>
          </p:nvSpPr>
          <p:spPr>
            <a:xfrm>
              <a:off x="304800" y="995082"/>
              <a:ext cx="788894" cy="788894"/>
            </a:xfrm>
            <a:prstGeom prst="round2DiagRect">
              <a:avLst>
                <a:gd name="adj1" fmla="val 26286"/>
                <a:gd name="adj2" fmla="val 0"/>
              </a:avLst>
            </a:prstGeom>
            <a:solidFill>
              <a:srgbClr val="2574DB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prstClr val="white"/>
                  </a:solidFill>
                </a:rPr>
                <a:t>Team B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908050" y="908050"/>
              <a:ext cx="215900" cy="215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>
              <a:spLocks/>
            </p:cNvSpPr>
            <p:nvPr/>
          </p:nvSpPr>
          <p:spPr bwMode="auto">
            <a:xfrm>
              <a:off x="972835" y="980794"/>
              <a:ext cx="86329" cy="75555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40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368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360770" y="3076947"/>
            <a:ext cx="7475413" cy="15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2574DB"/>
                </a:solidFill>
              </a:rPr>
              <a:t>개발환경</a:t>
            </a:r>
            <a:endParaRPr lang="en-US" altLang="ko-KR" sz="4800" b="1" i="1" kern="0" dirty="0">
              <a:solidFill>
                <a:srgbClr val="2574DB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kern="0" dirty="0">
                <a:solidFill>
                  <a:srgbClr val="5793E3"/>
                </a:solidFill>
              </a:rPr>
              <a:t>[</a:t>
            </a:r>
            <a:r>
              <a:rPr lang="ko-KR" altLang="en-US" sz="1600" b="1" kern="0" dirty="0">
                <a:solidFill>
                  <a:srgbClr val="5793E3"/>
                </a:solidFill>
              </a:rPr>
              <a:t>디지털 컨버전스</a:t>
            </a:r>
            <a:r>
              <a:rPr lang="en-US" altLang="ko-KR" sz="1600" b="1" kern="0" dirty="0">
                <a:solidFill>
                  <a:srgbClr val="5793E3"/>
                </a:solidFill>
              </a:rPr>
              <a:t>]</a:t>
            </a:r>
            <a:r>
              <a:rPr lang="ko-KR" altLang="en-US" sz="1600" b="1" kern="0" dirty="0">
                <a:solidFill>
                  <a:srgbClr val="5793E3"/>
                </a:solidFill>
              </a:rPr>
              <a:t>자바 안드로이드 웹 </a:t>
            </a:r>
            <a:r>
              <a:rPr lang="en-US" altLang="ko-KR" sz="1600" b="1" kern="0" dirty="0">
                <a:solidFill>
                  <a:srgbClr val="5793E3"/>
                </a:solidFill>
              </a:rPr>
              <a:t>&amp; </a:t>
            </a:r>
            <a:r>
              <a:rPr lang="ko-KR" altLang="en-US" sz="1600" b="1" kern="0" dirty="0">
                <a:solidFill>
                  <a:srgbClr val="5793E3"/>
                </a:solidFill>
              </a:rPr>
              <a:t>앱 개발자 </a:t>
            </a:r>
            <a:r>
              <a:rPr lang="en-US" altLang="ko-KR" sz="1600" b="1" kern="0" dirty="0">
                <a:solidFill>
                  <a:srgbClr val="5793E3"/>
                </a:solidFill>
              </a:rPr>
              <a:t>A </a:t>
            </a:r>
            <a:r>
              <a:rPr lang="ko-KR" altLang="en-US" sz="1600" b="1" kern="0" dirty="0">
                <a:solidFill>
                  <a:srgbClr val="5793E3"/>
                </a:solidFill>
              </a:rPr>
              <a:t>과정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536163" y="1759110"/>
            <a:ext cx="1167761" cy="1248700"/>
            <a:chOff x="304800" y="908050"/>
            <a:chExt cx="819150" cy="875926"/>
          </a:xfrm>
        </p:grpSpPr>
        <p:sp>
          <p:nvSpPr>
            <p:cNvPr id="54" name="대각선 방향의 모서리가 둥근 사각형 53"/>
            <p:cNvSpPr/>
            <p:nvPr/>
          </p:nvSpPr>
          <p:spPr>
            <a:xfrm>
              <a:off x="304800" y="995082"/>
              <a:ext cx="788894" cy="788894"/>
            </a:xfrm>
            <a:prstGeom prst="round2DiagRect">
              <a:avLst>
                <a:gd name="adj1" fmla="val 26286"/>
                <a:gd name="adj2" fmla="val 0"/>
              </a:avLst>
            </a:prstGeom>
            <a:solidFill>
              <a:srgbClr val="2574DB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prstClr val="white"/>
                  </a:solidFill>
                </a:rPr>
                <a:t>Team B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908050" y="908050"/>
              <a:ext cx="215900" cy="215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>
              <a:spLocks/>
            </p:cNvSpPr>
            <p:nvPr/>
          </p:nvSpPr>
          <p:spPr bwMode="auto">
            <a:xfrm>
              <a:off x="972835" y="980794"/>
              <a:ext cx="86329" cy="75555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40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15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B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개발환경</a:t>
            </a:r>
            <a:r>
              <a:rPr lang="en-US" altLang="ko-KR" sz="3200" b="1" i="1" kern="0" dirty="0">
                <a:solidFill>
                  <a:srgbClr val="2574DB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>
                <a:solidFill>
                  <a:srgbClr val="5793E3"/>
                </a:solidFill>
              </a:rPr>
              <a:t>Enjoy your stylish business and campus life with BIZCAM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kern="0" dirty="0">
                <a:solidFill>
                  <a:prstClr val="white"/>
                </a:solidFill>
              </a:rPr>
              <a:t>하늘도서관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80068" y="2144633"/>
            <a:ext cx="108000" cy="3600000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80068" y="3281283"/>
            <a:ext cx="108000" cy="2473100"/>
          </a:xfrm>
          <a:prstGeom prst="rect">
            <a:avLst/>
          </a:prstGeom>
          <a:solidFill>
            <a:srgbClr val="2574DB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223581" y="3291461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70013" y="3229775"/>
            <a:ext cx="1119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Tomcat 8.5</a:t>
            </a:r>
          </a:p>
        </p:txBody>
      </p:sp>
      <p:sp>
        <p:nvSpPr>
          <p:cNvPr id="23" name="타원 22"/>
          <p:cNvSpPr/>
          <p:nvPr/>
        </p:nvSpPr>
        <p:spPr>
          <a:xfrm>
            <a:off x="2223581" y="3691511"/>
            <a:ext cx="180000" cy="180000"/>
          </a:xfrm>
          <a:prstGeom prst="ellipse">
            <a:avLst/>
          </a:prstGeom>
          <a:solidFill>
            <a:srgbClr val="2574DB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65589" y="3627622"/>
            <a:ext cx="13580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MySQL 8.0.17</a:t>
            </a:r>
          </a:p>
        </p:txBody>
      </p:sp>
      <p:sp>
        <p:nvSpPr>
          <p:cNvPr id="25" name="타원 24"/>
          <p:cNvSpPr/>
          <p:nvPr/>
        </p:nvSpPr>
        <p:spPr>
          <a:xfrm>
            <a:off x="2223581" y="4091561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70272" y="4037495"/>
            <a:ext cx="8290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JDK 1.8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179920" y="1998761"/>
            <a:ext cx="24353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개발환경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196669" y="2144633"/>
            <a:ext cx="108000" cy="3600000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196669" y="3281283"/>
            <a:ext cx="108000" cy="2473100"/>
          </a:xfrm>
          <a:prstGeom prst="rect">
            <a:avLst/>
          </a:prstGeom>
          <a:solidFill>
            <a:srgbClr val="FF6600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875086" y="4236830"/>
            <a:ext cx="180000" cy="180000"/>
          </a:xfrm>
          <a:prstGeom prst="ellipse">
            <a:avLst/>
          </a:prstGeom>
          <a:solidFill>
            <a:srgbClr val="FF6600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154932" y="4175144"/>
            <a:ext cx="473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JSP</a:t>
            </a:r>
          </a:p>
        </p:txBody>
      </p:sp>
      <p:sp>
        <p:nvSpPr>
          <p:cNvPr id="33" name="타원 32"/>
          <p:cNvSpPr/>
          <p:nvPr/>
        </p:nvSpPr>
        <p:spPr>
          <a:xfrm>
            <a:off x="5875086" y="4636880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30350" y="4582814"/>
            <a:ext cx="12234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MySQL V8.0</a:t>
            </a:r>
          </a:p>
        </p:txBody>
      </p:sp>
      <p:sp>
        <p:nvSpPr>
          <p:cNvPr id="35" name="타원 34"/>
          <p:cNvSpPr/>
          <p:nvPr/>
        </p:nvSpPr>
        <p:spPr>
          <a:xfrm>
            <a:off x="5875086" y="5036930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142931" y="4975244"/>
            <a:ext cx="5581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JSTL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796521" y="1998761"/>
            <a:ext cx="24353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 언어 및 기술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813270" y="2144633"/>
            <a:ext cx="108000" cy="3600000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813270" y="3281283"/>
            <a:ext cx="108000" cy="2473100"/>
          </a:xfrm>
          <a:prstGeom prst="rect">
            <a:avLst/>
          </a:prstGeom>
          <a:solidFill>
            <a:srgbClr val="2574DB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9491687" y="4236830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759758" y="4154176"/>
            <a:ext cx="7809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err="1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PicPick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9491687" y="4636880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769383" y="4548101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한글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9491687" y="5036930"/>
            <a:ext cx="180000" cy="180000"/>
          </a:xfrm>
          <a:prstGeom prst="ellipse">
            <a:avLst/>
          </a:prstGeom>
          <a:solidFill>
            <a:srgbClr val="2574DB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763508" y="4969516"/>
            <a:ext cx="1154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PowerPoint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413122" y="1998761"/>
            <a:ext cx="24353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개발 도구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223581" y="4521990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486630" y="4460304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err="1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Junit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2223581" y="4922040"/>
            <a:ext cx="180000" cy="180000"/>
          </a:xfrm>
          <a:prstGeom prst="ellipse">
            <a:avLst/>
          </a:prstGeom>
          <a:solidFill>
            <a:srgbClr val="2574DB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479821" y="4844628"/>
            <a:ext cx="7280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err="1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exERD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223581" y="5322090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481229" y="5252784"/>
            <a:ext cx="9138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err="1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StarUML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875085" y="2978756"/>
            <a:ext cx="180000" cy="180000"/>
          </a:xfrm>
          <a:prstGeom prst="ellipse">
            <a:avLst/>
          </a:prstGeom>
          <a:solidFill>
            <a:srgbClr val="FF6600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131021" y="2926385"/>
            <a:ext cx="18450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JAVA, Bean, Servlet</a:t>
            </a:r>
          </a:p>
        </p:txBody>
      </p:sp>
      <p:sp>
        <p:nvSpPr>
          <p:cNvPr id="56" name="타원 55"/>
          <p:cNvSpPr/>
          <p:nvPr/>
        </p:nvSpPr>
        <p:spPr>
          <a:xfrm>
            <a:off x="5875085" y="3378806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123401" y="3314251"/>
            <a:ext cx="1914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JS, </a:t>
            </a:r>
            <a:r>
              <a:rPr lang="en-US" altLang="ko-KR" sz="1400" b="1" dirty="0" err="1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jQuery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, Ajax, API</a:t>
            </a:r>
          </a:p>
        </p:txBody>
      </p:sp>
      <p:sp>
        <p:nvSpPr>
          <p:cNvPr id="58" name="타원 57"/>
          <p:cNvSpPr/>
          <p:nvPr/>
        </p:nvSpPr>
        <p:spPr>
          <a:xfrm>
            <a:off x="5875085" y="3778856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146261" y="3718102"/>
            <a:ext cx="13260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HTML5, CSS3</a:t>
            </a:r>
          </a:p>
        </p:txBody>
      </p:sp>
      <p:sp>
        <p:nvSpPr>
          <p:cNvPr id="60" name="타원 59"/>
          <p:cNvSpPr/>
          <p:nvPr/>
        </p:nvSpPr>
        <p:spPr>
          <a:xfrm>
            <a:off x="9491687" y="3058648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699376" y="2983614"/>
            <a:ext cx="12522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err="1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이클립스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IDE</a:t>
            </a:r>
          </a:p>
        </p:txBody>
      </p:sp>
      <p:sp>
        <p:nvSpPr>
          <p:cNvPr id="62" name="타원 61"/>
          <p:cNvSpPr/>
          <p:nvPr/>
        </p:nvSpPr>
        <p:spPr>
          <a:xfrm>
            <a:off x="9491687" y="3458698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9744211" y="3371570"/>
            <a:ext cx="7922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err="1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GitHub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9491687" y="3858748"/>
            <a:ext cx="180000" cy="180000"/>
          </a:xfrm>
          <a:prstGeom prst="ellipse">
            <a:avLst/>
          </a:prstGeom>
          <a:solidFill>
            <a:srgbClr val="2574DB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740613" y="3783714"/>
            <a:ext cx="11088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Photoshop</a:t>
            </a:r>
          </a:p>
        </p:txBody>
      </p:sp>
      <p:sp>
        <p:nvSpPr>
          <p:cNvPr id="66" name="타원 65"/>
          <p:cNvSpPr/>
          <p:nvPr/>
        </p:nvSpPr>
        <p:spPr>
          <a:xfrm>
            <a:off x="2223581" y="2899031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475819" y="2835142"/>
            <a:ext cx="17521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Spring Framework</a:t>
            </a:r>
          </a:p>
        </p:txBody>
      </p:sp>
    </p:spTree>
    <p:extLst>
      <p:ext uri="{BB962C8B-B14F-4D97-AF65-F5344CB8AC3E}">
        <p14:creationId xmlns:p14="http://schemas.microsoft.com/office/powerpoint/2010/main" val="190634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360770" y="3076947"/>
            <a:ext cx="7475413" cy="15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2574DB"/>
                </a:solidFill>
              </a:rPr>
              <a:t>분석내역</a:t>
            </a:r>
            <a:endParaRPr lang="en-US" altLang="ko-KR" sz="4800" b="1" i="1" kern="0" dirty="0">
              <a:solidFill>
                <a:srgbClr val="2574DB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kern="0" dirty="0">
                <a:solidFill>
                  <a:srgbClr val="5793E3"/>
                </a:solidFill>
              </a:rPr>
              <a:t>[</a:t>
            </a:r>
            <a:r>
              <a:rPr lang="ko-KR" altLang="en-US" sz="1600" b="1" kern="0" dirty="0">
                <a:solidFill>
                  <a:srgbClr val="5793E3"/>
                </a:solidFill>
              </a:rPr>
              <a:t>디지털 컨버전스</a:t>
            </a:r>
            <a:r>
              <a:rPr lang="en-US" altLang="ko-KR" sz="1600" b="1" kern="0" dirty="0">
                <a:solidFill>
                  <a:srgbClr val="5793E3"/>
                </a:solidFill>
              </a:rPr>
              <a:t>]</a:t>
            </a:r>
            <a:r>
              <a:rPr lang="ko-KR" altLang="en-US" sz="1600" b="1" kern="0" dirty="0">
                <a:solidFill>
                  <a:srgbClr val="5793E3"/>
                </a:solidFill>
              </a:rPr>
              <a:t>자바 안드로이드 웹 </a:t>
            </a:r>
            <a:r>
              <a:rPr lang="en-US" altLang="ko-KR" sz="1600" b="1" kern="0" dirty="0">
                <a:solidFill>
                  <a:srgbClr val="5793E3"/>
                </a:solidFill>
              </a:rPr>
              <a:t>&amp; </a:t>
            </a:r>
            <a:r>
              <a:rPr lang="ko-KR" altLang="en-US" sz="1600" b="1" kern="0" dirty="0">
                <a:solidFill>
                  <a:srgbClr val="5793E3"/>
                </a:solidFill>
              </a:rPr>
              <a:t>앱 개발자 </a:t>
            </a:r>
            <a:r>
              <a:rPr lang="en-US" altLang="ko-KR" sz="1600" b="1" kern="0" dirty="0">
                <a:solidFill>
                  <a:srgbClr val="5793E3"/>
                </a:solidFill>
              </a:rPr>
              <a:t>A </a:t>
            </a:r>
            <a:r>
              <a:rPr lang="ko-KR" altLang="en-US" sz="1600" b="1" kern="0" dirty="0">
                <a:solidFill>
                  <a:srgbClr val="5793E3"/>
                </a:solidFill>
              </a:rPr>
              <a:t>과정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536163" y="1759110"/>
            <a:ext cx="1167761" cy="1248700"/>
            <a:chOff x="304800" y="908050"/>
            <a:chExt cx="819150" cy="875926"/>
          </a:xfrm>
        </p:grpSpPr>
        <p:sp>
          <p:nvSpPr>
            <p:cNvPr id="54" name="대각선 방향의 모서리가 둥근 사각형 53"/>
            <p:cNvSpPr/>
            <p:nvPr/>
          </p:nvSpPr>
          <p:spPr>
            <a:xfrm>
              <a:off x="304800" y="995082"/>
              <a:ext cx="788894" cy="788894"/>
            </a:xfrm>
            <a:prstGeom prst="round2DiagRect">
              <a:avLst>
                <a:gd name="adj1" fmla="val 26286"/>
                <a:gd name="adj2" fmla="val 0"/>
              </a:avLst>
            </a:prstGeom>
            <a:solidFill>
              <a:srgbClr val="2574DB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prstClr val="white"/>
                  </a:solidFill>
                </a:rPr>
                <a:t>Team B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908050" y="908050"/>
              <a:ext cx="215900" cy="215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>
              <a:spLocks/>
            </p:cNvSpPr>
            <p:nvPr/>
          </p:nvSpPr>
          <p:spPr bwMode="auto">
            <a:xfrm>
              <a:off x="972835" y="980794"/>
              <a:ext cx="86329" cy="75555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40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797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B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03874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 err="1" smtClean="0">
                <a:solidFill>
                  <a:srgbClr val="2574DB"/>
                </a:solidFill>
              </a:rPr>
              <a:t>유스케이스</a:t>
            </a:r>
            <a:r>
              <a:rPr lang="ko-KR" altLang="en-US" sz="3200" b="1" i="1" kern="0" dirty="0" smtClean="0">
                <a:solidFill>
                  <a:srgbClr val="2574DB"/>
                </a:solidFill>
              </a:rPr>
              <a:t> </a:t>
            </a:r>
            <a:r>
              <a:rPr lang="en-US" altLang="ko-KR" sz="2400" b="1" i="1" kern="0" dirty="0" smtClean="0">
                <a:solidFill>
                  <a:srgbClr val="2574DB"/>
                </a:solidFill>
              </a:rPr>
              <a:t>– </a:t>
            </a:r>
            <a:r>
              <a:rPr lang="ko-KR" altLang="en-US" sz="2400" b="1" i="1" kern="0" dirty="0" smtClean="0">
                <a:solidFill>
                  <a:srgbClr val="2574DB"/>
                </a:solidFill>
              </a:rPr>
              <a:t>비회원</a:t>
            </a:r>
            <a:endParaRPr lang="en-US" altLang="ko-KR" sz="2400" b="1" i="1" kern="0" dirty="0" smtClean="0">
              <a:solidFill>
                <a:srgbClr val="2574DB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 smtClean="0">
                <a:solidFill>
                  <a:srgbClr val="5793E3"/>
                </a:solidFill>
              </a:rPr>
              <a:t>Enjoy </a:t>
            </a:r>
            <a:r>
              <a:rPr lang="en-US" altLang="ko-KR" sz="900" b="1" kern="0" dirty="0">
                <a:solidFill>
                  <a:srgbClr val="5793E3"/>
                </a:solidFill>
              </a:rPr>
              <a:t>your stylish business and campus life with BIZCAM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kern="0" dirty="0">
                <a:solidFill>
                  <a:prstClr val="white"/>
                </a:solidFill>
              </a:rPr>
              <a:t>하늘도서관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1123950"/>
            <a:ext cx="7443787" cy="546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36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B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03874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 err="1" smtClean="0">
                <a:solidFill>
                  <a:srgbClr val="2574DB"/>
                </a:solidFill>
              </a:rPr>
              <a:t>유스케이스</a:t>
            </a:r>
            <a:r>
              <a:rPr lang="ko-KR" altLang="en-US" sz="3200" b="1" i="1" kern="0" dirty="0" smtClean="0">
                <a:solidFill>
                  <a:srgbClr val="2574DB"/>
                </a:solidFill>
              </a:rPr>
              <a:t> </a:t>
            </a:r>
            <a:r>
              <a:rPr lang="en-US" altLang="ko-KR" sz="2400" b="1" i="1" kern="0" dirty="0" smtClean="0">
                <a:solidFill>
                  <a:srgbClr val="2574DB"/>
                </a:solidFill>
              </a:rPr>
              <a:t>– </a:t>
            </a:r>
            <a:r>
              <a:rPr lang="ko-KR" altLang="en-US" sz="2400" b="1" i="1" kern="0" dirty="0" smtClean="0">
                <a:solidFill>
                  <a:srgbClr val="2574DB"/>
                </a:solidFill>
              </a:rPr>
              <a:t>회원</a:t>
            </a:r>
            <a:endParaRPr lang="en-US" altLang="ko-KR" sz="2400" b="1" i="1" kern="0" dirty="0" smtClean="0">
              <a:solidFill>
                <a:srgbClr val="2574DB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 smtClean="0">
                <a:solidFill>
                  <a:srgbClr val="5793E3"/>
                </a:solidFill>
              </a:rPr>
              <a:t>Enjoy </a:t>
            </a:r>
            <a:r>
              <a:rPr lang="en-US" altLang="ko-KR" sz="900" b="1" kern="0" dirty="0">
                <a:solidFill>
                  <a:srgbClr val="5793E3"/>
                </a:solidFill>
              </a:rPr>
              <a:t>your stylish business and campus life with BIZCAM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kern="0" dirty="0">
                <a:solidFill>
                  <a:prstClr val="white"/>
                </a:solidFill>
              </a:rPr>
              <a:t>하늘도서관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318" y="1056348"/>
            <a:ext cx="7824307" cy="561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28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1533</Words>
  <Application>Microsoft Office PowerPoint</Application>
  <PresentationFormat>와이드스크린</PresentationFormat>
  <Paragraphs>520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1" baseType="lpstr">
      <vt:lpstr>Aharoni</vt:lpstr>
      <vt:lpstr>맑은 고딕</vt:lpstr>
      <vt:lpstr>아리따-돋움4.0(OTF)-SemiBold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MYCOM</cp:lastModifiedBy>
  <cp:revision>49</cp:revision>
  <dcterms:created xsi:type="dcterms:W3CDTF">2020-05-14T14:56:15Z</dcterms:created>
  <dcterms:modified xsi:type="dcterms:W3CDTF">2021-12-02T05:25:13Z</dcterms:modified>
</cp:coreProperties>
</file>