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317" r:id="rId6"/>
    <p:sldId id="278" r:id="rId7"/>
    <p:sldId id="264" r:id="rId8"/>
    <p:sldId id="271" r:id="rId9"/>
    <p:sldId id="273" r:id="rId10"/>
    <p:sldId id="288" r:id="rId11"/>
    <p:sldId id="269" r:id="rId12"/>
    <p:sldId id="298" r:id="rId13"/>
    <p:sldId id="266" r:id="rId14"/>
    <p:sldId id="282" r:id="rId15"/>
    <p:sldId id="320" r:id="rId16"/>
    <p:sldId id="300" r:id="rId17"/>
    <p:sldId id="301" r:id="rId18"/>
    <p:sldId id="283" r:id="rId19"/>
    <p:sldId id="304" r:id="rId20"/>
    <p:sldId id="318" r:id="rId21"/>
    <p:sldId id="277" r:id="rId22"/>
    <p:sldId id="303" r:id="rId23"/>
    <p:sldId id="305" r:id="rId24"/>
    <p:sldId id="306" r:id="rId25"/>
    <p:sldId id="307" r:id="rId26"/>
    <p:sldId id="308" r:id="rId27"/>
    <p:sldId id="316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21" r:id="rId36"/>
    <p:sldId id="299" r:id="rId37"/>
    <p:sldId id="262" r:id="rId38"/>
    <p:sldId id="265" r:id="rId39"/>
    <p:sldId id="31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29"/>
    <a:srgbClr val="ED1C24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4660"/>
  </p:normalViewPr>
  <p:slideViewPr>
    <p:cSldViewPr>
      <p:cViewPr varScale="1">
        <p:scale>
          <a:sx n="129" d="100"/>
          <a:sy n="129" d="100"/>
        </p:scale>
        <p:origin x="-1050" y="-90"/>
      </p:cViewPr>
      <p:guideLst>
        <p:guide orient="horz" pos="1933"/>
        <p:guide orient="horz" pos="2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1796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21D975-47B7-40FA-B919-8B79C77FC0F2}"/>
              </a:ext>
            </a:extLst>
          </p:cNvPr>
          <p:cNvGrpSpPr/>
          <p:nvPr userDrawn="1"/>
        </p:nvGrpSpPr>
        <p:grpSpPr>
          <a:xfrm>
            <a:off x="4572001" y="516096"/>
            <a:ext cx="4569687" cy="6342037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xmlns="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xmlns="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xmlns="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3717034"/>
            <a:ext cx="3816424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5157193"/>
            <a:ext cx="3816424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908313"/>
            <a:ext cx="2568434" cy="304036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4938000"/>
            <a:ext cx="1440000" cy="192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92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4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68580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841757"/>
            <a:ext cx="2160000" cy="4016243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841757"/>
            <a:ext cx="1152008" cy="4016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1"/>
            <a:ext cx="3393830" cy="2724647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31" y="1993507"/>
            <a:ext cx="1840931" cy="4865768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xmlns="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4514695"/>
            <a:ext cx="3530788" cy="2358672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993507"/>
            <a:ext cx="3681862" cy="4865768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5091"/>
            <a:ext cx="3681862" cy="4356885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689608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4101076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689608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4101076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689608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4101076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689608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4101076"/>
            <a:ext cx="1440160" cy="2304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700806"/>
            <a:ext cx="2232248" cy="470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2348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87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69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3" y="1734658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6628553-F51C-4CE7-A3A6-AB374655DC97}"/>
              </a:ext>
            </a:extLst>
          </p:cNvPr>
          <p:cNvGrpSpPr/>
          <p:nvPr userDrawn="1"/>
        </p:nvGrpSpPr>
        <p:grpSpPr>
          <a:xfrm>
            <a:off x="786525" y="1486620"/>
            <a:ext cx="2320819" cy="3637565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2526805"/>
            <a:ext cx="5292080" cy="1824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872748"/>
            <a:ext cx="501891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3640832"/>
            <a:ext cx="501891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54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xmlns="" id="{98E1F27A-257B-4D1A-B672-BC3E23A06118}"/>
              </a:ext>
            </a:extLst>
          </p:cNvPr>
          <p:cNvGrpSpPr/>
          <p:nvPr userDrawn="1"/>
        </p:nvGrpSpPr>
        <p:grpSpPr>
          <a:xfrm>
            <a:off x="1902711" y="2050024"/>
            <a:ext cx="5620059" cy="4798013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xmlns="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xmlns="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xmlns="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xmlns="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xmlns="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xmlns="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xmlns="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xmlns="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xmlns="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xmlns="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xmlns="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xmlns="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xmlns="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xmlns="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xmlns="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xmlns="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xmlns="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1"/>
            <a:ext cx="9144000" cy="1796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5064988"/>
            <a:ext cx="9144000" cy="1793013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01075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65172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472680"/>
            <a:ext cx="672848" cy="64828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5" y="2910861"/>
            <a:ext cx="524595" cy="50544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xmlns="" id="{D94CBEB5-5417-46B1-88F6-CC8EAFA04538}"/>
              </a:ext>
            </a:extLst>
          </p:cNvPr>
          <p:cNvGrpSpPr/>
          <p:nvPr userDrawn="1"/>
        </p:nvGrpSpPr>
        <p:grpSpPr>
          <a:xfrm>
            <a:off x="4249055" y="663450"/>
            <a:ext cx="645890" cy="1655455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xmlns="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xmlns="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xmlns="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xmlns="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6628553-F51C-4CE7-A3A6-AB374655DC97}"/>
              </a:ext>
            </a:extLst>
          </p:cNvPr>
          <p:cNvGrpSpPr/>
          <p:nvPr userDrawn="1"/>
        </p:nvGrpSpPr>
        <p:grpSpPr>
          <a:xfrm>
            <a:off x="786525" y="1486620"/>
            <a:ext cx="2320819" cy="3637565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2526805"/>
            <a:ext cx="5292080" cy="1824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872748"/>
            <a:ext cx="501891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3640832"/>
            <a:ext cx="501891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F6939C0-0F9C-4BB0-BE6D-CDFDBD48B8E1}"/>
              </a:ext>
            </a:extLst>
          </p:cNvPr>
          <p:cNvGrpSpPr/>
          <p:nvPr userDrawn="1"/>
        </p:nvGrpSpPr>
        <p:grpSpPr>
          <a:xfrm>
            <a:off x="8001644" y="5253432"/>
            <a:ext cx="1142359" cy="1585421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48681"/>
            <a:ext cx="2303282" cy="182420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2372884"/>
            <a:ext cx="2303282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5AC382A-C3B5-4BE0-B805-8F9094AFD7DC}"/>
              </a:ext>
            </a:extLst>
          </p:cNvPr>
          <p:cNvGrpSpPr/>
          <p:nvPr userDrawn="1"/>
        </p:nvGrpSpPr>
        <p:grpSpPr>
          <a:xfrm>
            <a:off x="2" y="3429001"/>
            <a:ext cx="2984923" cy="342900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xmlns="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xmlns="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xmlns="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452671"/>
            <a:ext cx="8640960" cy="5952661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1796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3EB7A4-0598-4887-ACB7-E8220F8DDFED}"/>
              </a:ext>
            </a:extLst>
          </p:cNvPr>
          <p:cNvGrpSpPr/>
          <p:nvPr userDrawn="1"/>
        </p:nvGrpSpPr>
        <p:grpSpPr>
          <a:xfrm>
            <a:off x="1902711" y="309810"/>
            <a:ext cx="5620059" cy="6184588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xmlns="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xmlns="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xmlns="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xmlns="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xmlns="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xmlns="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xmlns="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xmlns="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xmlns="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xmlns="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xmlns="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xmlns="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xmlns="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xmlns="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xmlns="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xmlns="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xmlns="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xmlns="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xmlns="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xmlns="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xmlns="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3909055"/>
            <a:ext cx="3894936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4773149"/>
            <a:ext cx="38949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472680"/>
            <a:ext cx="672848" cy="64828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5" y="2910861"/>
            <a:ext cx="524595" cy="50544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7" y="1604121"/>
            <a:ext cx="1710999" cy="4801211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749575"/>
            <a:ext cx="1548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702100"/>
            <a:ext cx="1548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702100"/>
            <a:ext cx="1548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702100"/>
            <a:ext cx="1548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702100"/>
            <a:ext cx="1548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677139"/>
            <a:ext cx="9144000" cy="2180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438675"/>
            <a:ext cx="3373328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31" y="1622871"/>
            <a:ext cx="1945465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316766"/>
            <a:ext cx="6438182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5682852"/>
            <a:ext cx="8676456" cy="722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41" y="1873325"/>
            <a:ext cx="3085597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71:9090/TeamProject/Member/Main/M-Main.jsp" TargetMode="External"/><Relationship Id="rId2" Type="http://schemas.openxmlformats.org/officeDocument/2006/relationships/hyperlink" Target="http://192.168.0.71:9090/TeamProject/Trainer/Account/T-Login.j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380" y="3525012"/>
            <a:ext cx="3262778" cy="14396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9600" dirty="0" smtClean="0">
                <a:ea typeface="맑은 고딕" pitchFamily="50" charset="-127"/>
              </a:rPr>
              <a:t>PTM</a:t>
            </a:r>
            <a:endParaRPr lang="en-US" altLang="ko-KR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380" y="5157193"/>
            <a:ext cx="4248620" cy="6720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800" b="1" dirty="0" smtClean="0"/>
              <a:t>Team C. Project</a:t>
            </a:r>
            <a:endParaRPr lang="en-US" altLang="ko-KR" sz="28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6433553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/>
              <a:t>디지털 컨버전스</a:t>
            </a:r>
            <a:r>
              <a:rPr lang="en-US" altLang="ko-KR" sz="800" b="1" dirty="0"/>
              <a:t>] </a:t>
            </a:r>
            <a:r>
              <a:rPr lang="ko-KR" altLang="en-US" sz="800" b="1" dirty="0"/>
              <a:t>자바 안드로이드 웹</a:t>
            </a:r>
            <a:r>
              <a:rPr lang="en-US" altLang="ko-KR" sz="800" b="1" dirty="0"/>
              <a:t>&amp;</a:t>
            </a:r>
            <a:r>
              <a:rPr lang="ko-KR" altLang="en-US" sz="800" b="1" dirty="0"/>
              <a:t>앱 개발자 </a:t>
            </a:r>
            <a:r>
              <a:rPr lang="en-US" altLang="ko-KR" sz="800" b="1" dirty="0"/>
              <a:t>A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요구사항 분석 내역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1960" y="3632836"/>
            <a:ext cx="5018916" cy="384043"/>
          </a:xfrm>
        </p:spPr>
        <p:txBody>
          <a:bodyPr/>
          <a:lstStyle/>
          <a:p>
            <a:pPr lvl="0"/>
            <a:r>
              <a:rPr lang="en-US" altLang="ko-KR" dirty="0"/>
              <a:t>Let me introduce what we've been asked to </a:t>
            </a:r>
            <a:r>
              <a:rPr lang="en-US" altLang="ko-KR" dirty="0" smtClean="0"/>
              <a:t>do!!!</a:t>
            </a:r>
          </a:p>
        </p:txBody>
      </p:sp>
    </p:spTree>
    <p:extLst>
      <p:ext uri="{BB962C8B-B14F-4D97-AF65-F5344CB8AC3E}">
        <p14:creationId xmlns:p14="http://schemas.microsoft.com/office/powerpoint/2010/main" val="41343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페이퍼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프로토타입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6497" y="692696"/>
            <a:ext cx="9144000" cy="384043"/>
          </a:xfrm>
        </p:spPr>
        <p:txBody>
          <a:bodyPr/>
          <a:lstStyle/>
          <a:p>
            <a:pPr lvl="0"/>
            <a:r>
              <a:rPr lang="en-US" altLang="ko-KR" dirty="0"/>
              <a:t>l</a:t>
            </a:r>
            <a:r>
              <a:rPr lang="en-US" altLang="ko-KR" dirty="0" smtClean="0"/>
              <a:t>ittle bit ugly but…</a:t>
            </a:r>
            <a:endParaRPr lang="en-US" altLang="ko-KR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963"/>
          <a:stretch>
            <a:fillRect/>
          </a:stretch>
        </p:blipFill>
        <p:spPr>
          <a:xfrm>
            <a:off x="323528" y="4060238"/>
            <a:ext cx="3456384" cy="2698210"/>
          </a:xfrm>
        </p:spPr>
      </p:pic>
      <p:pic>
        <p:nvPicPr>
          <p:cNvPr id="4" name="그림 개체 틀 3"/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r="1911"/>
          <a:stretch>
            <a:fillRect/>
          </a:stretch>
        </p:blipFill>
        <p:spPr>
          <a:xfrm>
            <a:off x="323528" y="1052736"/>
            <a:ext cx="3456384" cy="2695311"/>
          </a:xfrm>
        </p:spPr>
      </p:pic>
      <p:pic>
        <p:nvPicPr>
          <p:cNvPr id="6" name="그림 개체 틀 5"/>
          <p:cNvPicPr>
            <a:picLocks noGrp="1" noChangeAspect="1"/>
          </p:cNvPicPr>
          <p:nvPr>
            <p:ph type="pic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r="1705"/>
          <a:stretch>
            <a:fillRect/>
          </a:stretch>
        </p:blipFill>
        <p:spPr>
          <a:xfrm>
            <a:off x="5436096" y="1052736"/>
            <a:ext cx="3540309" cy="2748946"/>
          </a:xfrm>
        </p:spPr>
      </p:pic>
      <p:pic>
        <p:nvPicPr>
          <p:cNvPr id="10" name="그림 개체 틀 9"/>
          <p:cNvPicPr>
            <a:picLocks noGrp="1" noChangeAspect="1"/>
          </p:cNvPicPr>
          <p:nvPr>
            <p:ph type="pic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r="1705"/>
          <a:stretch>
            <a:fillRect/>
          </a:stretch>
        </p:blipFill>
        <p:spPr>
          <a:xfrm>
            <a:off x="5436096" y="4005064"/>
            <a:ext cx="3528392" cy="2739692"/>
          </a:xfrm>
        </p:spPr>
      </p:pic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개체 틀 1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t="7217" r="11092" b="10677"/>
          <a:stretch/>
        </p:blipFill>
        <p:spPr>
          <a:xfrm>
            <a:off x="1115616" y="260648"/>
            <a:ext cx="7064074" cy="655631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7505" y="76767"/>
            <a:ext cx="8928992" cy="567925"/>
          </a:xfrm>
          <a:solidFill>
            <a:srgbClr val="FFCE29"/>
          </a:solidFill>
        </p:spPr>
        <p:txBody>
          <a:bodyPr/>
          <a:lstStyle/>
          <a:p>
            <a:r>
              <a:rPr lang="ko-KR" altLang="en-US" sz="2400" b="1" dirty="0" smtClean="0"/>
              <a:t>데이터베이스 설계도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 b="2080"/>
          <a:stretch>
            <a:fillRect/>
          </a:stretch>
        </p:blipFill>
        <p:spPr>
          <a:xfrm>
            <a:off x="107504" y="111852"/>
            <a:ext cx="8928992" cy="6634299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7505" y="76767"/>
            <a:ext cx="8928992" cy="567925"/>
          </a:xfrm>
          <a:solidFill>
            <a:srgbClr val="FFCE29"/>
          </a:solidFill>
        </p:spPr>
        <p:txBody>
          <a:bodyPr/>
          <a:lstStyle/>
          <a:p>
            <a:r>
              <a:rPr lang="ko-KR" altLang="en-US" sz="2400" b="1" dirty="0" err="1" smtClean="0"/>
              <a:t>유즈케이스</a:t>
            </a:r>
            <a:r>
              <a:rPr lang="ko-KR" altLang="en-US" sz="2400" b="1" dirty="0" smtClean="0"/>
              <a:t> 다이어그램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0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r="394"/>
          <a:stretch>
            <a:fillRect/>
          </a:stretch>
        </p:blipFill>
        <p:spPr>
          <a:xfrm>
            <a:off x="107505" y="452669"/>
            <a:ext cx="8928993" cy="63700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7505" y="76767"/>
            <a:ext cx="8928992" cy="567925"/>
          </a:xfrm>
          <a:solidFill>
            <a:srgbClr val="FFCE29"/>
          </a:solidFill>
        </p:spPr>
        <p:txBody>
          <a:bodyPr/>
          <a:lstStyle/>
          <a:p>
            <a:r>
              <a:rPr lang="ko-KR" altLang="en-US" sz="2400" b="1" dirty="0" smtClean="0"/>
              <a:t>시퀀스 다이어그램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트레이너 회원</a:t>
            </a:r>
            <a:r>
              <a:rPr lang="en-US" altLang="ko-KR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8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9071" r="10755" b="11654"/>
          <a:stretch/>
        </p:blipFill>
        <p:spPr>
          <a:xfrm>
            <a:off x="179512" y="463007"/>
            <a:ext cx="8868985" cy="6334989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7505" y="76767"/>
            <a:ext cx="8928992" cy="567925"/>
          </a:xfrm>
          <a:solidFill>
            <a:srgbClr val="FFCE29"/>
          </a:solidFill>
        </p:spPr>
        <p:txBody>
          <a:bodyPr/>
          <a:lstStyle/>
          <a:p>
            <a:r>
              <a:rPr lang="ko-KR" altLang="en-US" sz="2400" b="1" dirty="0" smtClean="0"/>
              <a:t>시퀀스 다이어그램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일반 회원</a:t>
            </a:r>
            <a:r>
              <a:rPr lang="en-US" altLang="ko-KR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75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97768" y="212641"/>
            <a:ext cx="4176464" cy="6432715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836712"/>
            <a:ext cx="4104456" cy="16532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디렉토리 구조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142891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Spring MVC… It’s 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594162" y="4204705"/>
            <a:ext cx="3600400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1410" r="39650" b="52171"/>
          <a:stretch/>
        </p:blipFill>
        <p:spPr>
          <a:xfrm>
            <a:off x="4658553" y="2629295"/>
            <a:ext cx="3858410" cy="1394766"/>
          </a:xfrm>
          <a:prstGeom prst="rect">
            <a:avLst/>
          </a:prstGeom>
        </p:spPr>
      </p:pic>
      <p:grpSp>
        <p:nvGrpSpPr>
          <p:cNvPr id="17" name="Group 6"/>
          <p:cNvGrpSpPr/>
          <p:nvPr/>
        </p:nvGrpSpPr>
        <p:grpSpPr>
          <a:xfrm rot="19922791">
            <a:off x="3635536" y="4018058"/>
            <a:ext cx="864096" cy="780203"/>
            <a:chOff x="698280" y="1347614"/>
            <a:chExt cx="1221638" cy="864096"/>
          </a:xfrm>
        </p:grpSpPr>
        <p:sp>
          <p:nvSpPr>
            <p:cNvPr id="18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5522" r="33696" b="14851"/>
          <a:stretch/>
        </p:blipFill>
        <p:spPr>
          <a:xfrm>
            <a:off x="323528" y="754807"/>
            <a:ext cx="2964426" cy="5530645"/>
          </a:xfrm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C75E37C4-049C-43E0-87DB-BB9B1A9895AB}"/>
              </a:ext>
            </a:extLst>
          </p:cNvPr>
          <p:cNvSpPr/>
          <p:nvPr/>
        </p:nvSpPr>
        <p:spPr>
          <a:xfrm rot="18900000">
            <a:off x="2785120" y="4635408"/>
            <a:ext cx="876488" cy="203008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기획 화면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5976" y="3429000"/>
            <a:ext cx="5018916" cy="428673"/>
          </a:xfrm>
        </p:spPr>
        <p:txBody>
          <a:bodyPr/>
          <a:lstStyle/>
          <a:p>
            <a:pPr lvl="0"/>
            <a:r>
              <a:rPr lang="en-US" altLang="ko-KR" dirty="0" smtClean="0"/>
              <a:t>Digital prototyping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4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1520" y="196779"/>
            <a:ext cx="8928992" cy="567925"/>
          </a:xfrm>
          <a:solidFill>
            <a:srgbClr val="FFCE29"/>
          </a:solidFill>
        </p:spPr>
        <p:txBody>
          <a:bodyPr/>
          <a:lstStyle/>
          <a:p>
            <a:r>
              <a:rPr lang="ko-KR" altLang="en-US" sz="3200" b="1" dirty="0" smtClean="0"/>
              <a:t>서비스</a:t>
            </a:r>
            <a:r>
              <a:rPr lang="ko-KR" altLang="en-US" sz="2400" b="1" dirty="0" smtClean="0"/>
              <a:t> </a:t>
            </a:r>
            <a:r>
              <a:rPr lang="ko-KR" altLang="en-US" sz="3200" b="1" dirty="0" smtClean="0"/>
              <a:t>구성도</a:t>
            </a:r>
            <a:endParaRPr lang="en-US" sz="32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99592" y="1150085"/>
            <a:ext cx="7604477" cy="1562530"/>
            <a:chOff x="339496" y="704521"/>
            <a:chExt cx="8457634" cy="3434288"/>
          </a:xfrm>
          <a:solidFill>
            <a:schemeClr val="accent6">
              <a:lumMod val="75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3053861" y="704521"/>
              <a:ext cx="3036278" cy="145366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트레이너 회원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190637" y="2924147"/>
              <a:ext cx="2606493" cy="121466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latin typeface="굴림체" pitchFamily="49" charset="-127"/>
                  <a:ea typeface="굴림체" pitchFamily="49" charset="-127"/>
                </a:rPr>
                <a:t>마이페이지</a:t>
              </a:r>
              <a:endParaRPr lang="en-US" altLang="ko-KR" b="1" dirty="0" smtClean="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39496" y="2924147"/>
              <a:ext cx="2606493" cy="121466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회원관리</a:t>
              </a:r>
              <a:endParaRPr lang="ko-KR" altLang="en-US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265916" y="2924147"/>
              <a:ext cx="2606493" cy="121466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굴림체" pitchFamily="49" charset="-127"/>
                  <a:ea typeface="굴림체" pitchFamily="49" charset="-127"/>
                </a:rPr>
                <a:t>회원 조회 및 등록</a:t>
              </a:r>
              <a:endParaRPr lang="ko-KR" altLang="en-US" b="1" dirty="0">
                <a:latin typeface="굴림체" pitchFamily="49" charset="-127"/>
                <a:ea typeface="굴림체" pitchFamily="49" charset="-127"/>
              </a:endParaRPr>
            </a:p>
          </p:txBody>
        </p:sp>
        <p:cxnSp>
          <p:nvCxnSpPr>
            <p:cNvPr id="22" name="직선 연결선 21"/>
            <p:cNvCxnSpPr>
              <a:stCxn id="18" idx="2"/>
            </p:cNvCxnSpPr>
            <p:nvPr/>
          </p:nvCxnSpPr>
          <p:spPr>
            <a:xfrm>
              <a:off x="4572000" y="2158183"/>
              <a:ext cx="0" cy="312172"/>
            </a:xfrm>
            <a:prstGeom prst="line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4948" y="2470355"/>
              <a:ext cx="5908432" cy="0"/>
            </a:xfrm>
            <a:prstGeom prst="line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642742" y="2470355"/>
              <a:ext cx="1" cy="451905"/>
            </a:xfrm>
            <a:prstGeom prst="line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86509" y="2470355"/>
              <a:ext cx="1" cy="453792"/>
            </a:xfrm>
            <a:prstGeom prst="line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569163" y="2472242"/>
              <a:ext cx="1" cy="451905"/>
            </a:xfrm>
            <a:prstGeom prst="line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67544" y="3060736"/>
            <a:ext cx="1296143" cy="5526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운동</a:t>
            </a:r>
            <a:endParaRPr lang="ko-KR" altLang="en-US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67744" y="3050425"/>
            <a:ext cx="1296143" cy="5526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통계</a:t>
            </a:r>
            <a:endParaRPr lang="ko-KR" altLang="en-US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43018" y="3170139"/>
            <a:ext cx="1589268" cy="5526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프로필정보</a:t>
            </a:r>
            <a:endParaRPr lang="ko-KR" altLang="en-US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524328" y="3157334"/>
            <a:ext cx="1512169" cy="5526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계정정보</a:t>
            </a:r>
            <a:endParaRPr lang="ko-KR" altLang="en-US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" name="꺾인 연결선 3"/>
          <p:cNvCxnSpPr>
            <a:stCxn id="20" idx="2"/>
            <a:endCxn id="27" idx="0"/>
          </p:cNvCxnSpPr>
          <p:nvPr/>
        </p:nvCxnSpPr>
        <p:spPr>
          <a:xfrm rot="5400000">
            <a:off x="1419436" y="2408796"/>
            <a:ext cx="348121" cy="955759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0" idx="2"/>
            <a:endCxn id="29" idx="0"/>
          </p:cNvCxnSpPr>
          <p:nvPr/>
        </p:nvCxnSpPr>
        <p:spPr>
          <a:xfrm rot="16200000" flipH="1">
            <a:off x="2324690" y="2459299"/>
            <a:ext cx="337810" cy="844441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2"/>
            <a:endCxn id="30" idx="0"/>
          </p:cNvCxnSpPr>
          <p:nvPr/>
        </p:nvCxnSpPr>
        <p:spPr>
          <a:xfrm rot="5400000">
            <a:off x="6706208" y="2544060"/>
            <a:ext cx="457524" cy="794635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2"/>
            <a:endCxn id="31" idx="0"/>
          </p:cNvCxnSpPr>
          <p:nvPr/>
        </p:nvCxnSpPr>
        <p:spPr>
          <a:xfrm rot="16200000" flipH="1">
            <a:off x="7583991" y="2460911"/>
            <a:ext cx="444719" cy="948126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178883" y="6009370"/>
            <a:ext cx="1296143" cy="5526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운동</a:t>
            </a:r>
            <a:endParaRPr lang="ko-KR" altLang="en-US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60033" y="5999059"/>
            <a:ext cx="1296143" cy="5526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통계</a:t>
            </a:r>
            <a:endParaRPr lang="ko-KR" altLang="en-US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2" name="꺾인 연결선 41"/>
          <p:cNvCxnSpPr>
            <a:endCxn id="40" idx="0"/>
          </p:cNvCxnSpPr>
          <p:nvPr/>
        </p:nvCxnSpPr>
        <p:spPr>
          <a:xfrm rot="5400000">
            <a:off x="4130775" y="5357430"/>
            <a:ext cx="348121" cy="955759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41" idx="0"/>
          </p:cNvCxnSpPr>
          <p:nvPr/>
        </p:nvCxnSpPr>
        <p:spPr>
          <a:xfrm rot="16200000" flipH="1">
            <a:off x="4974340" y="5465294"/>
            <a:ext cx="337810" cy="729719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563887" y="5098291"/>
            <a:ext cx="2343565" cy="5526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 </a:t>
            </a:r>
            <a:r>
              <a:rPr lang="en-US" altLang="ko-KR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PT </a:t>
            </a:r>
            <a:r>
              <a:rPr lang="ko-KR" altLang="en-US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기록</a:t>
            </a:r>
            <a:endParaRPr lang="ko-KR" altLang="en-US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73983" y="4217770"/>
            <a:ext cx="2729996" cy="66138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일반 회원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4784713" y="4879156"/>
            <a:ext cx="3311" cy="219135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51751" y="620688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Service Tree.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0" b="10940"/>
          <a:stretch>
            <a:fillRect/>
          </a:stretch>
        </p:blipFill>
        <p:spPr>
          <a:xfrm>
            <a:off x="3563891" y="1749503"/>
            <a:ext cx="1945465" cy="400686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857399"/>
            <a:ext cx="1217198" cy="1623005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7" y="2081561"/>
            <a:ext cx="189467" cy="1386871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521040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844925"/>
            <a:ext cx="5480860" cy="91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930485"/>
            <a:ext cx="5040560" cy="54852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팀 소개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1956973" y="1798864"/>
            <a:ext cx="1118645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6" y="178859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3" y="562515"/>
            <a:ext cx="726841" cy="14951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7" y="3604010"/>
            <a:ext cx="189467" cy="325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253440"/>
            <a:ext cx="298274" cy="326323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999205"/>
            <a:ext cx="5480860" cy="91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263981" y="3084765"/>
            <a:ext cx="5040560" cy="54852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프로젝트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개요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1956973" y="2953144"/>
            <a:ext cx="1118645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6" y="294287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4153485"/>
            <a:ext cx="5480860" cy="91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4239045"/>
            <a:ext cx="5040560" cy="54852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요구 분석 내역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1956973" y="4107424"/>
            <a:ext cx="1118645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6" y="409715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5307765"/>
            <a:ext cx="5480860" cy="91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hevron 44"/>
          <p:cNvSpPr/>
          <p:nvPr/>
        </p:nvSpPr>
        <p:spPr>
          <a:xfrm rot="16200000">
            <a:off x="1956973" y="5261704"/>
            <a:ext cx="1118645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6" y="52514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55895" y="5398086"/>
            <a:ext cx="5040560" cy="54852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프로토타입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시연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91" y="1916955"/>
            <a:ext cx="1945465" cy="3671959"/>
          </a:xfr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아이디 찾기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r="4197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새 비밀번호 발급 </a:t>
            </a:r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r="4078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 목록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3783"/>
          <a:stretch>
            <a:fillRect/>
          </a:stretch>
        </p:blipFill>
        <p:spPr>
          <a:xfrm>
            <a:off x="3563891" y="1715550"/>
            <a:ext cx="1945465" cy="4006860"/>
          </a:xfr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/>
              <a:t> </a:t>
            </a:r>
            <a:r>
              <a:rPr lang="ko-KR" altLang="en-US" dirty="0" smtClean="0"/>
              <a:t>운</a:t>
            </a:r>
            <a:r>
              <a:rPr lang="ko-KR" altLang="en-US" dirty="0"/>
              <a:t>동</a:t>
            </a:r>
            <a:r>
              <a:rPr lang="ko-KR" altLang="en-US" dirty="0" smtClean="0"/>
              <a:t> 통계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" b="2471"/>
          <a:stretch>
            <a:fillRect/>
          </a:stretch>
        </p:blipFill>
        <p:spPr>
          <a:xfrm>
            <a:off x="3563891" y="1700807"/>
            <a:ext cx="1945465" cy="4030884"/>
          </a:xfr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 운동 통계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r="3844"/>
          <a:stretch>
            <a:fillRect/>
          </a:stretch>
        </p:blipFill>
        <p:spPr/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/>
              <a:t>– </a:t>
            </a:r>
            <a:r>
              <a:rPr lang="ko-KR" altLang="en-US" sz="2400" dirty="0" err="1"/>
              <a:t>인바디</a:t>
            </a:r>
            <a:r>
              <a:rPr lang="ko-KR" altLang="en-US" sz="2400" dirty="0"/>
              <a:t> 기입</a:t>
            </a:r>
            <a:endParaRPr lang="ko-KR" altLang="en-US" sz="2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 운동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선택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" r="4331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 운동 기입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r="4180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5796136" y="4948799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 트레이너 목록 화면 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r="4208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2303748" y="5005181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 트레이너 목록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9" r="10979"/>
          <a:stretch>
            <a:fillRect/>
          </a:stretch>
        </p:blipFill>
        <p:spPr/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트레이너 프로필 확인</a:t>
            </a:r>
            <a:endParaRPr lang="ko-KR" altLang="en-US" sz="18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2303748" y="5005181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팀 소개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09060" y="3573016"/>
            <a:ext cx="5018916" cy="384043"/>
          </a:xfrm>
        </p:spPr>
        <p:txBody>
          <a:bodyPr/>
          <a:lstStyle/>
          <a:p>
            <a:pPr lvl="0"/>
            <a:r>
              <a:rPr lang="en-US" altLang="ko-KR" dirty="0" smtClean="0"/>
              <a:t>Let me introduce our </a:t>
            </a:r>
            <a:r>
              <a:rPr lang="en-US" altLang="ko-KR" dirty="0" smtClean="0"/>
              <a:t>team!!!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65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4768"/>
          <a:stretch>
            <a:fillRect/>
          </a:stretch>
        </p:blipFill>
        <p:spPr/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 운동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선택 화면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2303748" y="5005181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 운동 확인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r="4204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2303748" y="5005181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 운동 통계 화면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r="4029"/>
          <a:stretch>
            <a:fillRect/>
          </a:stretch>
        </p:blipFill>
        <p:spPr/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2303748" y="5005181"/>
            <a:ext cx="1080120" cy="1152128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3" t="-1" b="-951"/>
          <a:stretch/>
        </p:blipFill>
        <p:spPr>
          <a:xfrm>
            <a:off x="6009988" y="5085184"/>
            <a:ext cx="650244" cy="8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3"/>
          <a:stretch/>
        </p:blipFill>
        <p:spPr>
          <a:xfrm>
            <a:off x="2411760" y="5157192"/>
            <a:ext cx="864096" cy="848106"/>
          </a:xfrm>
          <a:prstGeom prst="rect">
            <a:avLst/>
          </a:prstGeom>
        </p:spPr>
      </p:pic>
      <p:sp>
        <p:nvSpPr>
          <p:cNvPr id="40" name="도넛 39"/>
          <p:cNvSpPr/>
          <p:nvPr/>
        </p:nvSpPr>
        <p:spPr>
          <a:xfrm>
            <a:off x="4211960" y="6207858"/>
            <a:ext cx="654360" cy="653176"/>
          </a:xfrm>
          <a:prstGeom prst="donut">
            <a:avLst>
              <a:gd name="adj" fmla="val 2319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xmlns="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4404553" y="6309320"/>
            <a:ext cx="334893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t="5692" r="29150" b="4681"/>
          <a:stretch/>
        </p:blipFill>
        <p:spPr>
          <a:xfrm>
            <a:off x="3576484" y="1850923"/>
            <a:ext cx="1932039" cy="3591232"/>
          </a:xfrm>
        </p:spPr>
      </p:pic>
    </p:spTree>
    <p:extLst>
      <p:ext uri="{BB962C8B-B14F-4D97-AF65-F5344CB8AC3E}">
        <p14:creationId xmlns:p14="http://schemas.microsoft.com/office/powerpoint/2010/main" val="1913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시연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4048" y="3640834"/>
            <a:ext cx="5018916" cy="428673"/>
          </a:xfrm>
        </p:spPr>
        <p:txBody>
          <a:bodyPr/>
          <a:lstStyle/>
          <a:p>
            <a:pPr lvl="0"/>
            <a:r>
              <a:rPr lang="en-US" altLang="ko-KR" dirty="0" smtClean="0">
                <a:hlinkClick r:id="rId2"/>
              </a:rPr>
              <a:t>Here we go!!!</a:t>
            </a:r>
          </a:p>
        </p:txBody>
      </p:sp>
      <p:pic>
        <p:nvPicPr>
          <p:cNvPr id="4" name="그림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44" y="2852936"/>
            <a:ext cx="1124744" cy="1124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5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509120"/>
            <a:ext cx="9144000" cy="1200133"/>
          </a:xfrm>
        </p:spPr>
        <p:txBody>
          <a:bodyPr/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3861048"/>
            <a:ext cx="4608512" cy="1656184"/>
          </a:xfrm>
        </p:spPr>
        <p:txBody>
          <a:bodyPr/>
          <a:lstStyle/>
          <a:p>
            <a:r>
              <a:rPr lang="en-US" altLang="ko-KR" sz="6600" dirty="0" smtClean="0"/>
              <a:t>Thank You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개발 목표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64704"/>
            <a:ext cx="9144000" cy="384043"/>
          </a:xfrm>
        </p:spPr>
        <p:txBody>
          <a:bodyPr/>
          <a:lstStyle/>
          <a:p>
            <a:pPr lvl="0"/>
            <a:r>
              <a:rPr lang="en-US" altLang="ko-KR" dirty="0" smtClean="0"/>
              <a:t>How we changed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 rot="2186503">
            <a:off x="4644178" y="1603191"/>
            <a:ext cx="630104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21303277">
            <a:off x="2934131" y="2438401"/>
            <a:ext cx="3277252" cy="3920947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5" y="4351263"/>
            <a:ext cx="2539483" cy="1000506"/>
            <a:chOff x="803640" y="3362835"/>
            <a:chExt cx="2059657" cy="75038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28467"/>
              <a:ext cx="205965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일반 회원의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위해 회원가입 대신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코드를 발급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QR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562" y="2441653"/>
            <a:ext cx="2952329" cy="1147610"/>
            <a:chOff x="468801" y="3342403"/>
            <a:chExt cx="2394497" cy="860707"/>
          </a:xfrm>
        </p:grpSpPr>
        <p:sp>
          <p:nvSpPr>
            <p:cNvPr id="23" name="TextBox 22"/>
            <p:cNvSpPr txBox="1"/>
            <p:nvPr/>
          </p:nvSpPr>
          <p:spPr>
            <a:xfrm>
              <a:off x="468801" y="3579862"/>
              <a:ext cx="239449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그 동안 간단한 게시판 구현으로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연습해 온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Framework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조금 더 복잡한 구조의 웹사이트 제작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42403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MVC!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2" y="4522354"/>
            <a:ext cx="2539484" cy="1336117"/>
            <a:chOff x="803639" y="3339521"/>
            <a:chExt cx="2059658" cy="100208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Charts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활용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가로 막대 차트와 파이 차트 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다양한 차트를 이용하여 수집한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데이터를 통계화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39" y="3339521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통계 차트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5072337"/>
            <a:ext cx="1853006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Programmer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12" y="3996871"/>
            <a:ext cx="1837115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8" y="3165676"/>
            <a:ext cx="1837115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Practice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409981">
            <a:off x="3732036" y="3218222"/>
            <a:ext cx="25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Team Project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xmlns="" id="{46FF6E71-F610-4653-A5AC-24C9A4DA4359}"/>
              </a:ext>
            </a:extLst>
          </p:cNvPr>
          <p:cNvSpPr/>
          <p:nvPr/>
        </p:nvSpPr>
        <p:spPr>
          <a:xfrm rot="613158">
            <a:off x="5089227" y="5334857"/>
            <a:ext cx="347025" cy="4627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xmlns="" id="{46FF6E71-F610-4653-A5AC-24C9A4DA4359}"/>
              </a:ext>
            </a:extLst>
          </p:cNvPr>
          <p:cNvSpPr/>
          <p:nvPr/>
        </p:nvSpPr>
        <p:spPr>
          <a:xfrm>
            <a:off x="1259632" y="4581128"/>
            <a:ext cx="245659" cy="2453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xmlns="" id="{46FF6E71-F610-4653-A5AC-24C9A4DA4359}"/>
              </a:ext>
            </a:extLst>
          </p:cNvPr>
          <p:cNvSpPr/>
          <p:nvPr/>
        </p:nvSpPr>
        <p:spPr>
          <a:xfrm>
            <a:off x="6588224" y="4407766"/>
            <a:ext cx="245659" cy="2453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xmlns="" id="{46FF6E71-F610-4653-A5AC-24C9A4DA4359}"/>
              </a:ext>
            </a:extLst>
          </p:cNvPr>
          <p:cNvSpPr/>
          <p:nvPr/>
        </p:nvSpPr>
        <p:spPr>
          <a:xfrm>
            <a:off x="1734053" y="2492896"/>
            <a:ext cx="245659" cy="2453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1704"/>
            <a:ext cx="9144000" cy="768085"/>
          </a:xfrm>
        </p:spPr>
        <p:txBody>
          <a:bodyPr/>
          <a:lstStyle/>
          <a:p>
            <a:r>
              <a:rPr lang="ko-KR" altLang="en-US" b="1" dirty="0" smtClean="0"/>
              <a:t>팀 소개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045653"/>
            <a:ext cx="9144000" cy="384043"/>
          </a:xfrm>
        </p:spPr>
        <p:txBody>
          <a:bodyPr/>
          <a:lstStyle/>
          <a:p>
            <a:pPr lvl="0"/>
            <a:r>
              <a:rPr lang="en-US" altLang="ko-KR" dirty="0" smtClean="0"/>
              <a:t>We are Team C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4336235"/>
            <a:ext cx="1656184" cy="682388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팀장 김형근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4336235"/>
            <a:ext cx="1656184" cy="682388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팀원 </a:t>
              </a:r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조소현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4336235"/>
            <a:ext cx="1656184" cy="682388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팀원 </a:t>
              </a:r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홍은표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4336235"/>
            <a:ext cx="1656184" cy="682388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팀원 </a:t>
              </a:r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박철현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pic>
        <p:nvPicPr>
          <p:cNvPr id="4" name="그림 개체 틀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r="19356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r="7026"/>
          <a:stretch>
            <a:fillRect/>
          </a:stretch>
        </p:blipFill>
        <p:spPr/>
      </p:pic>
      <p:pic>
        <p:nvPicPr>
          <p:cNvPr id="8" name="그림 개체 틀 7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7011"/>
          <a:stretch>
            <a:fillRect/>
          </a:stretch>
        </p:blipFill>
        <p:spPr/>
      </p:pic>
      <p:pic>
        <p:nvPicPr>
          <p:cNvPr id="10" name="그림 개체 틀 9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3144"/>
          <a:stretch>
            <a:fillRect/>
          </a:stretch>
        </p:blipFill>
        <p:spPr/>
      </p:pic>
      <p:sp>
        <p:nvSpPr>
          <p:cNvPr id="31" name="Text Placeholder 18"/>
          <p:cNvSpPr txBox="1">
            <a:spLocks/>
          </p:cNvSpPr>
          <p:nvPr/>
        </p:nvSpPr>
        <p:spPr>
          <a:xfrm>
            <a:off x="208910" y="5445224"/>
            <a:ext cx="1656183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문서 총괄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프로토타입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구현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 Placeholder 18"/>
          <p:cNvSpPr txBox="1">
            <a:spLocks/>
          </p:cNvSpPr>
          <p:nvPr/>
        </p:nvSpPr>
        <p:spPr>
          <a:xfrm>
            <a:off x="1950852" y="5349215"/>
            <a:ext cx="1656183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디자인 총괄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프로토타입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구현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 Placeholder 18"/>
          <p:cNvSpPr txBox="1">
            <a:spLocks/>
          </p:cNvSpPr>
          <p:nvPr/>
        </p:nvSpPr>
        <p:spPr>
          <a:xfrm>
            <a:off x="5442060" y="5182828"/>
            <a:ext cx="1656183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프로토타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구현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0438" y="3115075"/>
            <a:ext cx="18776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</a:p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프로젝트 개요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27984" y="3624065"/>
            <a:ext cx="5018916" cy="384043"/>
          </a:xfrm>
        </p:spPr>
        <p:txBody>
          <a:bodyPr/>
          <a:lstStyle/>
          <a:p>
            <a:pPr lvl="0"/>
            <a:r>
              <a:rPr lang="en-US" altLang="ko-KR" dirty="0" smtClean="0"/>
              <a:t>Let me introduce our project!!!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기획 의도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Why? PTM?</a:t>
            </a:r>
            <a:endParaRPr lang="en-US" altLang="ko-KR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2360831"/>
            <a:ext cx="3332582" cy="3999327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3568" y="2172289"/>
            <a:ext cx="3736032" cy="16461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800411" y="2547937"/>
            <a:ext cx="540000" cy="91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2329782"/>
            <a:ext cx="2878588" cy="1354154"/>
            <a:chOff x="803640" y="3362835"/>
            <a:chExt cx="2059657" cy="620550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602575"/>
              <a:ext cx="2059657" cy="38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분실할 염려 없이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 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노트를 따로 챙길 필요 없이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 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그 자리에서 바로 입력하세요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11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트레이너님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 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이제 기록은 수첩  대신 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스마트폰과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태블릿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pc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41858" y="27034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88501" y="4238201"/>
            <a:ext cx="3736032" cy="16550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767166" y="4586283"/>
            <a:ext cx="544693" cy="91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348085" y="4331290"/>
            <a:ext cx="3076448" cy="1553532"/>
            <a:chOff x="797133" y="3285724"/>
            <a:chExt cx="2128786" cy="1165149"/>
          </a:xfrm>
        </p:grpSpPr>
        <p:sp>
          <p:nvSpPr>
            <p:cNvPr id="100" name="TextBox 99"/>
            <p:cNvSpPr txBox="1"/>
            <p:nvPr/>
          </p:nvSpPr>
          <p:spPr>
            <a:xfrm>
              <a:off x="797133" y="3689126"/>
              <a:ext cx="2128786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이사를 가도 헬스장을 옮겨도 기록은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함께합니다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새 트레이너에게 이전에 해오던 운동을 설명할 필요 없이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PTM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을 보여주세요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285724"/>
              <a:ext cx="20596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회원님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이제 운동한 기록을 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언제 어디서나 확인하세요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00411" y="476321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44700" y="4967459"/>
            <a:ext cx="287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536650" y="1948223"/>
            <a:ext cx="3182730" cy="3301599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01240" y="2994730"/>
            <a:ext cx="1853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PTM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개발 목표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PTM! Take us goal~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 rot="2186503">
            <a:off x="4644178" y="1603191"/>
            <a:ext cx="630104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21303277">
            <a:off x="2934131" y="2438401"/>
            <a:ext cx="3277252" cy="3920947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6136" y="5684831"/>
            <a:ext cx="2539483" cy="815840"/>
            <a:chOff x="803640" y="3362835"/>
            <a:chExt cx="2059657" cy="61188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28467"/>
              <a:ext cx="20596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스마트폰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두 화면에서  모두 정상적으로 출력되는 화면 제작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반응형웹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562" y="2441653"/>
            <a:ext cx="2952329" cy="1147610"/>
            <a:chOff x="468801" y="3342403"/>
            <a:chExt cx="2394497" cy="860707"/>
          </a:xfrm>
        </p:grpSpPr>
        <p:sp>
          <p:nvSpPr>
            <p:cNvPr id="23" name="TextBox 22"/>
            <p:cNvSpPr txBox="1"/>
            <p:nvPr/>
          </p:nvSpPr>
          <p:spPr>
            <a:xfrm>
              <a:off x="468801" y="3579862"/>
              <a:ext cx="239449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그 동안 간단한 게시판 구현으로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연습해 온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Framework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조금 더 복잡한 구조의 웹사이트 제작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42403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MVC!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2" y="4613163"/>
            <a:ext cx="2539484" cy="1336117"/>
            <a:chOff x="803639" y="3339521"/>
            <a:chExt cx="2059658" cy="100208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Charts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활용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가로 막대 차트와 파이 차트 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다양한 차트를 이용하여 수집한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데이터를 통계화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39" y="3339521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통계 차트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5072337"/>
            <a:ext cx="1853006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Programmer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12" y="3996871"/>
            <a:ext cx="1837115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8" y="3165676"/>
            <a:ext cx="1837115" cy="7127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Practice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18"/>
          <p:cNvGrpSpPr/>
          <p:nvPr/>
        </p:nvGrpSpPr>
        <p:grpSpPr>
          <a:xfrm>
            <a:off x="5580112" y="4228694"/>
            <a:ext cx="2539483" cy="1000506"/>
            <a:chOff x="803640" y="3362835"/>
            <a:chExt cx="2059657" cy="750380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628467"/>
              <a:ext cx="205965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일반 회원의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위해 회원가입 대신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코드를 발급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QR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8"/>
          <p:cNvGrpSpPr/>
          <p:nvPr/>
        </p:nvGrpSpPr>
        <p:grpSpPr>
          <a:xfrm>
            <a:off x="6216278" y="2126066"/>
            <a:ext cx="2539483" cy="1369838"/>
            <a:chOff x="803640" y="3362835"/>
            <a:chExt cx="2059657" cy="1027381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628467"/>
              <a:ext cx="2059657" cy="76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공동개발을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SVN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뿐만 아니라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메시지기반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협업툴인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slack, </a:t>
              </a:r>
            </a:p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칸반차트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기반의 일정관리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협업툴인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MeisterTask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사용하여 협업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협업툴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95552"/>
              </p:ext>
            </p:extLst>
          </p:nvPr>
        </p:nvGraphicFramePr>
        <p:xfrm>
          <a:off x="3398507" y="1484784"/>
          <a:ext cx="2346985" cy="4866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548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개발도구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(IDE)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4430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Eclipse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exERD</a:t>
                      </a:r>
                      <a:endParaRPr lang="en-US" altLang="ko-KR" sz="16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StarUML</a:t>
                      </a:r>
                      <a:endParaRPr lang="en-US" altLang="ko-KR" sz="16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Spring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Framework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16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MyBatis</a:t>
                      </a:r>
                      <a:endParaRPr lang="en-US" altLang="ko-KR" sz="16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16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Picpick</a:t>
                      </a:r>
                      <a:endParaRPr lang="en-US" altLang="ko-KR" sz="16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altLang="ko-KR" sz="16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kern="100" spc="0" baseline="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4859"/>
              </p:ext>
            </p:extLst>
          </p:nvPr>
        </p:nvGraphicFramePr>
        <p:xfrm>
          <a:off x="6156176" y="1484784"/>
          <a:ext cx="2346985" cy="4844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033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프로그래밍 언어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5780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JS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jQuery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CSS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MySQL</a:t>
                      </a: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None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71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kern="100" spc="0" baseline="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PTM? She was </a:t>
            </a:r>
            <a:r>
              <a:rPr lang="en-US" dirty="0"/>
              <a:t>born here.</a:t>
            </a:r>
            <a:endParaRPr lang="en-US" altLang="ko-K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6225"/>
              </p:ext>
            </p:extLst>
          </p:nvPr>
        </p:nvGraphicFramePr>
        <p:xfrm>
          <a:off x="611560" y="1484784"/>
          <a:ext cx="2376264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7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46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033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개발환경 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및 </a:t>
                      </a:r>
                      <a:endParaRPr lang="en-US" altLang="ko-KR" sz="16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관리도구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5780">
                <a:tc>
                  <a:txBody>
                    <a:bodyPr/>
                    <a:lstStyle/>
                    <a:p>
                      <a:endParaRPr lang="ko-KR" altLang="en-US" sz="240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Tomcat 8.5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 1.8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Windows 7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SVN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 </a:t>
                      </a: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2010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PowerPoint</a:t>
                      </a:r>
                      <a:endParaRPr lang="en-US" altLang="ko-KR" sz="16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Gant</a:t>
                      </a:r>
                      <a:r>
                        <a:rPr lang="en-US" altLang="ko-KR" sz="1600" b="1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tProject</a:t>
                      </a:r>
                      <a:endParaRPr lang="en-US" altLang="ko-KR" sz="16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Slack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Clr>
                          <a:schemeClr val="accent3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MeisterTask</a:t>
                      </a:r>
                      <a:endParaRPr lang="en-US" altLang="ko-KR" sz="16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2400" kern="100" spc="0" baseline="0" dirty="0">
                        <a:latin typeface="+mn-lt"/>
                      </a:endParaRPr>
                    </a:p>
                  </a:txBody>
                  <a:tcPr marT="60960" marB="6096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Block Arc 14">
            <a:extLst>
              <a:ext uri="{FF2B5EF4-FFF2-40B4-BE49-F238E27FC236}">
                <a16:creationId xmlns:a16="http://schemas.microsoft.com/office/drawing/2014/main" xmlns="" id="{01462A50-8A4E-4CE8-975E-8760AC97B68A}"/>
              </a:ext>
            </a:extLst>
          </p:cNvPr>
          <p:cNvSpPr/>
          <p:nvPr/>
        </p:nvSpPr>
        <p:spPr>
          <a:xfrm rot="16200000">
            <a:off x="1628044" y="1668270"/>
            <a:ext cx="400463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rapezoid 13">
            <a:extLst>
              <a:ext uri="{FF2B5EF4-FFF2-40B4-BE49-F238E27FC236}">
                <a16:creationId xmlns:a16="http://schemas.microsoft.com/office/drawing/2014/main" xmlns="" id="{1586F4DB-CD4B-45B8-8208-8BD6229D014E}"/>
              </a:ext>
            </a:extLst>
          </p:cNvPr>
          <p:cNvSpPr/>
          <p:nvPr/>
        </p:nvSpPr>
        <p:spPr>
          <a:xfrm>
            <a:off x="4332749" y="1654432"/>
            <a:ext cx="361838" cy="4079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xmlns="" id="{CF17C7A2-3319-4CED-8990-6E7E98D26854}"/>
              </a:ext>
            </a:extLst>
          </p:cNvPr>
          <p:cNvSpPr/>
          <p:nvPr/>
        </p:nvSpPr>
        <p:spPr>
          <a:xfrm flipH="1">
            <a:off x="7217502" y="1638807"/>
            <a:ext cx="344621" cy="37905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개발 기간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64704"/>
            <a:ext cx="9144000" cy="384043"/>
          </a:xfrm>
        </p:spPr>
        <p:txBody>
          <a:bodyPr/>
          <a:lstStyle/>
          <a:p>
            <a:pPr lvl="0"/>
            <a:r>
              <a:rPr lang="en-US" altLang="ko-KR" dirty="0" smtClean="0"/>
              <a:t>Time flies like an Arrow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1150977" y="4648354"/>
            <a:ext cx="864096" cy="780203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4648354"/>
            <a:ext cx="864096" cy="780203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4648354"/>
            <a:ext cx="864096" cy="780203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4648354"/>
            <a:ext cx="864096" cy="780203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4648354"/>
            <a:ext cx="864096" cy="780203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6127" y="5543705"/>
            <a:ext cx="1842907" cy="765615"/>
            <a:chOff x="6228184" y="1846227"/>
            <a:chExt cx="2629178" cy="574211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74189"/>
              <a:ext cx="2592288" cy="3462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 프로젝트 시작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구상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65074" y="1846227"/>
              <a:ext cx="25922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21.01.04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70513" y="3791531"/>
            <a:ext cx="1817049" cy="676102"/>
            <a:chOff x="6228184" y="1730811"/>
            <a:chExt cx="2592288" cy="507077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207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페이퍼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프로토타이핑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21.01.05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32" y="5536165"/>
            <a:ext cx="1817049" cy="676102"/>
            <a:chOff x="6228184" y="1730811"/>
            <a:chExt cx="2592288" cy="507077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207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디지털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프로토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타이핑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21.01.06 ~ 21.01.08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62539" y="3774152"/>
            <a:ext cx="1817049" cy="676102"/>
            <a:chOff x="6228184" y="1730811"/>
            <a:chExt cx="2592288" cy="507077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207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MVC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개별 연습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21.01.11 ~ 21.01.12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4" y="5536165"/>
            <a:ext cx="1817049" cy="676102"/>
            <a:chOff x="6228184" y="1730811"/>
            <a:chExt cx="2592288" cy="507077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207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요구분석 및 기술회의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21.01.13 ~ 21.01.15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5" y="1196752"/>
            <a:ext cx="5970303" cy="22437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9" name="Donut 39">
            <a:extLst>
              <a:ext uri="{FF2B5EF4-FFF2-40B4-BE49-F238E27FC236}">
                <a16:creationId xmlns:a16="http://schemas.microsoft.com/office/drawing/2014/main" xmlns="" id="{9CC1FABB-A4D3-48C2-BC7D-776A0A13998E}"/>
              </a:ext>
            </a:extLst>
          </p:cNvPr>
          <p:cNvSpPr/>
          <p:nvPr/>
        </p:nvSpPr>
        <p:spPr>
          <a:xfrm>
            <a:off x="1482224" y="4855970"/>
            <a:ext cx="310722" cy="3344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xmlns="" id="{727BF60F-6FD9-46CD-927E-F0AC2953F14E}"/>
              </a:ext>
            </a:extLst>
          </p:cNvPr>
          <p:cNvSpPr/>
          <p:nvPr/>
        </p:nvSpPr>
        <p:spPr>
          <a:xfrm>
            <a:off x="2987824" y="4855971"/>
            <a:ext cx="288032" cy="4258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xmlns="" id="{9B0F2362-AF3E-4212-AD27-2D67A3BBE518}"/>
              </a:ext>
            </a:extLst>
          </p:cNvPr>
          <p:cNvSpPr/>
          <p:nvPr/>
        </p:nvSpPr>
        <p:spPr>
          <a:xfrm>
            <a:off x="4452676" y="4855971"/>
            <a:ext cx="335348" cy="35525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Round Same Side Corner Rectangle 6">
            <a:extLst>
              <a:ext uri="{FF2B5EF4-FFF2-40B4-BE49-F238E27FC236}">
                <a16:creationId xmlns:a16="http://schemas.microsoft.com/office/drawing/2014/main" xmlns="" id="{70CF66EF-EFBC-4950-BF6B-411A105D7178}"/>
              </a:ext>
            </a:extLst>
          </p:cNvPr>
          <p:cNvSpPr/>
          <p:nvPr/>
        </p:nvSpPr>
        <p:spPr>
          <a:xfrm rot="2700000">
            <a:off x="5984233" y="4840899"/>
            <a:ext cx="173661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xmlns="" id="{3F4012AD-7AE7-48FB-945D-0C6E310D541C}"/>
              </a:ext>
            </a:extLst>
          </p:cNvPr>
          <p:cNvSpPr/>
          <p:nvPr/>
        </p:nvSpPr>
        <p:spPr>
          <a:xfrm>
            <a:off x="7435618" y="4780582"/>
            <a:ext cx="376742" cy="45072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540</Words>
  <Application>Microsoft Office PowerPoint</Application>
  <PresentationFormat>화면 슬라이드 쇼(4:3)</PresentationFormat>
  <Paragraphs>243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cube</cp:lastModifiedBy>
  <cp:revision>177</cp:revision>
  <dcterms:created xsi:type="dcterms:W3CDTF">2016-12-05T23:26:54Z</dcterms:created>
  <dcterms:modified xsi:type="dcterms:W3CDTF">2021-01-15T07:05:16Z</dcterms:modified>
</cp:coreProperties>
</file>