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00" r:id="rId2"/>
    <p:sldMasterId id="2147483713" r:id="rId3"/>
  </p:sldMasterIdLst>
  <p:notesMasterIdLst>
    <p:notesMasterId r:id="rId17"/>
  </p:notesMasterIdLst>
  <p:sldIdLst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00"/>
    <a:srgbClr val="FFFF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2EB75-B657-4A12-9F61-0BA4E74950D8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F4506-F1C3-4D03-83AE-7B63BF1E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1DA0-F445-410D-A61E-56685291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C04-3543-4C9F-BB8E-D411C118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B91A-BBBF-46C1-86EE-346902F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B7957-BB59-48CF-9BAC-F2C86D1C16CC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2599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9A97-6F60-4DF4-BB18-1390234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A005-488F-44C4-B606-2DC6532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8AB0-A069-4E24-83EC-D68C293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5BA7-CD10-4A4C-A960-536BBE59913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0188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1885-7AD5-42D4-A1B9-B16F281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35B7-70A2-4E7A-93ED-01CA1C7A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85C5-9368-4C59-A44B-AB2CEA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FA408-AA83-4EA5-864B-199FDE2DA8E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56855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B3AD3C-1763-428B-A3EA-796FC01329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6C5D70-8CCE-49CA-9345-9F3B850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58F03F-D28A-41B5-A409-8679742A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DC00151-F5AF-4F9A-85FE-88287D0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46526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9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2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35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5959C52-4D3B-4423-90BB-B3BF207D4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F0E8EA7-66A8-4B0D-ABA7-4A3A994D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165975-C19E-4F12-8EFE-4B584B9B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DC5112-89D4-45CC-A157-F5E5E41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21747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28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1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97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33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6188E7D-E221-41BF-9AFA-62BD1CE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AE37CF-A8F3-4AE7-A8D6-AFA39782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4973314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CCE9CA-AF36-4CAC-B386-496FAF3F1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" y="6459356"/>
            <a:ext cx="8844828" cy="32142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075F84C-98AA-4528-BC37-83117265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8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83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DC89DC1-3776-4A30-A463-1E390028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527A8A-3DD8-4F2E-BB0A-55708767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4973314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BF798A-9C95-45DB-846E-4DF9BE1924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" y="6459356"/>
            <a:ext cx="8844828" cy="32142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8D9116C-D2D6-413F-8EC4-E8ED4F05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7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408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62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D062-9957-471E-99D8-CA16DF6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0AA2-3C92-4B0D-A8DF-6819246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24A-15BF-478E-9BA7-9E8696DB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6A64F-0A12-4224-AC8D-86A8CF66010F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021917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04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5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069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611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6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75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FE42195-70BE-4A7C-A71B-5A5B8571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FFAA104-66F1-4065-B26D-04BE75AA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4973314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F8F88C-93C6-411C-AC7E-E715846FC2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" y="6459356"/>
            <a:ext cx="8844828" cy="32142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832BB55-20C8-464D-B9DE-0D8BF93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FABFF8-83E2-42A8-891A-64896345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C52242-121D-4A5F-85B1-964D6151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1ADA72-3567-4AAC-AD5E-68CFD260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7AB91-9DCF-4F18-82FC-E54FF851C0F2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25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609FC7-7F48-48CC-B592-F18852A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F31A5A-862D-443C-8DEE-95BAF536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81E401-6462-47B1-BF92-F8ECC46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C7EDF-90A6-4B19-8FB6-F66E26C93041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35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41CECC-74A9-404F-BFFC-2A856EA1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CFCA8-A5B5-4AC6-AF5A-1DE4241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B236C5-378E-407D-BA19-1F19459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1CE72-1045-43F2-A7CE-A17E91946B7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86175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C7B0BD-BDD5-4D93-A68B-2B28BB1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B79F4C-2399-4795-B725-598656B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F3319F-15D6-44BD-BF68-7FD55C6C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00B47-6874-4E01-BD90-34A6249C60ED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0152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D60D57-F5FB-4F00-BFF4-0905CB2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D0DFCF-35B3-444E-B21F-21BBFAD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77997-2657-4464-8F8E-295FC76F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75880-5AD0-4528-8454-65AD6D771A3B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6337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F59246-7B47-4E24-A352-47F0C0D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31CC8A-D701-45DC-8103-060FECC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3DF848-2A13-465E-B9F3-823FFC6A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361EF-CA79-4749-B521-FBF1C454A143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9502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873D6AA-FA09-4ACC-A3AF-490B394607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87CEA97-7010-49CC-8003-C7A44509F4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D49C-58D6-4027-8071-D1204055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A44E-5D20-4351-B12E-7AA3E044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A0FC-806F-444B-984C-1BFB5C67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9E6D2D8-107F-4D15-A4D9-2F48B7C00BA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7095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6A7-51A7-4DA5-8224-8C654B7B0A7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51C5-7764-40DA-AA03-B072D321F6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AB4E-2981-452C-BDCE-3613B39D90A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337C9-C615-4622-A109-7AC7C741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altLang="ko-KR" sz="8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JDBC</a:t>
            </a:r>
            <a:endParaRPr lang="ko-KR" altLang="en-US" sz="8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986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2F63D-0FF1-4273-8E11-5DE32223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err="1">
                <a:latin typeface="Arial" panose="020B0604020202020204" pitchFamily="34" charset="0"/>
              </a:rPr>
              <a:t>ResultSet</a:t>
            </a:r>
            <a:r>
              <a:rPr lang="ko-KR" altLang="en-US" sz="2800" b="1" dirty="0">
                <a:latin typeface="Arial" panose="020B0604020202020204" pitchFamily="34" charset="0"/>
              </a:rPr>
              <a:t>에서 데이터 가져오기</a:t>
            </a:r>
            <a:endParaRPr lang="ko-KR" altLang="en-US" sz="2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22394-CA8D-4958-BBAA-8800C037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0343"/>
            <a:ext cx="7308719" cy="52833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o"/>
            </a:pPr>
            <a:r>
              <a:rPr lang="ko-KR" altLang="en-US" sz="1800" b="1" dirty="0">
                <a:solidFill>
                  <a:srgbClr val="0070C0"/>
                </a:solidFill>
              </a:rPr>
              <a:t>컬럼명</a:t>
            </a:r>
            <a:r>
              <a:rPr lang="ko-KR" altLang="en-US" sz="1800" dirty="0"/>
              <a:t>으로 검색</a:t>
            </a:r>
            <a:endParaRPr lang="en-US" altLang="ko-KR" sz="1800" dirty="0"/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while( </a:t>
            </a:r>
            <a:r>
              <a:rPr lang="en-US" altLang="ko-KR" sz="1800" b="1" dirty="0" err="1"/>
              <a:t>rs.next</a:t>
            </a:r>
            <a:r>
              <a:rPr lang="en-US" altLang="ko-KR" sz="1800" b="1" dirty="0"/>
              <a:t>( ) </a:t>
            </a:r>
            <a:r>
              <a:rPr lang="en-US" altLang="ko-KR" sz="1800" dirty="0"/>
              <a:t>){</a:t>
            </a: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int  no = </a:t>
            </a:r>
            <a:r>
              <a:rPr lang="en-US" altLang="ko-KR" sz="1800" dirty="0" err="1"/>
              <a:t>rs.getInt</a:t>
            </a:r>
            <a:r>
              <a:rPr lang="en-US" altLang="ko-KR" sz="1800" dirty="0">
                <a:solidFill>
                  <a:srgbClr val="0070C0"/>
                </a:solidFill>
              </a:rPr>
              <a:t>(“</a:t>
            </a:r>
            <a:r>
              <a:rPr lang="en-US" altLang="ko-KR" sz="1800" b="1" dirty="0" err="1">
                <a:solidFill>
                  <a:srgbClr val="0070C0"/>
                </a:solidFill>
              </a:rPr>
              <a:t>rownum</a:t>
            </a:r>
            <a:r>
              <a:rPr lang="en-US" altLang="ko-KR" sz="1800" dirty="0">
                <a:solidFill>
                  <a:srgbClr val="0070C0"/>
                </a:solidFill>
              </a:rPr>
              <a:t>"); </a:t>
            </a: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String  name = </a:t>
            </a:r>
            <a:r>
              <a:rPr lang="en-US" altLang="ko-KR" sz="1800" dirty="0" err="1"/>
              <a:t>rs.getString</a:t>
            </a:r>
            <a:r>
              <a:rPr lang="en-US" altLang="ko-KR" sz="1800" dirty="0">
                <a:solidFill>
                  <a:srgbClr val="0070C0"/>
                </a:solidFill>
              </a:rPr>
              <a:t>(“</a:t>
            </a:r>
            <a:r>
              <a:rPr lang="en-US" altLang="ko-KR" sz="1800" b="1" dirty="0" err="1">
                <a:solidFill>
                  <a:srgbClr val="0070C0"/>
                </a:solidFill>
              </a:rPr>
              <a:t>first_name</a:t>
            </a:r>
            <a:r>
              <a:rPr lang="en-US" altLang="ko-KR" sz="1800" dirty="0">
                <a:solidFill>
                  <a:srgbClr val="0070C0"/>
                </a:solidFill>
              </a:rPr>
              <a:t>");</a:t>
            </a:r>
            <a:r>
              <a:rPr lang="en-US" altLang="ko-KR" sz="1800" dirty="0"/>
              <a:t> </a:t>
            </a: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String  id = </a:t>
            </a:r>
            <a:r>
              <a:rPr lang="en-US" altLang="ko-KR" sz="1800" dirty="0" err="1"/>
              <a:t>rs.getInt</a:t>
            </a:r>
            <a:r>
              <a:rPr lang="en-US" altLang="ko-KR" sz="1800" dirty="0">
                <a:solidFill>
                  <a:srgbClr val="0070C0"/>
                </a:solidFill>
              </a:rPr>
              <a:t>("</a:t>
            </a:r>
            <a:r>
              <a:rPr lang="en-US" altLang="ko-KR" sz="1800" b="1" dirty="0" err="1">
                <a:solidFill>
                  <a:srgbClr val="0070C0"/>
                </a:solidFill>
              </a:rPr>
              <a:t>employee_id</a:t>
            </a:r>
            <a:r>
              <a:rPr lang="en-US" altLang="ko-KR" sz="1800" dirty="0">
                <a:solidFill>
                  <a:srgbClr val="0070C0"/>
                </a:solidFill>
              </a:rPr>
              <a:t>"); </a:t>
            </a:r>
            <a:r>
              <a:rPr lang="en-US" altLang="ko-KR" sz="1800" dirty="0"/>
              <a:t>    </a:t>
            </a: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</a:t>
            </a:r>
            <a:r>
              <a:rPr lang="en-US" altLang="ko-KR" sz="1800" dirty="0" err="1"/>
              <a:t>System.out.printf</a:t>
            </a:r>
            <a:r>
              <a:rPr lang="en-US" altLang="ko-KR" sz="1800" dirty="0"/>
              <a:t>(" %d \t %s \t %d\n", no, name, id);</a:t>
            </a:r>
          </a:p>
          <a:p>
            <a:pPr marL="0" indent="0">
              <a:lnSpc>
                <a:spcPct val="110000"/>
              </a:lnSpc>
              <a:spcAft>
                <a:spcPts val="3600"/>
              </a:spcAft>
              <a:buNone/>
            </a:pPr>
            <a:r>
              <a:rPr lang="en-US" altLang="ko-KR" sz="1800" dirty="0"/>
              <a:t>     } </a:t>
            </a:r>
          </a:p>
          <a:p>
            <a:pPr marL="228600" marR="0" lvl="0" indent="-2286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맑은 고딕" panose="020B0503020000020004" pitchFamily="50" charset="-127"/>
              <a:buChar char="o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컬럼 순서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검색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while( </a:t>
            </a:r>
            <a:r>
              <a:rPr lang="en-US" altLang="ko-KR" sz="1800" b="1" dirty="0" err="1"/>
              <a:t>rs.next</a:t>
            </a:r>
            <a:r>
              <a:rPr lang="en-US" altLang="ko-KR" sz="1800" b="1" dirty="0"/>
              <a:t>( ) </a:t>
            </a:r>
            <a:r>
              <a:rPr lang="en-US" altLang="ko-KR" sz="1800" dirty="0"/>
              <a:t>){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int  no = </a:t>
            </a:r>
            <a:r>
              <a:rPr lang="en-US" altLang="ko-KR" sz="1800" dirty="0" err="1"/>
              <a:t>rs.getInt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</a:rPr>
              <a:t>1</a:t>
            </a:r>
            <a:r>
              <a:rPr lang="en-US" altLang="ko-KR" sz="1800" dirty="0">
                <a:solidFill>
                  <a:srgbClr val="0070C0"/>
                </a:solidFill>
              </a:rPr>
              <a:t>);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String  name = </a:t>
            </a:r>
            <a:r>
              <a:rPr lang="en-US" altLang="ko-KR" sz="1800" dirty="0" err="1"/>
              <a:t>rs.getString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</a:rPr>
              <a:t>2</a:t>
            </a:r>
            <a:r>
              <a:rPr lang="en-US" altLang="ko-KR" sz="1800" dirty="0">
                <a:solidFill>
                  <a:srgbClr val="0070C0"/>
                </a:solidFill>
              </a:rPr>
              <a:t>);</a:t>
            </a:r>
            <a:r>
              <a:rPr lang="en-US" altLang="ko-KR" sz="18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String  id = </a:t>
            </a:r>
            <a:r>
              <a:rPr lang="en-US" altLang="ko-KR" sz="1800" dirty="0" err="1"/>
              <a:t>rs.getInt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en-US" altLang="ko-KR" sz="1800" b="1" dirty="0">
                <a:solidFill>
                  <a:srgbClr val="0070C0"/>
                </a:solidFill>
              </a:rPr>
              <a:t>3</a:t>
            </a:r>
            <a:r>
              <a:rPr lang="en-US" altLang="ko-KR" sz="1800" dirty="0">
                <a:solidFill>
                  <a:srgbClr val="0070C0"/>
                </a:solidFill>
              </a:rPr>
              <a:t>); </a:t>
            </a:r>
            <a:r>
              <a:rPr lang="en-US" altLang="ko-KR" sz="1800" dirty="0"/>
              <a:t>   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ko-KR" sz="1800" dirty="0"/>
              <a:t>       </a:t>
            </a:r>
            <a:r>
              <a:rPr lang="en-US" altLang="ko-KR" sz="1800" dirty="0" err="1"/>
              <a:t>System.out.printf</a:t>
            </a:r>
            <a:r>
              <a:rPr lang="en-US" altLang="ko-KR" sz="1800" dirty="0"/>
              <a:t>(" %d \t %s \t %d\n", no, name, id);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1800" dirty="0"/>
              <a:t>    }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EA660-FE76-46B1-A487-5FA46E1E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05A1-CDDA-46D6-9F73-09813C8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>
                <a:latin typeface="Arial" panose="020B0604020202020204" pitchFamily="34" charset="0"/>
              </a:rPr>
              <a:t>PreparedStatement</a:t>
            </a:r>
            <a:r>
              <a:rPr lang="en-US" altLang="ko-KR" sz="3600" b="1" dirty="0">
                <a:latin typeface="Arial" panose="020B0604020202020204" pitchFamily="34" charset="0"/>
              </a:rPr>
              <a:t> </a:t>
            </a:r>
            <a:r>
              <a:rPr lang="en-US" altLang="ko-KR" sz="3600" b="1" dirty="0" err="1">
                <a:latin typeface="Arial" panose="020B0604020202020204" pitchFamily="34" charset="0"/>
              </a:rPr>
              <a:t>인터페이스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3902-4B9E-4C7C-9183-E2BD51B81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ko-KR" sz="2000" b="1" dirty="0" err="1"/>
              <a:t>PreparedStatement를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생성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effectLst/>
              </a:rPr>
              <a:t>PreparedStatement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effectLst/>
              </a:rPr>
              <a:t>pstmt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= 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effectLst/>
              </a:rPr>
              <a:t>con.prepareStatement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effectLst/>
              </a:rPr>
              <a:t>sql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);  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sz="1800" dirty="0" err="1"/>
              <a:t>prepareStatement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메소드의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인자로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사용되는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SQL문은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값을</a:t>
            </a:r>
            <a:r>
              <a:rPr lang="en-US" altLang="ko-KR" sz="1800" dirty="0"/>
              <a:t>         </a:t>
            </a:r>
            <a:r>
              <a:rPr lang="en-US" altLang="ko-KR" sz="1800" dirty="0" err="1"/>
              <a:t>지정하지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않고</a:t>
            </a:r>
            <a:r>
              <a:rPr lang="en-US" altLang="ko-KR" sz="1800" dirty="0"/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r>
              <a:rPr lang="en-US" altLang="ko-KR" sz="1800" dirty="0"/>
              <a:t>를 </a:t>
            </a:r>
            <a:r>
              <a:rPr lang="en-US" altLang="ko-KR" sz="1800" dirty="0" err="1"/>
              <a:t>지정</a:t>
            </a:r>
            <a:r>
              <a:rPr lang="en-US" altLang="ko-KR" sz="1800" dirty="0"/>
              <a:t> </a:t>
            </a:r>
            <a:endParaRPr lang="en-US" altLang="ko-KR" sz="1800" dirty="0">
              <a:solidFill>
                <a:srgbClr val="0000CC"/>
              </a:solidFill>
              <a:latin typeface="Arial" panose="020B0604020202020204" pitchFamily="34" charset="0"/>
              <a:ea typeface="바탕" panose="02030600000101010101" pitchFamily="18" charset="-127"/>
            </a:endParaRPr>
          </a:p>
          <a:p>
            <a:pPr marL="457200" lvl="1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String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sql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= 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insert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into </a:t>
            </a:r>
            <a:r>
              <a:rPr lang="en-US" altLang="ko-KR" sz="1800" dirty="0" err="1">
                <a:solidFill>
                  <a:srgbClr val="0070C0"/>
                </a:solidFill>
              </a:rPr>
              <a:t>member_tb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member_idx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,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member_id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,</a:t>
            </a:r>
            <a:r>
              <a:rPr kumimoji="0" lang="en-US" altLang="ko-KR" sz="18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altLang="ko-KR" sz="1800" i="0" u="none" strike="noStrike" cap="none" normalizeH="0" dirty="0" err="1">
                <a:ln>
                  <a:noFill/>
                </a:ln>
                <a:solidFill>
                  <a:srgbClr val="0070C0"/>
                </a:solidFill>
                <a:effectLst/>
              </a:rPr>
              <a:t>member_pw</a:t>
            </a:r>
            <a:r>
              <a:rPr kumimoji="0" lang="en-US" altLang="ko-KR" sz="18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</a:rPr>
              <a:t>, </a:t>
            </a:r>
            <a:r>
              <a:rPr kumimoji="0" lang="en-US" altLang="ko-KR" sz="1800" i="0" u="none" strike="noStrike" cap="none" normalizeH="0" dirty="0" err="1">
                <a:ln>
                  <a:noFill/>
                </a:ln>
                <a:solidFill>
                  <a:srgbClr val="0070C0"/>
                </a:solidFill>
                <a:effectLst/>
              </a:rPr>
              <a:t>member_name</a:t>
            </a:r>
            <a:r>
              <a:rPr kumimoji="0" lang="en-US" altLang="ko-KR" sz="18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</a:rPr>
              <a:t>, </a:t>
            </a:r>
            <a:r>
              <a:rPr kumimoji="0" lang="en-US" altLang="ko-KR" sz="1800" i="0" u="none" strike="noStrike" cap="none" normalizeH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phone_no</a:t>
            </a:r>
            <a:r>
              <a:rPr lang="en-US" altLang="ko-KR" sz="1800" dirty="0">
                <a:solidFill>
                  <a:srgbClr val="0070C0"/>
                </a:solidFill>
              </a:rPr>
              <a:t>) values (</a:t>
            </a:r>
            <a:r>
              <a:rPr lang="en-US" altLang="ko-KR" sz="1800" dirty="0" err="1">
                <a:solidFill>
                  <a:srgbClr val="0070C0"/>
                </a:solidFill>
              </a:rPr>
              <a:t>member_seq.nextval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?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)"; 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sz="2000" b="1" dirty="0"/>
              <a:t>? 로 </a:t>
            </a:r>
            <a:r>
              <a:rPr lang="en-US" altLang="ko-KR" sz="2000" b="1" dirty="0" err="1"/>
              <a:t>지정된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인자에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값을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준다</a:t>
            </a:r>
            <a:r>
              <a:rPr lang="en-US" altLang="ko-KR" sz="2000" b="1" dirty="0"/>
              <a:t>.</a:t>
            </a:r>
          </a:p>
          <a:p>
            <a:pPr marL="457200" lvl="1" indent="0" algn="just" defTabSz="449263" eaLnBrk="0" fontAlgn="base" latinLnBrk="0" hangingPunct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pstmt.setString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(1, id); 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pstmt.setString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(2, pw</a:t>
            </a:r>
            <a:r>
              <a:rPr lang="en-US" altLang="ko-KR" sz="1800" dirty="0">
                <a:solidFill>
                  <a:srgbClr val="0070C0"/>
                </a:solidFill>
              </a:rPr>
              <a:t>); </a:t>
            </a:r>
          </a:p>
          <a:p>
            <a:pPr marL="457200" lvl="1" indent="0" algn="just" defTabSz="449263" eaLnBrk="0" fontAlgn="base" latinLnBrk="0" hangingPunct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800" dirty="0" err="1">
                <a:solidFill>
                  <a:srgbClr val="0070C0"/>
                </a:solidFill>
              </a:rPr>
              <a:t>pstmt.setString</a:t>
            </a:r>
            <a:r>
              <a:rPr lang="en-US" altLang="ko-KR" sz="1800" dirty="0">
                <a:solidFill>
                  <a:srgbClr val="0070C0"/>
                </a:solidFill>
              </a:rPr>
              <a:t>(3, name);  </a:t>
            </a:r>
            <a:r>
              <a:rPr lang="en-US" altLang="ko-KR" sz="1800" dirty="0" err="1">
                <a:solidFill>
                  <a:srgbClr val="0070C0"/>
                </a:solidFill>
              </a:rPr>
              <a:t>pstmt.setString</a:t>
            </a:r>
            <a:r>
              <a:rPr lang="en-US" altLang="ko-KR" sz="1800" dirty="0">
                <a:solidFill>
                  <a:srgbClr val="0070C0"/>
                </a:solidFill>
              </a:rPr>
              <a:t>(4, </a:t>
            </a:r>
            <a:r>
              <a:rPr lang="en-US" altLang="ko-KR" sz="1800" dirty="0" err="1">
                <a:solidFill>
                  <a:srgbClr val="0070C0"/>
                </a:solidFill>
              </a:rPr>
              <a:t>phone_no</a:t>
            </a:r>
            <a:r>
              <a:rPr lang="en-US" altLang="ko-KR" sz="1800" dirty="0">
                <a:solidFill>
                  <a:srgbClr val="0070C0"/>
                </a:solidFill>
              </a:rPr>
              <a:t>);</a:t>
            </a:r>
          </a:p>
          <a:p>
            <a:pPr marL="457200" lvl="1" indent="0" algn="just" defTabSz="449263" eaLnBrk="0" fontAlgn="base" latinLnBrk="0" hangingPunct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sz="2000" b="1" dirty="0" err="1"/>
              <a:t>SQL문의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종류에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따라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executeQuery</a:t>
            </a:r>
            <a:r>
              <a:rPr lang="en-US" altLang="ko-KR" sz="2000" b="1" dirty="0"/>
              <a:t>() 나 </a:t>
            </a:r>
            <a:r>
              <a:rPr lang="en-US" altLang="ko-KR" sz="2000" b="1" dirty="0" err="1"/>
              <a:t>executeUpdate</a:t>
            </a:r>
            <a:r>
              <a:rPr lang="en-US" altLang="ko-KR" sz="2000" b="1" dirty="0"/>
              <a:t>() 를    </a:t>
            </a:r>
            <a:r>
              <a:rPr lang="en-US" altLang="ko-KR" sz="2000" b="1" dirty="0" err="1"/>
              <a:t>실행한다</a:t>
            </a:r>
            <a:r>
              <a:rPr lang="en-US" altLang="ko-KR" sz="2000" b="1" dirty="0"/>
              <a:t>.</a:t>
            </a:r>
          </a:p>
          <a:p>
            <a:pPr marL="457200" lvl="1" indent="0" algn="just" defTabSz="449263" fontAlgn="base" latinLnBrk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pstmt.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executeUpdate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();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//</a:t>
            </a:r>
            <a:r>
              <a:rPr lang="en-US" altLang="ko-KR" sz="1400" dirty="0">
                <a:solidFill>
                  <a:srgbClr val="00B050"/>
                </a:solidFill>
              </a:rPr>
              <a:t>DML</a:t>
            </a:r>
            <a:r>
              <a:rPr lang="ko-KR" altLang="en-US" sz="1400" dirty="0">
                <a:solidFill>
                  <a:srgbClr val="00B050"/>
                </a:solidFill>
              </a:rPr>
              <a:t>문인 경우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457200" lvl="1" indent="0" algn="just" defTabSz="449263" eaLnBrk="0" fontAlgn="base" latinLnBrk="0" hangingPunct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pstmt.close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();  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5D22-6157-496A-B7FE-0500FAAF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2F63D-0FF1-4273-8E11-5DE32223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err="1"/>
              <a:t>ResultSetMetaData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인터페이스</a:t>
            </a:r>
            <a:endParaRPr lang="ko-KR" altLang="en-US" sz="2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22394-CA8D-4958-BBAA-8800C037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86606"/>
            <a:ext cx="7327573" cy="4938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err="1"/>
              <a:t>ResultSet</a:t>
            </a:r>
            <a:r>
              <a:rPr lang="ko-KR" altLang="en-US" sz="2000" dirty="0"/>
              <a:t>에 저장된 레코드들에 대한 메타 정보 제공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ResultSetMetaData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rsmd</a:t>
            </a:r>
            <a:r>
              <a:rPr lang="en-US" altLang="ko-KR" sz="2000" dirty="0"/>
              <a:t> = </a:t>
            </a:r>
            <a:r>
              <a:rPr lang="en-US" altLang="ko-KR" sz="2000" b="1" dirty="0" err="1"/>
              <a:t>rs.getMetaData</a:t>
            </a:r>
            <a:r>
              <a:rPr lang="en-US" altLang="ko-KR" sz="2000" b="1" dirty="0"/>
              <a:t>();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주요 메소드들</a:t>
            </a:r>
            <a:r>
              <a:rPr lang="en-US" altLang="ko-KR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getColumnCount</a:t>
            </a:r>
            <a:r>
              <a:rPr lang="en-US" altLang="ko-KR" sz="1800" dirty="0"/>
              <a:t>(): </a:t>
            </a:r>
            <a:r>
              <a:rPr lang="ko-KR" altLang="en-US" sz="1800" dirty="0"/>
              <a:t>컬럼 수 반환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getColumnName</a:t>
            </a:r>
            <a:r>
              <a:rPr lang="en-US" altLang="ko-KR" sz="1800" dirty="0"/>
              <a:t>(int column):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반환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getColumnTypeName</a:t>
            </a:r>
            <a:r>
              <a:rPr lang="en-US" altLang="ko-KR" sz="1800" dirty="0"/>
              <a:t>(int column): </a:t>
            </a:r>
            <a:r>
              <a:rPr lang="ko-KR" altLang="en-US" sz="1800" dirty="0"/>
              <a:t>컬럼 데이터 타입 반환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getTableName</a:t>
            </a:r>
            <a:r>
              <a:rPr lang="en-US" altLang="ko-KR" sz="1800" dirty="0"/>
              <a:t>(int column): </a:t>
            </a:r>
            <a:r>
              <a:rPr lang="ko-KR" altLang="en-US" sz="1800" dirty="0"/>
              <a:t>테이블명 반환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EA660-FE76-46B1-A487-5FA46E1E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9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CE6067-593A-40E5-AE59-E93F0EF0B758}"/>
              </a:ext>
            </a:extLst>
          </p:cNvPr>
          <p:cNvSpPr/>
          <p:nvPr/>
        </p:nvSpPr>
        <p:spPr>
          <a:xfrm>
            <a:off x="1447800" y="3200400"/>
            <a:ext cx="6248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그래픽M" panose="02030600000101010101" pitchFamily="18" charset="-127"/>
                <a:ea typeface="HY그래픽M" panose="02030600000101010101" pitchFamily="18" charset="-127"/>
                <a:cs typeface="+mn-cs"/>
              </a:rPr>
              <a:t>수고했습니다</a:t>
            </a:r>
          </a:p>
        </p:txBody>
      </p:sp>
    </p:spTree>
    <p:extLst>
      <p:ext uri="{BB962C8B-B14F-4D97-AF65-F5344CB8AC3E}">
        <p14:creationId xmlns:p14="http://schemas.microsoft.com/office/powerpoint/2010/main" val="13566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34B70-026D-42DC-87B7-11EDAE78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lang="en-US" altLang="ko-KR" sz="2800" b="0" dirty="0">
                <a:latin typeface="Arial" panose="020B0604020202020204" pitchFamily="34" charset="0"/>
              </a:rPr>
              <a:t>(Java Database Connectivity)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5D0B5-D57F-4AEE-A969-A04BC3F5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328" y="1203649"/>
            <a:ext cx="8000188" cy="260468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dirty="0"/>
              <a:t>자바 프로그램이 데이터베이스와 연결하여 데이터베이스를 이용할 수 있도록 지원하는 자바 </a:t>
            </a:r>
            <a:r>
              <a:rPr lang="en-US" altLang="ko-KR" sz="2000" dirty="0"/>
              <a:t>API </a:t>
            </a:r>
            <a:r>
              <a:rPr lang="en-US" altLang="ko-KR" sz="1600" dirty="0"/>
              <a:t>(</a:t>
            </a:r>
            <a:r>
              <a:rPr lang="ko-KR" altLang="en-US" sz="1600" dirty="0"/>
              <a:t>자바 프로그램과 데이터베이스 간의 인터페이스 기능</a:t>
            </a:r>
            <a:r>
              <a:rPr lang="en-US" altLang="ko-KR" sz="1600" dirty="0"/>
              <a:t>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</a:rPr>
              <a:t>JavaSE</a:t>
            </a:r>
            <a:r>
              <a:rPr lang="ko-KR" altLang="en-US" sz="2000" b="1" dirty="0">
                <a:solidFill>
                  <a:srgbClr val="0070C0"/>
                </a:solidFill>
              </a:rPr>
              <a:t> 의 </a:t>
            </a:r>
            <a:r>
              <a:rPr lang="en-US" altLang="ko-KR" sz="2000" b="1" dirty="0" err="1">
                <a:solidFill>
                  <a:srgbClr val="0070C0"/>
                </a:solidFill>
              </a:rPr>
              <a:t>java.sql</a:t>
            </a:r>
            <a:r>
              <a:rPr lang="ko-KR" altLang="en-US" sz="2000" dirty="0"/>
              <a:t> 패키지에서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Oracle DB </a:t>
            </a:r>
            <a:r>
              <a:rPr lang="ko-KR" altLang="en-US" sz="2000" dirty="0"/>
              <a:t>설치 폴더에서 </a:t>
            </a:r>
            <a:r>
              <a:rPr lang="en-US" altLang="ko-KR" sz="2000" b="1" dirty="0">
                <a:solidFill>
                  <a:srgbClr val="0070C0"/>
                </a:solidFill>
              </a:rPr>
              <a:t>ojdbc8.jar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복사해서 웹 프로젝트   폴더의 </a:t>
            </a:r>
            <a:r>
              <a:rPr lang="en-US" altLang="ko-KR" sz="2000" b="1" dirty="0">
                <a:solidFill>
                  <a:srgbClr val="0070C0"/>
                </a:solidFill>
              </a:rPr>
              <a:t>WEB-INF </a:t>
            </a:r>
            <a:r>
              <a:rPr lang="ko-KR" altLang="en-US" sz="2000" dirty="0"/>
              <a:t>폴더의 </a:t>
            </a:r>
            <a:r>
              <a:rPr lang="en-US" altLang="ko-KR" sz="2000" b="1" dirty="0">
                <a:solidFill>
                  <a:srgbClr val="0070C0"/>
                </a:solidFill>
              </a:rPr>
              <a:t>lib</a:t>
            </a:r>
            <a:r>
              <a:rPr lang="en-US" altLang="ko-KR" sz="2000" dirty="0"/>
              <a:t> </a:t>
            </a:r>
            <a:r>
              <a:rPr lang="ko-KR" altLang="en-US" sz="2000" dirty="0"/>
              <a:t>폴더에 붙여 넣음</a:t>
            </a:r>
          </a:p>
          <a:p>
            <a:pPr lvl="0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BE3D4-6AF2-4E8D-B577-5D545423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0D6DC4-99CB-43D5-9E22-E858E7422CDC}"/>
              </a:ext>
            </a:extLst>
          </p:cNvPr>
          <p:cNvGrpSpPr/>
          <p:nvPr/>
        </p:nvGrpSpPr>
        <p:grpSpPr>
          <a:xfrm>
            <a:off x="1296185" y="4049827"/>
            <a:ext cx="6551629" cy="2102177"/>
            <a:chOff x="1216058" y="3337088"/>
            <a:chExt cx="6551629" cy="210217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7BC8F2-4C20-4B4B-B66C-D1B76ED83266}"/>
                </a:ext>
              </a:extLst>
            </p:cNvPr>
            <p:cNvGrpSpPr/>
            <p:nvPr/>
          </p:nvGrpSpPr>
          <p:grpSpPr>
            <a:xfrm>
              <a:off x="1216058" y="3337088"/>
              <a:ext cx="6551629" cy="2102177"/>
              <a:chOff x="1216058" y="3337088"/>
              <a:chExt cx="6551629" cy="21021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26E83A5-9B95-46A7-8F42-37174ADD4EAE}"/>
                  </a:ext>
                </a:extLst>
              </p:cNvPr>
              <p:cNvSpPr/>
              <p:nvPr/>
            </p:nvSpPr>
            <p:spPr>
              <a:xfrm>
                <a:off x="1216058" y="3337088"/>
                <a:ext cx="1696824" cy="21021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prstClr val="black"/>
                    </a:solidFill>
                  </a:rPr>
                  <a:t>자바프로그램</a:t>
                </a:r>
              </a:p>
            </p:txBody>
          </p:sp>
          <p:sp>
            <p:nvSpPr>
              <p:cNvPr id="6" name="원통형 5">
                <a:extLst>
                  <a:ext uri="{FF2B5EF4-FFF2-40B4-BE49-F238E27FC236}">
                    <a16:creationId xmlns:a16="http://schemas.microsoft.com/office/drawing/2014/main" id="{FCE5210B-0767-444E-A2CB-9D575E69FBD8}"/>
                  </a:ext>
                </a:extLst>
              </p:cNvPr>
              <p:cNvSpPr/>
              <p:nvPr/>
            </p:nvSpPr>
            <p:spPr>
              <a:xfrm>
                <a:off x="6202837" y="3530337"/>
                <a:ext cx="1564850" cy="1715678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prstClr val="black"/>
                    </a:solidFill>
                  </a:rPr>
                  <a:t>데이터베이스</a:t>
                </a:r>
              </a:p>
            </p:txBody>
          </p:sp>
          <p:sp>
            <p:nvSpPr>
              <p:cNvPr id="7" name="사다리꼴 6">
                <a:extLst>
                  <a:ext uri="{FF2B5EF4-FFF2-40B4-BE49-F238E27FC236}">
                    <a16:creationId xmlns:a16="http://schemas.microsoft.com/office/drawing/2014/main" id="{BC084556-D489-430E-A960-626E509DE646}"/>
                  </a:ext>
                </a:extLst>
              </p:cNvPr>
              <p:cNvSpPr/>
              <p:nvPr/>
            </p:nvSpPr>
            <p:spPr>
              <a:xfrm rot="5400000">
                <a:off x="2783743" y="4103500"/>
                <a:ext cx="842739" cy="584462"/>
              </a:xfrm>
              <a:prstGeom prst="trapezoi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ED7D31">
                      <a:lumMod val="75000"/>
                    </a:srgb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2FDCA1-C411-48A0-A7A1-62C2AD1DCD91}"/>
                  </a:ext>
                </a:extLst>
              </p:cNvPr>
              <p:cNvSpPr txBox="1"/>
              <p:nvPr/>
            </p:nvSpPr>
            <p:spPr>
              <a:xfrm>
                <a:off x="2912881" y="4126566"/>
                <a:ext cx="67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70C0"/>
                    </a:solidFill>
                  </a:rPr>
                  <a:t>JDBC Driver</a:t>
                </a:r>
                <a:endParaRPr lang="ko-KR" alt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" name="사다리꼴 8">
                <a:extLst>
                  <a:ext uri="{FF2B5EF4-FFF2-40B4-BE49-F238E27FC236}">
                    <a16:creationId xmlns:a16="http://schemas.microsoft.com/office/drawing/2014/main" id="{C36B6BDC-1CB0-458F-A64D-ABA038CC3273}"/>
                  </a:ext>
                </a:extLst>
              </p:cNvPr>
              <p:cNvSpPr/>
              <p:nvPr/>
            </p:nvSpPr>
            <p:spPr>
              <a:xfrm rot="16200000">
                <a:off x="5481386" y="4105070"/>
                <a:ext cx="842739" cy="584462"/>
              </a:xfrm>
              <a:prstGeom prst="trapezoi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ED7D31">
                      <a:lumMod val="75000"/>
                    </a:srgb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4C60B3-62F0-43F4-8E1F-6F4250AD84BF}"/>
                  </a:ext>
                </a:extLst>
              </p:cNvPr>
              <p:cNvSpPr txBox="1"/>
              <p:nvPr/>
            </p:nvSpPr>
            <p:spPr>
              <a:xfrm>
                <a:off x="5610524" y="4128136"/>
                <a:ext cx="67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prstClr val="black"/>
                    </a:solidFill>
                  </a:rPr>
                  <a:t>JDBC Driver</a:t>
                </a:r>
                <a:endParaRPr lang="ko-KR" altLang="en-US" sz="1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D97590-965F-4DD4-82D5-89EB264CA2AF}"/>
                </a:ext>
              </a:extLst>
            </p:cNvPr>
            <p:cNvSpPr/>
            <p:nvPr/>
          </p:nvSpPr>
          <p:spPr>
            <a:xfrm>
              <a:off x="3497344" y="4126566"/>
              <a:ext cx="2121031" cy="52322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연결객체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72D52E1-BFC7-4C08-B3BE-06CE576DED96}"/>
                </a:ext>
              </a:extLst>
            </p:cNvPr>
            <p:cNvSpPr/>
            <p:nvPr/>
          </p:nvSpPr>
          <p:spPr>
            <a:xfrm>
              <a:off x="3374796" y="3337088"/>
              <a:ext cx="2403835" cy="57276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/>
                </a:rPr>
                <a:t>SQL </a:t>
              </a:r>
              <a:r>
                <a:rPr lang="ko-KR" altLang="en-US" sz="1400" b="1" dirty="0">
                  <a:solidFill>
                    <a:prstClr val="black"/>
                  </a:solidFill>
                  <a:latin typeface="맑은 고딕"/>
                </a:rPr>
                <a:t>작업 요청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EF75596-F3CE-4D1D-8D5A-3192DFF53D1D}"/>
                </a:ext>
              </a:extLst>
            </p:cNvPr>
            <p:cNvSpPr/>
            <p:nvPr/>
          </p:nvSpPr>
          <p:spPr>
            <a:xfrm rot="10800000">
              <a:off x="3374796" y="4839823"/>
              <a:ext cx="2403835" cy="57276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0823F-AA63-4C3E-9194-FEAB07EF942F}"/>
                </a:ext>
              </a:extLst>
            </p:cNvPr>
            <p:cNvSpPr txBox="1"/>
            <p:nvPr/>
          </p:nvSpPr>
          <p:spPr>
            <a:xfrm>
              <a:off x="3685880" y="4956929"/>
              <a:ext cx="2083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/>
                </a:rPr>
                <a:t>SQL </a:t>
              </a:r>
              <a:r>
                <a:rPr lang="ko-KR" altLang="en-US" sz="1400" b="1" dirty="0">
                  <a:solidFill>
                    <a:prstClr val="black"/>
                  </a:solidFill>
                  <a:latin typeface="맑은 고딕"/>
                </a:rPr>
                <a:t>처리결과 반환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0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63A4-4AB5-469F-9FF7-A3774BA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latin typeface="Arial" panose="020B0604020202020204" pitchFamily="34" charset="0"/>
              </a:rPr>
              <a:t>JDBC를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이용한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데이터베이스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조작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0B870-FD51-4CC4-B7DC-736E1CA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B45E4E-3753-4F68-AE96-403A672FEFF2}"/>
              </a:ext>
            </a:extLst>
          </p:cNvPr>
          <p:cNvGrpSpPr/>
          <p:nvPr/>
        </p:nvGrpSpPr>
        <p:grpSpPr>
          <a:xfrm>
            <a:off x="1788319" y="1263241"/>
            <a:ext cx="5567362" cy="4860925"/>
            <a:chOff x="1116013" y="1376363"/>
            <a:chExt cx="5567362" cy="486092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37EFDA2-DB1B-4B66-88B2-2594CD867840}"/>
                </a:ext>
              </a:extLst>
            </p:cNvPr>
            <p:cNvSpPr>
              <a:spLocks noGrp="1" noChangeArrowheads="1"/>
            </p:cNvSpPr>
            <p:nvPr>
              <p:ph type="body" idx="4294967295"/>
            </p:nvPr>
          </p:nvSpPr>
          <p:spPr bwMode="auto">
            <a:xfrm>
              <a:off x="1116013" y="1376363"/>
              <a:ext cx="5400675" cy="568325"/>
            </a:xfr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 latinLnBrk="0">
                <a:spcBef>
                  <a:spcPts val="600"/>
                </a:spcBef>
                <a:spcAft>
                  <a:spcPct val="0"/>
                </a:spcAft>
                <a:buFontTx/>
                <a:buNone/>
                <a:tabLst>
                  <a:tab pos="1179513" algn="l"/>
                  <a:tab pos="2093913" algn="l"/>
                  <a:tab pos="3008313" algn="l"/>
                  <a:tab pos="3922713" algn="l"/>
                  <a:tab pos="4837113" algn="l"/>
                  <a:tab pos="5751513" algn="l"/>
                  <a:tab pos="6665913" algn="l"/>
                  <a:tab pos="7580313" algn="l"/>
                  <a:tab pos="8494713" algn="l"/>
                  <a:tab pos="9409113" algn="l"/>
                  <a:tab pos="10323513" algn="l"/>
                </a:tabLst>
              </a:pP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JDBC </a:t>
              </a: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드라이버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로드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1623727A-B526-4A65-B717-BDDB48905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2789238"/>
              <a:ext cx="5400675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 </a:t>
              </a: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연결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DF7F3FB-C3C2-4E19-A316-00EE70C0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229100"/>
              <a:ext cx="5400675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SQL문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D41DD3E-1D77-457C-B0C2-B1EC70D8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668963"/>
              <a:ext cx="5538787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ko-KR" altLang="en-US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반환 값에 대한 처리와 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 </a:t>
              </a:r>
              <a:r>
                <a:rPr lang="ko-KR" altLang="en-US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연결 종료</a:t>
              </a: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0473FFA4-1F3F-4BA5-8FC5-F84B12C18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2097088"/>
              <a:ext cx="1587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BDCE550-963E-4F67-9CF8-1145A400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3536950"/>
              <a:ext cx="1587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8A6D4CD3-DB8B-4325-8D71-A14DFA544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4976813"/>
              <a:ext cx="1587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63A4-4AB5-469F-9FF7-A3774BA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latin typeface="Arial" panose="020B0604020202020204" pitchFamily="34" charset="0"/>
              </a:rPr>
              <a:t>JDBC를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이용한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데이터베이스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조작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0B870-FD51-4CC4-B7DC-736E1CA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1C41D2-C660-414B-9A96-646673721938}"/>
              </a:ext>
            </a:extLst>
          </p:cNvPr>
          <p:cNvGrpSpPr/>
          <p:nvPr/>
        </p:nvGrpSpPr>
        <p:grpSpPr>
          <a:xfrm>
            <a:off x="2263775" y="1295498"/>
            <a:ext cx="4616450" cy="4860925"/>
            <a:chOff x="1547813" y="1304925"/>
            <a:chExt cx="4616450" cy="4860925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05E98496-B9F4-4C2B-AA1D-D47C9FBDCEBB}"/>
                </a:ext>
              </a:extLst>
            </p:cNvPr>
            <p:cNvSpPr>
              <a:spLocks noGrp="1" noChangeArrowheads="1"/>
            </p:cNvSpPr>
            <p:nvPr>
              <p:ph type="body" idx="4294967295"/>
            </p:nvPr>
          </p:nvSpPr>
          <p:spPr bwMode="auto">
            <a:xfrm>
              <a:off x="1547813" y="1304925"/>
              <a:ext cx="4465637" cy="568325"/>
            </a:xfr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numCol="1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 latinLnBrk="0">
                <a:spcBef>
                  <a:spcPts val="600"/>
                </a:spcBef>
                <a:spcAft>
                  <a:spcPct val="0"/>
                </a:spcAft>
                <a:buFontTx/>
                <a:buNone/>
                <a:tabLst>
                  <a:tab pos="1179513" algn="l"/>
                  <a:tab pos="2093913" algn="l"/>
                  <a:tab pos="3008313" algn="l"/>
                  <a:tab pos="3922713" algn="l"/>
                  <a:tab pos="4837113" algn="l"/>
                  <a:tab pos="5751513" algn="l"/>
                  <a:tab pos="6665913" algn="l"/>
                  <a:tab pos="7580313" algn="l"/>
                  <a:tab pos="8494713" algn="l"/>
                  <a:tab pos="9409113" algn="l"/>
                  <a:tab pos="10323513" algn="l"/>
                </a:tabLst>
              </a:pP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DriverManager</a:t>
              </a:r>
              <a:endParaRPr lang="en-US" altLang="ko-KR" sz="24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1597E5A-7324-40F8-AFC4-6A51A365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" y="2717800"/>
              <a:ext cx="4465637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ko-KR" sz="2400" b="1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Connection</a:t>
              </a:r>
              <a:r>
                <a:rPr lang="en-US" altLang="ko-KR" sz="2400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793093D-5090-446B-98E4-B84D49F9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" y="4157663"/>
              <a:ext cx="4465637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ko-KR" sz="2400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Prepared</a:t>
              </a:r>
              <a:r>
                <a:rPr lang="en-US" altLang="ko-KR" sz="2400" b="1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Statement</a:t>
              </a:r>
              <a:r>
                <a:rPr lang="en-US" altLang="ko-KR" sz="2400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DAAD54A-FB2A-447B-9ED5-3B367651F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5597525"/>
              <a:ext cx="4579938" cy="568325"/>
            </a:xfrm>
            <a:prstGeom prst="rect">
              <a:avLst/>
            </a:prstGeom>
            <a:noFill/>
            <a:ln w="9360">
              <a:solidFill>
                <a:srgbClr val="0E2D6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609600" algn="l"/>
                  <a:tab pos="1524000" algn="l"/>
                  <a:tab pos="2438400" algn="l"/>
                  <a:tab pos="3352800" algn="l"/>
                  <a:tab pos="4267200" algn="l"/>
                  <a:tab pos="5181600" algn="l"/>
                  <a:tab pos="6096000" algn="l"/>
                  <a:tab pos="7010400" algn="l"/>
                  <a:tab pos="7924800" algn="l"/>
                  <a:tab pos="8839200" algn="l"/>
                  <a:tab pos="9753600" algn="l"/>
                  <a:tab pos="10668000" algn="l"/>
                </a:tabLst>
                <a:defRPr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ko-KR" sz="2400" dirty="0" err="1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ResultSet</a:t>
              </a:r>
              <a:r>
                <a:rPr lang="en-US" altLang="ko-KR" sz="2400" dirty="0">
                  <a:solidFill>
                    <a:srgbClr val="0070C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63377A06-E84E-4EE5-BE3D-EA59EA052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400" y="2025650"/>
              <a:ext cx="1588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66328D68-B40A-4B38-AF84-F1D0F4823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400" y="3465513"/>
              <a:ext cx="1588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16B05445-3E9E-4EA4-BF07-479272E24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400" y="4905375"/>
              <a:ext cx="1588" cy="53975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6CA2-7A74-45D0-875C-683912C7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</a:rPr>
              <a:t>(1단계) JDBC </a:t>
            </a:r>
            <a:r>
              <a:rPr lang="en-US" altLang="ko-KR" sz="3200" b="1" dirty="0" err="1">
                <a:latin typeface="Arial" panose="020B0604020202020204" pitchFamily="34" charset="0"/>
              </a:rPr>
              <a:t>드라이버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로드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92D1A-AB63-40E7-90AC-1D40EEB5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1207"/>
            <a:ext cx="7886700" cy="4973314"/>
          </a:xfrm>
        </p:spPr>
        <p:txBody>
          <a:bodyPr>
            <a:normAutofit/>
          </a:bodyPr>
          <a:lstStyle/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class  </a:t>
            </a:r>
            <a:r>
              <a:rPr lang="en-US" altLang="ko-KR" sz="2000" dirty="0" err="1">
                <a:latin typeface="Arial" panose="020B0604020202020204" pitchFamily="34" charset="0"/>
              </a:rPr>
              <a:t>DBConnection</a:t>
            </a:r>
            <a:r>
              <a:rPr lang="en-US" altLang="ko-KR" sz="2000" dirty="0">
                <a:latin typeface="Arial" panose="020B0604020202020204" pitchFamily="34" charset="0"/>
              </a:rPr>
              <a:t>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public static void main(String[] </a:t>
            </a:r>
            <a:r>
              <a:rPr lang="en-US" altLang="ko-KR" sz="2000" dirty="0" err="1">
                <a:latin typeface="Arial" panose="020B0604020202020204" pitchFamily="34" charset="0"/>
              </a:rPr>
              <a:t>args</a:t>
            </a:r>
            <a:r>
              <a:rPr lang="en-US" altLang="ko-KR" sz="2000" dirty="0">
                <a:latin typeface="Arial" panose="020B0604020202020204" pitchFamily="34" charset="0"/>
              </a:rPr>
              <a:t>)  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String driver =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oracle.jdbc.driver.OracleDriver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"</a:t>
            </a:r>
            <a:r>
              <a:rPr lang="en-US" altLang="ko-KR" sz="2000" dirty="0">
                <a:latin typeface="Arial" panose="020B0604020202020204" pitchFamily="34" charset="0"/>
              </a:rPr>
              <a:t>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try{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Class.forName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(driver)</a:t>
            </a:r>
            <a:r>
              <a:rPr lang="en-US" altLang="ko-KR" sz="2000" dirty="0">
                <a:latin typeface="Arial" panose="020B0604020202020204" pitchFamily="34" charset="0"/>
              </a:rPr>
              <a:t>; </a:t>
            </a:r>
            <a:r>
              <a:rPr lang="en-US" altLang="ko-KR" sz="1800" dirty="0">
                <a:solidFill>
                  <a:srgbClr val="00B050"/>
                </a:solidFill>
                <a:latin typeface="Arial" panose="020B0604020202020204" pitchFamily="34" charset="0"/>
              </a:rPr>
              <a:t>// JDBC </a:t>
            </a:r>
            <a:r>
              <a:rPr lang="en-US" altLang="ko-KR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드라이버</a:t>
            </a:r>
            <a:r>
              <a:rPr lang="en-US" altLang="ko-KR" sz="1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Arial" panose="020B0604020202020204" pitchFamily="34" charset="0"/>
              </a:rPr>
              <a:t>로드</a:t>
            </a:r>
            <a:endParaRPr lang="en-US" altLang="ko-KR" sz="20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2000" dirty="0">
                <a:latin typeface="Arial" panose="020B0604020202020204" pitchFamily="34" charset="0"/>
              </a:rPr>
              <a:t>(＂</a:t>
            </a:r>
            <a:r>
              <a:rPr lang="ko-KR" altLang="en-US" sz="2000" dirty="0">
                <a:latin typeface="Arial" panose="020B0604020202020204" pitchFamily="34" charset="0"/>
              </a:rPr>
              <a:t>드라이버 로딩 </a:t>
            </a:r>
            <a:r>
              <a:rPr lang="en-US" altLang="ko-KR" sz="2000" dirty="0" err="1">
                <a:latin typeface="Arial" panose="020B0604020202020204" pitchFamily="34" charset="0"/>
              </a:rPr>
              <a:t>성공</a:t>
            </a:r>
            <a:r>
              <a:rPr lang="en-US" altLang="ko-KR" sz="2000" dirty="0">
                <a:latin typeface="Arial" panose="020B0604020202020204" pitchFamily="34" charset="0"/>
              </a:rPr>
              <a:t>!＂);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} catch(Exception e){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2000" dirty="0">
                <a:latin typeface="Arial" panose="020B0604020202020204" pitchFamily="34" charset="0"/>
              </a:rPr>
              <a:t>(＂</a:t>
            </a:r>
            <a:r>
              <a:rPr lang="ko-KR" altLang="en-US" sz="2000" dirty="0">
                <a:latin typeface="Arial" panose="020B0604020202020204" pitchFamily="34" charset="0"/>
              </a:rPr>
              <a:t>드라이버 로딩 </a:t>
            </a:r>
            <a:r>
              <a:rPr lang="en-US" altLang="ko-KR" sz="2000" dirty="0" err="1">
                <a:latin typeface="Arial" panose="020B0604020202020204" pitchFamily="34" charset="0"/>
              </a:rPr>
              <a:t>실패</a:t>
            </a:r>
            <a:r>
              <a:rPr lang="en-US" altLang="ko-KR" sz="2000" dirty="0">
                <a:latin typeface="Arial" panose="020B0604020202020204" pitchFamily="34" charset="0"/>
              </a:rPr>
              <a:t>!＂);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	}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	}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latin typeface="Arial" panose="020B0604020202020204" pitchFamily="34" charset="0"/>
              </a:rPr>
              <a:t>}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3324F-FAE2-46EF-9F6C-DB9E78F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2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947D7-D9E1-41DB-A9DD-C6FE92F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</a:rPr>
              <a:t>(2</a:t>
            </a:r>
            <a:r>
              <a:rPr lang="ko-KR" altLang="en-US" sz="3200" b="1" dirty="0">
                <a:latin typeface="Arial" panose="020B0604020202020204" pitchFamily="34" charset="0"/>
              </a:rPr>
              <a:t>단계</a:t>
            </a:r>
            <a:r>
              <a:rPr lang="en-US" altLang="ko-KR" sz="3200" b="1" dirty="0">
                <a:latin typeface="Arial" panose="020B0604020202020204" pitchFamily="34" charset="0"/>
              </a:rPr>
              <a:t>) DB </a:t>
            </a:r>
            <a:r>
              <a:rPr lang="en-US" altLang="ko-KR" sz="3200" b="1" dirty="0" err="1">
                <a:latin typeface="Arial" panose="020B0604020202020204" pitchFamily="34" charset="0"/>
              </a:rPr>
              <a:t>연결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객체인</a:t>
            </a:r>
            <a:r>
              <a:rPr lang="en-US" altLang="ko-KR" sz="3200" b="1" dirty="0">
                <a:latin typeface="Arial" panose="020B0604020202020204" pitchFamily="34" charset="0"/>
              </a:rPr>
              <a:t> Connection </a:t>
            </a:r>
            <a:r>
              <a:rPr lang="en-US" altLang="ko-KR" sz="3200" b="1" dirty="0" err="1">
                <a:latin typeface="Arial" panose="020B0604020202020204" pitchFamily="34" charset="0"/>
              </a:rPr>
              <a:t>생성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F41C9-9236-4897-AACE-BD8E7294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8207FB-9348-4BB5-AB1B-E45E465F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72388"/>
            <a:ext cx="8712200" cy="5221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class </a:t>
            </a:r>
            <a:r>
              <a:rPr lang="en-US" altLang="ko-KR" sz="2000" dirty="0" err="1">
                <a:latin typeface="Arial" panose="020B0604020202020204" pitchFamily="34" charset="0"/>
              </a:rPr>
              <a:t>DBConnection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public static void main(String[]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args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)  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String driver </a:t>
            </a:r>
            <a:r>
              <a:rPr lang="en-US" altLang="ko-KR" sz="2000" dirty="0">
                <a:latin typeface="Arial" panose="020B0604020202020204" pitchFamily="34" charset="0"/>
              </a:rPr>
              <a:t>= "</a:t>
            </a:r>
            <a:r>
              <a:rPr lang="en-US" altLang="ko-KR" sz="2000" dirty="0" err="1">
                <a:latin typeface="Arial" panose="020B0604020202020204" pitchFamily="34" charset="0"/>
              </a:rPr>
              <a:t>oracle.jdbc.driver.OracleDriver</a:t>
            </a:r>
            <a:r>
              <a:rPr lang="en-US" altLang="ko-KR" sz="2000" dirty="0">
                <a:latin typeface="Arial" panose="020B0604020202020204" pitchFamily="34" charset="0"/>
              </a:rPr>
              <a:t>"; 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String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url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jdbc:oracle:thin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:@localhost:1521:XE”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String user=“system";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String pw=“1234";                            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Connection con = null</a:t>
            </a:r>
            <a:r>
              <a:rPr lang="en-US" altLang="ko-KR" sz="1900" dirty="0">
                <a:solidFill>
                  <a:prstClr val="black"/>
                </a:solidFill>
                <a:latin typeface="Arial" panose="020B0604020202020204" pitchFamily="34" charset="0"/>
              </a:rPr>
              <a:t>;  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데이터베이스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연결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객체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변수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선언</a:t>
            </a:r>
            <a:endParaRPr lang="en-US" altLang="ko-KR" sz="20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try{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latin typeface="Arial" panose="020B0604020202020204" pitchFamily="34" charset="0"/>
              </a:rPr>
              <a:t>Class.forName</a:t>
            </a:r>
            <a:r>
              <a:rPr lang="en-US" altLang="ko-KR" sz="2000" dirty="0">
                <a:latin typeface="Arial" panose="020B0604020202020204" pitchFamily="34" charset="0"/>
              </a:rPr>
              <a:t>(driver);  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			con = </a:t>
            </a:r>
            <a:r>
              <a:rPr lang="en-US" altLang="ko-KR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DriverManager.getConnection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url</a:t>
            </a:r>
            <a:r>
              <a:rPr lang="en-US" altLang="ko-KR" sz="2000" dirty="0">
                <a:solidFill>
                  <a:srgbClr val="0070C0"/>
                </a:solidFill>
                <a:latin typeface="Arial" panose="020B0604020202020204" pitchFamily="34" charset="0"/>
              </a:rPr>
              <a:t>, user, pw); 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(“DB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연결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성공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!");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con.close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( );  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//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데이터베이스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연결을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900" dirty="0" err="1">
                <a:solidFill>
                  <a:srgbClr val="00B050"/>
                </a:solidFill>
                <a:latin typeface="Arial" panose="020B0604020202020204" pitchFamily="34" charset="0"/>
              </a:rPr>
              <a:t>끊는다</a:t>
            </a:r>
            <a:r>
              <a:rPr lang="en-US" altLang="ko-KR" sz="1900" dirty="0">
                <a:solidFill>
                  <a:srgbClr val="00B050"/>
                </a:solidFill>
                <a:latin typeface="Arial" panose="020B0604020202020204" pitchFamily="34" charset="0"/>
              </a:rPr>
              <a:t>. 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} catch(Exception e){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	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(“DB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연결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실패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!");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	}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	}</a:t>
            </a:r>
          </a:p>
          <a:p>
            <a:pPr marL="342900" indent="-342900" fontAlgn="base" latinLnBrk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60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A8781-9BC5-4538-82E3-08C670EA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</a:rPr>
              <a:t>(3단계) Statement </a:t>
            </a:r>
            <a:r>
              <a:rPr lang="en-US" altLang="ko-KR" sz="3200" b="1" dirty="0" err="1">
                <a:latin typeface="Arial" panose="020B0604020202020204" pitchFamily="34" charset="0"/>
              </a:rPr>
              <a:t>객체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생성하기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BA4FEC-868E-4098-AB42-2B8EE8E6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6DDB34-C370-4635-9B87-1F1FDF7B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9" y="1018095"/>
            <a:ext cx="8147705" cy="53755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</a:rPr>
              <a:t>DBConnection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public static void main(String[]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)  {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600" dirty="0">
                <a:latin typeface="Arial" panose="020B0604020202020204" pitchFamily="34" charset="0"/>
              </a:rPr>
              <a:t>String driver = "</a:t>
            </a:r>
            <a:r>
              <a:rPr lang="en-US" altLang="ko-KR" sz="1600" dirty="0" err="1">
                <a:latin typeface="Arial" panose="020B0604020202020204" pitchFamily="34" charset="0"/>
              </a:rPr>
              <a:t>oracle.jdbc.driver.OracleDriver</a:t>
            </a:r>
            <a:r>
              <a:rPr lang="en-US" altLang="ko-KR" sz="1600" dirty="0">
                <a:latin typeface="Arial" panose="020B0604020202020204" pitchFamily="34" charset="0"/>
              </a:rPr>
              <a:t>";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latin typeface="Arial" panose="020B0604020202020204" pitchFamily="34" charset="0"/>
              </a:rPr>
              <a:t>	String </a:t>
            </a:r>
            <a:r>
              <a:rPr lang="en-US" altLang="ko-KR" sz="1600" dirty="0" err="1">
                <a:latin typeface="Arial" panose="020B0604020202020204" pitchFamily="34" charset="0"/>
              </a:rPr>
              <a:t>url</a:t>
            </a:r>
            <a:r>
              <a:rPr lang="en-US" altLang="ko-KR" sz="1600" dirty="0">
                <a:latin typeface="Arial" panose="020B0604020202020204" pitchFamily="34" charset="0"/>
              </a:rPr>
              <a:t> = "</a:t>
            </a:r>
            <a:r>
              <a:rPr lang="en-US" altLang="ko-KR" sz="1600" dirty="0" err="1">
                <a:latin typeface="Arial" panose="020B0604020202020204" pitchFamily="34" charset="0"/>
              </a:rPr>
              <a:t>jdbc:oracle:thin</a:t>
            </a:r>
            <a:r>
              <a:rPr lang="en-US" altLang="ko-KR" sz="1600" dirty="0">
                <a:latin typeface="Arial" panose="020B0604020202020204" pitchFamily="34" charset="0"/>
              </a:rPr>
              <a:t>:@localhost:1521:XE“;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	String user=“system"; String pw=“1234"; Connection con = null;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PreparedStatement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pstmt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= null ;   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try{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Class.forName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(driver); 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  con =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DriverManager.getConnection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url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, user, pw);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	</a:t>
            </a:r>
            <a:r>
              <a:rPr lang="en-US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pstmt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con.prepareStatement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(“select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rownum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first_name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employee_id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		  		           from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hr.employees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 where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rownum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 &lt; 4” )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;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데이터베이스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연결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성공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!");	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stmt.close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 );     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con.close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 );       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   }catch(Exception e){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데이터베이스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연결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Arial" panose="020B0604020202020204" pitchFamily="34" charset="0"/>
              </a:rPr>
              <a:t>실패</a:t>
            </a: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!"); }   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</a:rPr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25633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1964-5E61-4387-83FC-88F9FED3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</a:rPr>
              <a:t>(4</a:t>
            </a:r>
            <a:r>
              <a:rPr lang="ko-KR" altLang="en-US" sz="3200" b="1" dirty="0">
                <a:latin typeface="Arial" panose="020B0604020202020204" pitchFamily="34" charset="0"/>
              </a:rPr>
              <a:t>단계</a:t>
            </a:r>
            <a:r>
              <a:rPr lang="en-US" altLang="ko-KR" sz="3200" b="1" dirty="0">
                <a:latin typeface="Arial" panose="020B0604020202020204" pitchFamily="34" charset="0"/>
              </a:rPr>
              <a:t>) </a:t>
            </a:r>
            <a:r>
              <a:rPr lang="en-US" altLang="ko-KR" sz="3200" b="1" dirty="0" err="1">
                <a:latin typeface="Arial" panose="020B0604020202020204" pitchFamily="34" charset="0"/>
              </a:rPr>
              <a:t>ResultSet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객체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86C75-46E2-4BD7-A2E2-1C7A39CE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3650"/>
            <a:ext cx="7886701" cy="126617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ko-KR" sz="2000" b="1" dirty="0" err="1"/>
              <a:t>executeQuery</a:t>
            </a:r>
            <a:r>
              <a:rPr lang="en-US" altLang="ko-KR" sz="2000" b="1" dirty="0"/>
              <a:t>() </a:t>
            </a:r>
            <a:r>
              <a:rPr lang="ko-KR" altLang="en-US" sz="2000" dirty="0"/>
              <a:t>메소드를 실행하여 얻어온 레코드 </a:t>
            </a:r>
            <a:r>
              <a:rPr lang="ko-KR" altLang="en-US" sz="2000" b="1" dirty="0"/>
              <a:t>값들을 테이블   형태로 저장</a:t>
            </a:r>
            <a:r>
              <a:rPr lang="ko-KR" altLang="en-US" sz="2000" dirty="0"/>
              <a:t>하고 있는 객체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2400" b="1" dirty="0"/>
              <a:t>  </a:t>
            </a:r>
            <a:r>
              <a:rPr lang="en-US" altLang="ko-KR" sz="2000" b="1" dirty="0" err="1"/>
              <a:t>ResultSet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pstmt.</a:t>
            </a:r>
            <a:r>
              <a:rPr lang="en-US" altLang="ko-KR" sz="2000" b="1" dirty="0" err="1"/>
              <a:t>executeQuery</a:t>
            </a:r>
            <a:r>
              <a:rPr lang="en-US" altLang="ko-KR" sz="2000" dirty="0"/>
              <a:t>();</a:t>
            </a:r>
            <a:endParaRPr lang="en-US" altLang="ko-KR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5FE72-1F07-49F8-B5EA-824445B4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271E176-3E6B-4EC7-94CA-818F4B1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50111"/>
              </p:ext>
            </p:extLst>
          </p:nvPr>
        </p:nvGraphicFramePr>
        <p:xfrm>
          <a:off x="1019601" y="2538565"/>
          <a:ext cx="4382848" cy="22098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36651198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0999212"/>
                    </a:ext>
                  </a:extLst>
                </a:gridCol>
                <a:gridCol w="1544080">
                  <a:extLst>
                    <a:ext uri="{9D8B030D-6E8A-4147-A177-3AD203B41FA5}">
                      <a16:colId xmlns:a16="http://schemas.microsoft.com/office/drawing/2014/main" val="4109453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4789688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rownum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first_name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employee_id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059602"/>
                  </a:ext>
                </a:extLst>
              </a:tr>
              <a:tr h="368300">
                <a:tc gridSpan="4"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BOF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(Before the First Row)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3445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Steven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82640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Neena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101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63363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Lex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102</a:t>
                      </a: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145"/>
                  </a:ext>
                </a:extLst>
              </a:tr>
              <a:tr h="368300">
                <a:tc gridSpan="4"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EOF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(After the Last Row)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9072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73016"/>
                  </a:ext>
                </a:extLst>
              </a:tr>
            </a:tbl>
          </a:graphicData>
        </a:graphic>
      </p:graphicFrame>
      <p:sp>
        <p:nvSpPr>
          <p:cNvPr id="6" name="Rectangle 81">
            <a:extLst>
              <a:ext uri="{FF2B5EF4-FFF2-40B4-BE49-F238E27FC236}">
                <a16:creationId xmlns:a16="http://schemas.microsoft.com/office/drawing/2014/main" id="{A9798813-CFCA-4FE2-9ACD-BDC302C7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36" y="4852075"/>
            <a:ext cx="7589846" cy="12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실질적인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데이터가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저장되어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있는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영역과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함께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실제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데이터가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저장되어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있지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않은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영역으로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BOF</a:t>
            </a:r>
            <a:r>
              <a:rPr lang="en-US" altLang="ko-KR" sz="1600" dirty="0" err="1"/>
              <a:t>와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EOF</a:t>
            </a:r>
            <a:r>
              <a:rPr lang="en-US" altLang="ko-KR" sz="1600" dirty="0" err="1"/>
              <a:t>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함께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존재</a:t>
            </a:r>
            <a:endParaRPr lang="en-US" altLang="ko-KR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BOF</a:t>
            </a:r>
            <a:r>
              <a:rPr lang="en-US" altLang="ko-KR" sz="1400" dirty="0">
                <a:latin typeface="맑은 고딕"/>
                <a:ea typeface="맑은 고딕"/>
              </a:rPr>
              <a:t>(Begin of File): </a:t>
            </a:r>
            <a:r>
              <a:rPr lang="en-US" altLang="ko-KR" sz="1600" dirty="0" err="1"/>
              <a:t>첫째</a:t>
            </a:r>
            <a:r>
              <a:rPr lang="en-US" altLang="ko-KR" sz="1600" dirty="0"/>
              <a:t> 행(row) </a:t>
            </a:r>
            <a:r>
              <a:rPr lang="en-US" altLang="ko-KR" sz="1600" dirty="0" err="1"/>
              <a:t>이전의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레코드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endParaRPr lang="en-US" altLang="ko-KR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EOF</a:t>
            </a:r>
            <a:r>
              <a:rPr lang="en-US" altLang="ko-KR" sz="1400" dirty="0">
                <a:latin typeface="맑은 고딕"/>
                <a:ea typeface="맑은 고딕"/>
              </a:rPr>
              <a:t>(End of File): </a:t>
            </a:r>
            <a:r>
              <a:rPr lang="en-US" altLang="ko-KR" sz="1600" dirty="0" err="1"/>
              <a:t>마지막</a:t>
            </a:r>
            <a:r>
              <a:rPr lang="en-US" altLang="ko-KR" sz="1600" dirty="0"/>
              <a:t> 행(row) </a:t>
            </a:r>
            <a:r>
              <a:rPr lang="en-US" altLang="ko-KR" sz="1600" dirty="0" err="1"/>
              <a:t>다음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레코드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8773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5FD43-7FDB-4C27-91B5-B8916380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latin typeface="Arial" panose="020B0604020202020204" pitchFamily="34" charset="0"/>
              </a:rPr>
              <a:t>ResultSet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ko-KR" altLang="en-US" sz="3200" b="1" dirty="0">
                <a:latin typeface="Arial" panose="020B0604020202020204" pitchFamily="34" charset="0"/>
              </a:rPr>
              <a:t>인터페이스</a:t>
            </a:r>
            <a:r>
              <a:rPr lang="en-US" altLang="ko-KR" sz="3200" b="1" dirty="0">
                <a:latin typeface="Arial" panose="020B0604020202020204" pitchFamily="34" charset="0"/>
              </a:rPr>
              <a:t> </a:t>
            </a:r>
            <a:r>
              <a:rPr lang="en-US" altLang="ko-KR" sz="3200" b="1" dirty="0" err="1">
                <a:latin typeface="Arial" panose="020B0604020202020204" pitchFamily="34" charset="0"/>
              </a:rPr>
              <a:t>메소드</a:t>
            </a:r>
            <a:r>
              <a:rPr lang="ko-KR" altLang="en-US" sz="3200" b="1" dirty="0">
                <a:latin typeface="Arial" panose="020B0604020202020204" pitchFamily="34" charset="0"/>
              </a:rPr>
              <a:t>들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60AB4-3394-43A8-94A7-50C33F68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1986-58A0-46D6-876C-14F19CE639C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4F550FD-7BE8-4E59-B27D-CC52E9353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79866"/>
              </p:ext>
            </p:extLst>
          </p:nvPr>
        </p:nvGraphicFramePr>
        <p:xfrm>
          <a:off x="628650" y="1173376"/>
          <a:ext cx="7591523" cy="2635672"/>
        </p:xfrm>
        <a:graphic>
          <a:graphicData uri="http://schemas.openxmlformats.org/drawingml/2006/table">
            <a:tbl>
              <a:tblPr/>
              <a:tblGrid>
                <a:gridCol w="2448546">
                  <a:extLst>
                    <a:ext uri="{9D8B030D-6E8A-4147-A177-3AD203B41FA5}">
                      <a16:colId xmlns:a16="http://schemas.microsoft.com/office/drawing/2014/main" val="831105754"/>
                    </a:ext>
                  </a:extLst>
                </a:gridCol>
                <a:gridCol w="5142977">
                  <a:extLst>
                    <a:ext uri="{9D8B030D-6E8A-4147-A177-3AD203B41FA5}">
                      <a16:colId xmlns:a16="http://schemas.microsoft.com/office/drawing/2014/main" val="2413329596"/>
                    </a:ext>
                  </a:extLst>
                </a:gridCol>
              </a:tblGrid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  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74869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next( )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레코드 행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행이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있으면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true,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없으면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3913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previous( )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 레코드 행으로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26164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first( ) 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처음 레코드가 존재하는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70951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last( ) 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 레코드가 존재하는 행으로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10649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absolute(int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rowNum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)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지정한 행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3358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beforeFirst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( )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처음 레코드 이전 행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(BOF)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73605"/>
                  </a:ext>
                </a:extLst>
              </a:tr>
              <a:tr h="329459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afterLast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( )  </a:t>
                      </a: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 레코드 이후 행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(EOF)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1008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5651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8E1B579-A8B6-4CC1-868E-CD209D0B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199956"/>
            <a:ext cx="6648646" cy="1869167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fontAlgn="base">
              <a:lnSpc>
                <a:spcPct val="120000"/>
              </a:lnSpc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String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“select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first_name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employee_id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                       from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hr.employees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 where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 &lt; 4” 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pstmt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 =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con.prepareStatement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</a:rPr>
              <a:t>sql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ResultSet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rs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pstmt.executeQuery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while( </a:t>
            </a:r>
            <a:r>
              <a:rPr lang="en-US" altLang="ko-KR" b="1" dirty="0" err="1">
                <a:solidFill>
                  <a:srgbClr val="0070C0"/>
                </a:solidFill>
                <a:latin typeface="맑은 고딕"/>
                <a:ea typeface="맑은 고딕"/>
              </a:rPr>
              <a:t>rs.next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( )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){ …  } </a:t>
            </a:r>
          </a:p>
        </p:txBody>
      </p:sp>
    </p:spTree>
    <p:extLst>
      <p:ext uri="{BB962C8B-B14F-4D97-AF65-F5344CB8AC3E}">
        <p14:creationId xmlns:p14="http://schemas.microsoft.com/office/powerpoint/2010/main" val="309241709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1096</Words>
  <Application>Microsoft Office PowerPoint</Application>
  <PresentationFormat>화면 슬라이드 쇼(4:3)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HY그래픽M</vt:lpstr>
      <vt:lpstr>HY헤드라인M</vt:lpstr>
      <vt:lpstr>굴림</vt:lpstr>
      <vt:lpstr>굴림체</vt:lpstr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2_Office Theme</vt:lpstr>
      <vt:lpstr>2_Office 테마</vt:lpstr>
      <vt:lpstr>3_Office 테마</vt:lpstr>
      <vt:lpstr>JDBC</vt:lpstr>
      <vt:lpstr>JDBC (Java Database Connectivity)</vt:lpstr>
      <vt:lpstr>JDBC를 이용한 데이터베이스 조작</vt:lpstr>
      <vt:lpstr>JDBC를 이용한 데이터베이스 조작</vt:lpstr>
      <vt:lpstr>(1단계) JDBC 드라이버 로드</vt:lpstr>
      <vt:lpstr>(2단계) DB 연결 객체인 Connection 생성</vt:lpstr>
      <vt:lpstr>(3단계) Statement 객체 생성하기</vt:lpstr>
      <vt:lpstr>(4단계) ResultSet 객체</vt:lpstr>
      <vt:lpstr>ResultSet 인터페이스 메소드들</vt:lpstr>
      <vt:lpstr>ResultSet에서 데이터 가져오기</vt:lpstr>
      <vt:lpstr>PreparedStatement 인터페이스</vt:lpstr>
      <vt:lpstr>ResultSetMetaData 인터페이스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서브쿼리(Subquery)</dc:title>
  <dc:creator>박주화</dc:creator>
  <cp:lastModifiedBy>박주화</cp:lastModifiedBy>
  <cp:revision>50</cp:revision>
  <dcterms:created xsi:type="dcterms:W3CDTF">2022-02-08T16:30:04Z</dcterms:created>
  <dcterms:modified xsi:type="dcterms:W3CDTF">2022-07-20T17:30:51Z</dcterms:modified>
</cp:coreProperties>
</file>