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5" r:id="rId1"/>
  </p:sldMasterIdLst>
  <p:notesMasterIdLst>
    <p:notesMasterId r:id="rId53"/>
  </p:notesMasterIdLst>
  <p:handoutMasterIdLst>
    <p:handoutMasterId r:id="rId54"/>
  </p:handoutMasterIdLst>
  <p:sldIdLst>
    <p:sldId id="256" r:id="rId2"/>
    <p:sldId id="380" r:id="rId3"/>
    <p:sldId id="604" r:id="rId4"/>
    <p:sldId id="538" r:id="rId5"/>
    <p:sldId id="605" r:id="rId6"/>
    <p:sldId id="606" r:id="rId7"/>
    <p:sldId id="607" r:id="rId8"/>
    <p:sldId id="608" r:id="rId9"/>
    <p:sldId id="609" r:id="rId10"/>
    <p:sldId id="610" r:id="rId11"/>
    <p:sldId id="611" r:id="rId12"/>
    <p:sldId id="612" r:id="rId13"/>
    <p:sldId id="613" r:id="rId14"/>
    <p:sldId id="614" r:id="rId15"/>
    <p:sldId id="615" r:id="rId16"/>
    <p:sldId id="616" r:id="rId17"/>
    <p:sldId id="617" r:id="rId18"/>
    <p:sldId id="618" r:id="rId19"/>
    <p:sldId id="620" r:id="rId20"/>
    <p:sldId id="621" r:id="rId21"/>
    <p:sldId id="622" r:id="rId22"/>
    <p:sldId id="623" r:id="rId23"/>
    <p:sldId id="624" r:id="rId24"/>
    <p:sldId id="625" r:id="rId25"/>
    <p:sldId id="626" r:id="rId26"/>
    <p:sldId id="627" r:id="rId27"/>
    <p:sldId id="628" r:id="rId28"/>
    <p:sldId id="629" r:id="rId29"/>
    <p:sldId id="630" r:id="rId30"/>
    <p:sldId id="631" r:id="rId31"/>
    <p:sldId id="632" r:id="rId32"/>
    <p:sldId id="633" r:id="rId33"/>
    <p:sldId id="634" r:id="rId34"/>
    <p:sldId id="635" r:id="rId35"/>
    <p:sldId id="636" r:id="rId36"/>
    <p:sldId id="637" r:id="rId37"/>
    <p:sldId id="638" r:id="rId38"/>
    <p:sldId id="639" r:id="rId39"/>
    <p:sldId id="640" r:id="rId40"/>
    <p:sldId id="641" r:id="rId41"/>
    <p:sldId id="642" r:id="rId42"/>
    <p:sldId id="643" r:id="rId43"/>
    <p:sldId id="644" r:id="rId44"/>
    <p:sldId id="645" r:id="rId45"/>
    <p:sldId id="646" r:id="rId46"/>
    <p:sldId id="647" r:id="rId47"/>
    <p:sldId id="648" r:id="rId48"/>
    <p:sldId id="649" r:id="rId49"/>
    <p:sldId id="650" r:id="rId50"/>
    <p:sldId id="651" r:id="rId51"/>
    <p:sldId id="275" r:id="rId52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  <a:srgbClr val="640032"/>
    <a:srgbClr val="452103"/>
    <a:srgbClr val="683104"/>
    <a:srgbClr val="592A03"/>
    <a:srgbClr val="CC9900"/>
    <a:srgbClr val="CCCC00"/>
    <a:srgbClr val="FCF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11" autoAdjust="0"/>
    <p:restoredTop sz="94711" autoAdjust="0"/>
  </p:normalViewPr>
  <p:slideViewPr>
    <p:cSldViewPr>
      <p:cViewPr>
        <p:scale>
          <a:sx n="76" d="100"/>
          <a:sy n="76" d="100"/>
        </p:scale>
        <p:origin x="-522" y="-72"/>
      </p:cViewPr>
      <p:guideLst>
        <p:guide orient="horz" pos="2160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214" y="-102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>
                <a:ea typeface="돋움" pitchFamily="50" charset="-127"/>
              </a:defRPr>
            </a:lvl1pPr>
          </a:lstStyle>
          <a:p>
            <a:pPr>
              <a:defRPr/>
            </a:pPr>
            <a:fld id="{E5A26A2C-822B-4EB7-B6FD-B759E42CFA32}" type="datetimeFigureOut">
              <a:rPr lang="ko-KR" altLang="en-US"/>
              <a:pPr>
                <a:defRPr/>
              </a:pPr>
              <a:t>2020-10-27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>
                <a:ea typeface="돋움" pitchFamily="50" charset="-127"/>
              </a:defRPr>
            </a:lvl1pPr>
          </a:lstStyle>
          <a:p>
            <a:pPr>
              <a:defRPr/>
            </a:pPr>
            <a:fld id="{D399BFAE-2713-4302-9E27-8B2E2AF143D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8463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>
                <a:ea typeface="돋움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>
                <a:ea typeface="돋움" pitchFamily="50" charset="-127"/>
              </a:defRPr>
            </a:lvl1pPr>
          </a:lstStyle>
          <a:p>
            <a:pPr>
              <a:defRPr/>
            </a:pPr>
            <a:fld id="{5B9BFFD0-4002-45B2-861E-46362D539493}" type="datetimeFigureOut">
              <a:rPr lang="ko-KR" altLang="en-US"/>
              <a:pPr>
                <a:defRPr/>
              </a:pPr>
              <a:t>2020-10-27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>
                <a:ea typeface="돋움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latinLnBrk="0" hangingPunct="0">
              <a:defRPr kumimoji="0" sz="1200">
                <a:ea typeface="돋움" pitchFamily="50" charset="-127"/>
              </a:defRPr>
            </a:lvl1pPr>
          </a:lstStyle>
          <a:p>
            <a:pPr>
              <a:defRPr/>
            </a:pPr>
            <a:fld id="{42D136FD-C437-4EAD-9E8A-B34DFBD8CB4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9721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/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>
              <a:ea typeface="돋움" pitchFamily="50" charset="-127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>
              <a:ea typeface="돋움" pitchFamily="50" charset="-127"/>
            </a:endParaRPr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>
              <a:ea typeface="돋움" pitchFamily="50" charset="-127"/>
            </a:endParaRPr>
          </a:p>
        </p:txBody>
      </p:sp>
      <p:pic>
        <p:nvPicPr>
          <p:cNvPr id="7" name="Picture 32" descr="hanbitmedia logo_RGB_72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92950" y="6165850"/>
            <a:ext cx="17272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1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뇌를 자극하는 </a:t>
            </a:r>
            <a:r>
              <a:rPr lang="en-US" altLang="ko-KR" sz="1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JSP &amp; </a:t>
            </a:r>
            <a:r>
              <a:rPr lang="en-US" altLang="ko-KR" sz="1800" dirty="0" err="1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Servlet</a:t>
            </a:r>
            <a:endParaRPr lang="ko-KR" altLang="en-US" sz="1800" dirty="0" smtClean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660033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7" descr="Beginner_logo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  <a:ea typeface="돋움" pitchFamily="50" charset="-127"/>
            </a:endParaRP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8153400" y="6627813"/>
            <a:ext cx="762000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>
              <a:defRPr/>
            </a:pPr>
            <a:fld id="{C6FBF7A9-72D5-4A19-A3B3-19C8D94E02F6}" type="slidenum">
              <a:rPr lang="ko-KR" altLang="en-US" sz="1100">
                <a:solidFill>
                  <a:srgbClr val="452103"/>
                </a:solidFill>
                <a:latin typeface="HY헤드라인M" pitchFamily="18" charset="-127"/>
                <a:ea typeface="HY헤드라인M" pitchFamily="18" charset="-127"/>
              </a:rPr>
              <a:pPr algn="r" eaLnBrk="0" hangingPunct="0">
                <a:defRPr/>
              </a:pPr>
              <a:t>‹#›</a:t>
            </a:fld>
            <a:r>
              <a:rPr lang="en-US" altLang="ko-KR" sz="1100" dirty="0">
                <a:solidFill>
                  <a:srgbClr val="452103"/>
                </a:solidFill>
                <a:latin typeface="HY헤드라인M" pitchFamily="18" charset="-127"/>
                <a:ea typeface="HY헤드라인M" pitchFamily="18" charset="-127"/>
              </a:rPr>
              <a:t>/51</a:t>
            </a:r>
          </a:p>
        </p:txBody>
      </p:sp>
      <p:sp>
        <p:nvSpPr>
          <p:cNvPr id="6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7 w 3800"/>
              <a:gd name="T3" fmla="*/ 0 h 428"/>
              <a:gd name="T4" fmla="*/ 2147483647 w 3800"/>
              <a:gd name="T5" fmla="*/ 2147483647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ea typeface="돋움" pitchFamily="50" charset="-127"/>
            </a:endParaRPr>
          </a:p>
        </p:txBody>
      </p:sp>
      <p:grpSp>
        <p:nvGrpSpPr>
          <p:cNvPr id="7" name="Group 191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9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11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6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2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+mn-ea"/>
                </a:endParaRPr>
              </a:p>
            </p:txBody>
          </p:sp>
        </p:grpSp>
        <p:pic>
          <p:nvPicPr>
            <p:cNvPr id="10" name="Picture 195" descr="Untitled-4 copy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0">
              <a:defRPr/>
            </a:pPr>
            <a:r>
              <a:rPr kumimoji="0" lang="en-US" altLang="ko-KR" sz="2800" smtClean="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smtClean="0">
              <a:solidFill>
                <a:srgbClr val="660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뒷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/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>
              <a:ea typeface="돋움" pitchFamily="50" charset="-127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>
              <a:ea typeface="돋움" pitchFamily="50" charset="-127"/>
            </a:endParaRPr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>
              <a:ea typeface="돋움" pitchFamily="50" charset="-127"/>
            </a:endParaRPr>
          </a:p>
        </p:txBody>
      </p:sp>
      <p:pic>
        <p:nvPicPr>
          <p:cNvPr id="6" name="Picture 32" descr="hanbitmedia logo_RGB_72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92950" y="6165850"/>
            <a:ext cx="17272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WordArt 3"/>
          <p:cNvSpPr>
            <a:spLocks noChangeArrowheads="1" noChangeShapeType="1" noTextEdit="1"/>
          </p:cNvSpPr>
          <p:nvPr userDrawn="1"/>
        </p:nvSpPr>
        <p:spPr bwMode="gray">
          <a:xfrm>
            <a:off x="2423163" y="4386945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  <a:ea typeface="돋움" pitchFamily="50" charset="-127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  <a:ea typeface="돋움" pitchFamily="50" charset="-127"/>
            </a:endParaRPr>
          </a:p>
        </p:txBody>
      </p:sp>
      <p:sp>
        <p:nvSpPr>
          <p:cNvPr id="8" name="TextBox 20"/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1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뇌를 자극하는 </a:t>
            </a:r>
            <a:r>
              <a:rPr lang="en-US" altLang="ko-KR" sz="1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JSP &amp; </a:t>
            </a:r>
            <a:r>
              <a:rPr lang="en-US" altLang="ko-KR" sz="1800" dirty="0" err="1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Servlet</a:t>
            </a:r>
            <a:endParaRPr lang="ko-KR" altLang="en-US" sz="1800" dirty="0" smtClean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  <a:ea typeface="돋움" pitchFamily="50" charset="-127"/>
            </a:endParaRPr>
          </a:p>
        </p:txBody>
      </p:sp>
      <p:sp>
        <p:nvSpPr>
          <p:cNvPr id="1028" name="Rectangle 18"/>
          <p:cNvSpPr>
            <a:spLocks noChangeArrowheads="1"/>
          </p:cNvSpPr>
          <p:nvPr/>
        </p:nvSpPr>
        <p:spPr bwMode="auto">
          <a:xfrm>
            <a:off x="8153400" y="6627813"/>
            <a:ext cx="762000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>
              <a:defRPr/>
            </a:pPr>
            <a:fld id="{DC1AEBDE-7B40-4402-BE73-B8B518AA9804}" type="slidenum">
              <a:rPr lang="ko-KR" altLang="en-US" sz="1100">
                <a:solidFill>
                  <a:srgbClr val="452103"/>
                </a:solidFill>
                <a:latin typeface="HY헤드라인M" pitchFamily="18" charset="-127"/>
                <a:ea typeface="HY헤드라인M" pitchFamily="18" charset="-127"/>
              </a:rPr>
              <a:pPr algn="r" eaLnBrk="0" hangingPunct="0">
                <a:defRPr/>
              </a:pPr>
              <a:t>‹#›</a:t>
            </a:fld>
            <a:r>
              <a:rPr lang="en-US" altLang="ko-KR" sz="1100">
                <a:solidFill>
                  <a:srgbClr val="452103"/>
                </a:solidFill>
                <a:latin typeface="HY헤드라인M" pitchFamily="18" charset="-127"/>
                <a:ea typeface="HY헤드라인M" pitchFamily="18" charset="-127"/>
              </a:rPr>
              <a:t>/50</a:t>
            </a: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2"/>
            <a:endParaRPr lang="en-US" altLang="ko-KR" smtClean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7 w 3800"/>
              <a:gd name="T3" fmla="*/ 0 h 428"/>
              <a:gd name="T4" fmla="*/ 2147483647 w 3800"/>
              <a:gd name="T5" fmla="*/ 2147483647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ea typeface="돋움" pitchFamily="50" charset="-127"/>
            </a:endParaRPr>
          </a:p>
        </p:txBody>
      </p:sp>
      <p:grpSp>
        <p:nvGrpSpPr>
          <p:cNvPr id="2" name="Group 191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3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27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6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8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+mn-ea"/>
                </a:endParaRPr>
              </a:p>
            </p:txBody>
          </p:sp>
        </p:grpSp>
        <p:pic>
          <p:nvPicPr>
            <p:cNvPr id="26" name="Picture 195" descr="Untitled-4 copy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0" r:id="rId1"/>
    <p:sldLayoutId id="2147484291" r:id="rId2"/>
    <p:sldLayoutId id="2147484289" r:id="rId3"/>
    <p:sldLayoutId id="2147484292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660033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200"/>
        </a:spcAft>
        <a:buClr>
          <a:srgbClr val="660033"/>
        </a:buClr>
        <a:buFont typeface="Wingdings" pitchFamily="2" charset="2"/>
        <a:buChar char="v"/>
        <a:defRPr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B1AE6B"/>
        </a:buClr>
        <a:buFont typeface="Wingdings" pitchFamily="2" charset="2"/>
        <a:buChar char="§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2pPr>
      <a:lvl3pPr marL="809625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ADB9AD"/>
        </a:buClr>
        <a:buChar char="•"/>
        <a:defRPr sz="14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>
                <a:ln w="11430">
                  <a:solidFill>
                    <a:srgbClr val="452103"/>
                  </a:solidFill>
                </a:ln>
                <a:solidFill>
                  <a:srgbClr val="660033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4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rgbClr val="660033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8194" name="제목 5"/>
          <p:cNvSpPr>
            <a:spLocks noGrp="1"/>
          </p:cNvSpPr>
          <p:nvPr>
            <p:ph type="ctrTitle"/>
          </p:nvPr>
        </p:nvSpPr>
        <p:spPr>
          <a:xfrm>
            <a:off x="1447800" y="4267200"/>
            <a:ext cx="7696200" cy="838200"/>
          </a:xfrm>
        </p:spPr>
        <p:txBody>
          <a:bodyPr/>
          <a:lstStyle/>
          <a:p>
            <a:r>
              <a:rPr lang="ko-KR" altLang="en-US" smtClean="0"/>
              <a:t>쿠키와 세션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쿠키 데이터를 읽는 방법 </a:t>
            </a:r>
            <a:r>
              <a:rPr lang="en-US" altLang="ko-KR" smtClean="0"/>
              <a:t>– </a:t>
            </a:r>
            <a:r>
              <a:rPr lang="ko-KR" altLang="en-US" smtClean="0"/>
              <a:t>조회 기능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9458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쿠키 기술의 사용 방법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838200" y="1447800"/>
          <a:ext cx="6019800" cy="4648201"/>
        </p:xfrm>
        <a:graphic>
          <a:graphicData uri="http://schemas.openxmlformats.org/drawingml/2006/table">
            <a:tbl>
              <a:tblPr/>
              <a:tblGrid>
                <a:gridCol w="6019800"/>
              </a:tblGrid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4-2]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쿠키 데이터를 읽는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JSP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페이지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4348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 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Cookie[] cookies = request.getCookies();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&lt;HEAD&gt;&lt;TITLE&gt;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쿠키 데이터 읽기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이름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&lt;%= getCookieValue(cookies, “NAME ”) %&gt; 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성별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&lt;%= getCookieValue(cookies, “GENDER ”) %&gt; 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나이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&lt;%= getCookieValue(cookies, “AGE ”)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&lt;/HTML&gt;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&lt;%!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private String getCookieValue(Cookie[] cookies, String name)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String value = null;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if (cookies == null)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 return null;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for (Cookie cookie : cookies)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  if (cookie.getName().equals(name))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       return cookie.getValue();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return null;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%&gt;&gt;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쿠키 데이터를 읽는 방법 </a:t>
            </a:r>
            <a:r>
              <a:rPr lang="en-US" altLang="ko-KR" smtClean="0"/>
              <a:t>– </a:t>
            </a:r>
            <a:r>
              <a:rPr lang="ko-KR" altLang="en-US" smtClean="0"/>
              <a:t>조회 기능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새로운 웹</a:t>
            </a:r>
            <a:r>
              <a:rPr lang="en-US" altLang="ko-KR" smtClean="0"/>
              <a:t> </a:t>
            </a:r>
            <a:r>
              <a:rPr lang="ko-KR" altLang="en-US" smtClean="0"/>
              <a:t>브라우저를 시작 다음에</a:t>
            </a:r>
            <a:r>
              <a:rPr lang="en-US" altLang="ko-KR" smtClean="0"/>
              <a:t>, [</a:t>
            </a:r>
            <a:r>
              <a:rPr lang="ko-KR" altLang="en-US" smtClean="0"/>
              <a:t>예제 </a:t>
            </a:r>
            <a:r>
              <a:rPr lang="en-US" altLang="ko-KR" smtClean="0"/>
              <a:t>4-1]</a:t>
            </a:r>
            <a:r>
              <a:rPr lang="ko-KR" altLang="en-US" smtClean="0"/>
              <a:t>과 </a:t>
            </a:r>
            <a:r>
              <a:rPr lang="en-US" altLang="ko-KR" smtClean="0"/>
              <a:t>[</a:t>
            </a:r>
            <a:r>
              <a:rPr lang="ko-KR" altLang="en-US" smtClean="0"/>
              <a:t>예제 </a:t>
            </a:r>
            <a:r>
              <a:rPr lang="en-US" altLang="ko-KR" smtClean="0"/>
              <a:t>4-2]</a:t>
            </a:r>
            <a:r>
              <a:rPr lang="ko-KR" altLang="en-US" smtClean="0"/>
              <a:t>를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localhost</a:t>
            </a:r>
            <a:r>
              <a:rPr lang="ko-KR" altLang="en-US" smtClean="0"/>
              <a:t>라는 도메인 이름과 </a:t>
            </a:r>
            <a:r>
              <a:rPr lang="en-US" altLang="ko-KR" smtClean="0"/>
              <a:t>127.0.0.1</a:t>
            </a:r>
            <a:r>
              <a:rPr lang="ko-KR" altLang="en-US" smtClean="0"/>
              <a:t>이라는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ko-KR" altLang="en-US" smtClean="0"/>
              <a:t>주소로 각각 호출하면 다음과 같은 결과가 나온다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20482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쿠키 기술의 사용 방법</a:t>
            </a:r>
          </a:p>
        </p:txBody>
      </p:sp>
      <p:pic>
        <p:nvPicPr>
          <p:cNvPr id="2048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600200"/>
            <a:ext cx="3505200" cy="150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1581150"/>
            <a:ext cx="3505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1219200" y="3200400"/>
            <a:ext cx="2667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4-6]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4-2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 실행 결과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(1)</a:t>
            </a:r>
            <a:endParaRPr lang="ko-KR" altLang="en-US" sz="11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105400" y="3200400"/>
            <a:ext cx="2667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4-7]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4-2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 실행 결과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(2)</a:t>
            </a:r>
            <a:endParaRPr lang="ko-KR" altLang="en-US" sz="11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4651375"/>
            <a:ext cx="3276600" cy="147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8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76800" y="4648200"/>
            <a:ext cx="35052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1676400" y="6248400"/>
            <a:ext cx="5791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4-8]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4-1,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4-2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를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서로 다른 웹 서버 주소를 가지고 호출 했을 때의 결과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쿠키 데이터를 수정하는 방법 </a:t>
            </a:r>
            <a:r>
              <a:rPr lang="en-US" altLang="ko-KR" smtClean="0"/>
              <a:t>– </a:t>
            </a:r>
            <a:r>
              <a:rPr lang="ko-KR" altLang="en-US" smtClean="0"/>
              <a:t>수정 기능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웹 브라우저에 저장되어 있는 쿠키의 값을 수정 하기 위해서는 새로운 쿠키를 저장할 때와 마찬가지로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Cookie</a:t>
            </a:r>
            <a:r>
              <a:rPr lang="en-US" altLang="ko-KR" smtClean="0"/>
              <a:t> </a:t>
            </a:r>
            <a:r>
              <a:rPr lang="ko-KR" altLang="en-US" smtClean="0"/>
              <a:t>객체를 만들어서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addCookie</a:t>
            </a:r>
            <a:r>
              <a:rPr lang="en-US" altLang="ko-KR" smtClean="0"/>
              <a:t> </a:t>
            </a:r>
            <a:r>
              <a:rPr lang="ko-KR" altLang="en-US" smtClean="0"/>
              <a:t>메서드에 넘겨주면 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r>
              <a:rPr lang="ko-KR" altLang="en-US" smtClean="0"/>
              <a:t>예제를 톰캣의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brain04</a:t>
            </a:r>
            <a:r>
              <a:rPr lang="en-US" altLang="ko-KR" smtClean="0"/>
              <a:t> </a:t>
            </a:r>
            <a:r>
              <a:rPr lang="ko-KR" altLang="en-US" smtClean="0"/>
              <a:t>웹 애플리케이션 디렉터리에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ModifyCookie.jsp</a:t>
            </a:r>
            <a:r>
              <a:rPr lang="ko-KR" altLang="en-US" smtClean="0"/>
              <a:t>라는 이름으로 저장한다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21506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쿠키 기술의 사용 방법</a:t>
            </a:r>
          </a:p>
        </p:txBody>
      </p:sp>
      <p:graphicFrame>
        <p:nvGraphicFramePr>
          <p:cNvPr id="21516" name="Group 12"/>
          <p:cNvGraphicFramePr>
            <a:graphicFrameLocks noGrp="1"/>
          </p:cNvGraphicFramePr>
          <p:nvPr/>
        </p:nvGraphicFramePr>
        <p:xfrm>
          <a:off x="838200" y="2209800"/>
          <a:ext cx="6019800" cy="2560320"/>
        </p:xfrm>
        <a:graphic>
          <a:graphicData uri="http://schemas.openxmlformats.org/drawingml/2006/table">
            <a:tbl>
              <a:tblPr/>
              <a:tblGrid>
                <a:gridCol w="6019800"/>
              </a:tblGrid>
              <a:tr h="227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4-3]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쿠키 데이터의 값을 수정하는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JSP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페이지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1601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 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 response.addCookie(new Cookie( “AGE ”, “16 ”));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&lt;HEAD&gt;&lt;TITLE&gt;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쿠키 데이터 수정하기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AGE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쿠키에 새로운 값이 저장되었습니다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.&lt;BR&gt;&lt;BR&gt;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쿠키 데이터를 수정하는 방법 </a:t>
            </a:r>
            <a:r>
              <a:rPr lang="en-US" altLang="ko-KR" smtClean="0"/>
              <a:t>– </a:t>
            </a:r>
            <a:r>
              <a:rPr lang="ko-KR" altLang="en-US" smtClean="0"/>
              <a:t>수정 기능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22530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쿠키 기술의 사용 방법</a:t>
            </a:r>
          </a:p>
        </p:txBody>
      </p:sp>
      <p:pic>
        <p:nvPicPr>
          <p:cNvPr id="22531" name="Picture 9"/>
          <p:cNvPicPr>
            <a:picLocks noChangeAspect="1" noChangeArrowheads="1"/>
          </p:cNvPicPr>
          <p:nvPr/>
        </p:nvPicPr>
        <p:blipFill>
          <a:blip r:embed="rId2"/>
          <a:srcRect l="21275" t="30154" r="23657" b="5090"/>
          <a:stretch>
            <a:fillRect/>
          </a:stretch>
        </p:blipFill>
        <p:spPr bwMode="auto">
          <a:xfrm>
            <a:off x="685800" y="17526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1371600" y="6019800"/>
            <a:ext cx="5791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4-9]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4-3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 실행 결과를 확인하는 방법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쿠키 데이터를 삭제하는 방법 </a:t>
            </a:r>
            <a:r>
              <a:rPr lang="en-US" altLang="ko-KR" smtClean="0"/>
              <a:t>– </a:t>
            </a:r>
            <a:r>
              <a:rPr lang="ko-KR" altLang="en-US" smtClean="0"/>
              <a:t>삭제 기능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쿠키 기술에서 데이터를 삭제하기 위해서는 쿠키의 남은 수명을 </a:t>
            </a:r>
            <a:r>
              <a:rPr lang="en-US" altLang="ko-KR" smtClean="0"/>
              <a:t>0</a:t>
            </a:r>
            <a:r>
              <a:rPr lang="ko-KR" altLang="en-US" smtClean="0"/>
              <a:t>으로 설정하는 방법을 사용해야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쿠키의 수명을 설정하기 위해서는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addCookie</a:t>
            </a:r>
            <a:r>
              <a:rPr lang="en-US" altLang="ko-KR" smtClean="0"/>
              <a:t> </a:t>
            </a:r>
            <a:r>
              <a:rPr lang="ko-KR" altLang="en-US" smtClean="0"/>
              <a:t>메서드를 호출하기 전에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Cookie</a:t>
            </a:r>
            <a:r>
              <a:rPr lang="en-US" altLang="ko-KR" smtClean="0"/>
              <a:t> </a:t>
            </a:r>
            <a:r>
              <a:rPr lang="ko-KR" altLang="en-US" smtClean="0"/>
              <a:t>객체에 대해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setMaxAge</a:t>
            </a:r>
            <a:r>
              <a:rPr lang="ko-KR" altLang="en-US" smtClean="0"/>
              <a:t>라는 메서드를 호출하면 된다</a:t>
            </a:r>
            <a:r>
              <a:rPr lang="en-US" altLang="ko-KR" smtClean="0"/>
              <a:t>. </a:t>
            </a:r>
            <a:r>
              <a:rPr lang="ko-KR" altLang="en-US" smtClean="0"/>
              <a:t>이 메서드에는 초단위의 값을 넘겨줘야 하므로</a:t>
            </a:r>
            <a:r>
              <a:rPr lang="en-US" altLang="ko-KR" smtClean="0"/>
              <a:t>, 1</a:t>
            </a:r>
            <a:r>
              <a:rPr lang="ko-KR" altLang="en-US" smtClean="0"/>
              <a:t>시간 후에 쿠키가 지워지도록 만들려면 다음과 같은 값을 넘겨줘야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ko-KR" altLang="en-US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addCookie</a:t>
            </a:r>
            <a:r>
              <a:rPr lang="en-US" altLang="ko-KR" smtClean="0"/>
              <a:t> </a:t>
            </a:r>
            <a:r>
              <a:rPr lang="ko-KR" altLang="en-US" smtClean="0"/>
              <a:t>메서드에 </a:t>
            </a:r>
            <a:r>
              <a:rPr lang="en-US" altLang="ko-KR" smtClean="0"/>
              <a:t>0</a:t>
            </a:r>
            <a:r>
              <a:rPr lang="ko-KR" altLang="en-US" smtClean="0"/>
              <a:t>이나 마이너스 값을 넘겨줄 수도 있다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23554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쿠키 기술의 사용 방법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819400" y="3733800"/>
          <a:ext cx="29718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cookie.setMaxAge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(3600);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4191000" y="4267200"/>
            <a:ext cx="1905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쿠키의 최대 수명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초 단위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)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rot="16200000" flipV="1">
            <a:off x="4562475" y="4105275"/>
            <a:ext cx="263525" cy="603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295400" y="5257800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cookie.setMaxAge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(0);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981200" y="5791200"/>
            <a:ext cx="1524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쿠키를 바로 삭제하도록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만드는 값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5562600" y="5257800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cookie.setMaxAge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(-1);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6248400" y="579120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웹 브라우저가 끝날 때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쿠키가 삭제되도록 만드는 값</a:t>
            </a:r>
          </a:p>
        </p:txBody>
      </p:sp>
      <p:cxnSp>
        <p:nvCxnSpPr>
          <p:cNvPr id="16" name="직선 화살표 연결선 15"/>
          <p:cNvCxnSpPr>
            <a:stCxn id="10" idx="0"/>
          </p:cNvCxnSpPr>
          <p:nvPr/>
        </p:nvCxnSpPr>
        <p:spPr>
          <a:xfrm rot="5400000" flipH="1" flipV="1">
            <a:off x="2738438" y="5537200"/>
            <a:ext cx="258762" cy="2492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rot="16200000" flipV="1">
            <a:off x="7167563" y="5624513"/>
            <a:ext cx="268287" cy="460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쿠키 데이터를 삭제하는 방법 </a:t>
            </a:r>
            <a:r>
              <a:rPr lang="en-US" altLang="ko-KR" smtClean="0"/>
              <a:t>– </a:t>
            </a:r>
            <a:r>
              <a:rPr lang="ko-KR" altLang="en-US" smtClean="0"/>
              <a:t>삭제 기능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r>
              <a:rPr lang="ko-KR" altLang="en-US" smtClean="0"/>
              <a:t>예제를 톰캣의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brain04</a:t>
            </a:r>
            <a:r>
              <a:rPr lang="en-US" altLang="ko-KR" smtClean="0"/>
              <a:t> </a:t>
            </a:r>
            <a:r>
              <a:rPr lang="ko-KR" altLang="en-US" smtClean="0"/>
              <a:t>웹 애플리케이션 디렉터리에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DeleteGookie.jsp</a:t>
            </a:r>
            <a:r>
              <a:rPr lang="ko-KR" altLang="en-US" smtClean="0"/>
              <a:t>라는 이름으로 저장한다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24578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쿠키 기술의 사용 방법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838200" y="1524000"/>
          <a:ext cx="6019800" cy="2743201"/>
        </p:xfrm>
        <a:graphic>
          <a:graphicData uri="http://schemas.openxmlformats.org/drawingml/2006/table">
            <a:tbl>
              <a:tblPr/>
              <a:tblGrid>
                <a:gridCol w="6019800"/>
              </a:tblGrid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4-4]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쿠키를 삭제하는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JSP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페이지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2449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 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Cookie cookie = new Cookie( “GENDER ”, ””);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cookie.setMaxAge(0);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response.addCookie(cookie);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&lt;HEAD&gt;&lt;TITLE&gt;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쿠키 삭제하기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GENDER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쿠키가 삭제되었습니다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쿠키 데이터를 삭제하는 방법 </a:t>
            </a:r>
            <a:r>
              <a:rPr lang="en-US" altLang="ko-KR" smtClean="0"/>
              <a:t>– </a:t>
            </a:r>
            <a:r>
              <a:rPr lang="ko-KR" altLang="en-US" smtClean="0"/>
              <a:t>삭제 기능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25602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쿠키 기술의 사용 방법</a:t>
            </a:r>
          </a:p>
        </p:txBody>
      </p:sp>
      <p:pic>
        <p:nvPicPr>
          <p:cNvPr id="25603" name="Picture 10"/>
          <p:cNvPicPr>
            <a:picLocks noChangeAspect="1" noChangeArrowheads="1"/>
          </p:cNvPicPr>
          <p:nvPr/>
        </p:nvPicPr>
        <p:blipFill>
          <a:blip r:embed="rId2"/>
          <a:srcRect l="28238" t="9821" r="29939" b="42784"/>
          <a:stretch>
            <a:fillRect/>
          </a:stretch>
        </p:blipFill>
        <p:spPr bwMode="auto">
          <a:xfrm>
            <a:off x="685800" y="1524000"/>
            <a:ext cx="76962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1371600" y="5562600"/>
            <a:ext cx="5791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4-10]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4-4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 실행 결과를 확인하는 방법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쿠키가 특정 경로명을 갖는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ko-KR" altLang="en-US" smtClean="0"/>
              <a:t>로만 전송되도록 만드는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웹 브라우저는 웹 서버로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ko-KR" altLang="en-US" smtClean="0"/>
              <a:t>을 보낼 때 웹 서버에 속하는 모든 쿠키를 함께 보내는 것이 기본적인 동작이지만</a:t>
            </a:r>
            <a:r>
              <a:rPr lang="en-US" altLang="ko-KR" smtClean="0"/>
              <a:t>,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addCookie</a:t>
            </a:r>
            <a:r>
              <a:rPr lang="en-US" altLang="ko-KR" smtClean="0"/>
              <a:t> </a:t>
            </a:r>
            <a:r>
              <a:rPr lang="ko-KR" altLang="en-US" smtClean="0"/>
              <a:t>메서드를 호출하기 전에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Cookie</a:t>
            </a:r>
            <a:r>
              <a:rPr lang="en-US" altLang="ko-KR" smtClean="0"/>
              <a:t> </a:t>
            </a:r>
            <a:r>
              <a:rPr lang="ko-KR" altLang="en-US" smtClean="0"/>
              <a:t>객체에 대해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setPath</a:t>
            </a:r>
            <a:r>
              <a:rPr lang="ko-KR" altLang="en-US" smtClean="0"/>
              <a:t>라는 메서드를 호출하면 쿠키의 전송 범위를 좁힐 수 있다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setPath</a:t>
            </a:r>
            <a:r>
              <a:rPr lang="en-US" altLang="ko-KR" smtClean="0"/>
              <a:t> </a:t>
            </a:r>
            <a:r>
              <a:rPr lang="ko-KR" altLang="en-US" smtClean="0"/>
              <a:t>메서드에는 웹 애플리케이션 디렉터리를 기준으로 한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altLang="ko-KR" smtClean="0"/>
              <a:t> </a:t>
            </a:r>
            <a:r>
              <a:rPr lang="ko-KR" altLang="en-US" smtClean="0"/>
              <a:t>경로명을 파라미터로 넘겨줘야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setPath</a:t>
            </a:r>
            <a:r>
              <a:rPr lang="en-US" altLang="ko-KR" smtClean="0"/>
              <a:t> </a:t>
            </a:r>
            <a:r>
              <a:rPr lang="ko-KR" altLang="en-US" smtClean="0"/>
              <a:t>메서드에 넘겨주는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altLang="ko-KR" smtClean="0"/>
              <a:t> </a:t>
            </a:r>
            <a:r>
              <a:rPr lang="ko-KR" altLang="en-US" smtClean="0"/>
              <a:t>경로명은 반드시 </a:t>
            </a:r>
            <a:r>
              <a:rPr lang="en-US" altLang="ko-KR" smtClean="0"/>
              <a:t>/</a:t>
            </a:r>
            <a:r>
              <a:rPr lang="ko-KR" altLang="en-US" smtClean="0"/>
              <a:t>로 시작해야 하고 마지막도 </a:t>
            </a:r>
            <a:r>
              <a:rPr lang="en-US" altLang="ko-KR" smtClean="0"/>
              <a:t>/</a:t>
            </a:r>
            <a:r>
              <a:rPr lang="ko-KR" altLang="en-US" smtClean="0"/>
              <a:t>로 끝내는 것이 좋다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26626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쿠키 기술의 사용 방법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057400" y="3429000"/>
          <a:ext cx="2819400" cy="381000"/>
        </p:xfrm>
        <a:graphic>
          <a:graphicData uri="http://schemas.openxmlformats.org/drawingml/2006/table">
            <a:tbl>
              <a:tblPr/>
              <a:tblGrid>
                <a:gridCol w="28194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cookie.setPath( “/brain04/sub1/ ”);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743200" y="3962400"/>
            <a:ext cx="1752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쿠키를 전송할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URL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경로명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 rot="5400000" flipH="1" flipV="1">
            <a:off x="3464719" y="3852069"/>
            <a:ext cx="311150" cy="746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쿠키가 특정 경로명을 갖는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ko-KR" altLang="en-US" smtClean="0"/>
              <a:t>로만 전송되도록 만드는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27650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쿠키 기술의 사용 방법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838200" y="1676400"/>
          <a:ext cx="5867400" cy="2895601"/>
        </p:xfrm>
        <a:graphic>
          <a:graphicData uri="http://schemas.openxmlformats.org/drawingml/2006/table">
            <a:tbl>
              <a:tblPr/>
              <a:tblGrid>
                <a:gridCol w="5867400"/>
              </a:tblGrid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4-5] URL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경로명을 지정한 쿠키를 저장하는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JSP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페이지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2586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 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Cookie cookie = new Cookie( “JOB ”, ”programmer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cookie.setPath( “/brain04/sub1/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response.addCookie(cookie);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&lt;HEAD&gt;&lt;TITLE&gt;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쿠키 데이터 저장하기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JOB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쿠키가 저장되었습니다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. &lt;BR&gt;&lt;BR&gt;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&lt;/HTML&gt;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쿠키가 특정 경로명을 갖는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ko-KR" altLang="en-US" smtClean="0"/>
              <a:t>로만 전송되도록 만드는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28674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쿠키 기술의 사용 방법</a:t>
            </a:r>
          </a:p>
        </p:txBody>
      </p:sp>
      <p:graphicFrame>
        <p:nvGraphicFramePr>
          <p:cNvPr id="29708" name="Group 12"/>
          <p:cNvGraphicFramePr>
            <a:graphicFrameLocks noGrp="1"/>
          </p:cNvGraphicFramePr>
          <p:nvPr/>
        </p:nvGraphicFramePr>
        <p:xfrm>
          <a:off x="838200" y="1676400"/>
          <a:ext cx="5867400" cy="4058603"/>
        </p:xfrm>
        <a:graphic>
          <a:graphicData uri="http://schemas.openxmlformats.org/drawingml/2006/table">
            <a:tbl>
              <a:tblPr/>
              <a:tblGrid>
                <a:gridCol w="5867400"/>
              </a:tblGrid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4-6] JOB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쿠키의 값을 출력하는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JSP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페이지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2586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 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 Cookie[] cookies = request.getCookies();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&lt;HEAD&gt;&lt;TITLE&gt;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쿠키 데이터 읽기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JOB: &lt;%= getCookieValue(cookies, “JOB ”) %&gt; 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&lt;/HTML&gt;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&lt;%!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private String getCookieValue(Cookie[] cookies, String name)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String value = null;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if (cookies == null)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return null;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for (Cookie cookie : cookies)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if (cookie.getName().equals(name))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     return cookie.getValue();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return null;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%&gt;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내용 개체 틀 27"/>
          <p:cNvSpPr>
            <a:spLocks noGrp="1"/>
          </p:cNvSpPr>
          <p:nvPr>
            <p:ph sz="quarter" idx="10"/>
          </p:nvPr>
        </p:nvSpPr>
        <p:spPr>
          <a:xfrm>
            <a:off x="263525" y="1016000"/>
            <a:ext cx="8567738" cy="5400675"/>
          </a:xfrm>
        </p:spPr>
        <p:txBody>
          <a:bodyPr/>
          <a:lstStyle/>
          <a:p>
            <a:pPr>
              <a:defRPr/>
            </a:pPr>
            <a:r>
              <a:rPr lang="ko-KR" altLang="en-US" smtClean="0"/>
              <a:t>학습목표</a:t>
            </a:r>
            <a:endParaRPr lang="en-US" altLang="ko-KR" smtClean="0"/>
          </a:p>
          <a:p>
            <a:pPr lvl="1">
              <a:lnSpc>
                <a:spcPct val="150000"/>
              </a:lnSpc>
              <a:defRPr/>
            </a:pPr>
            <a:r>
              <a:rPr lang="ko-KR" altLang="en-US" smtClean="0"/>
              <a:t>셋 이상의 화면으로 구성된 웹 애플리케이션을 작성 할 때에는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 </a:t>
            </a:r>
            <a:r>
              <a:rPr lang="ko-KR" altLang="en-US" smtClean="0"/>
              <a:t>페이지나 서블릿 클래스들이 서로 데이터를 주고 받도록 만들어야 할 필요가 있다</a:t>
            </a:r>
            <a:r>
              <a:rPr lang="en-US" altLang="ko-KR" smtClean="0"/>
              <a:t>. </a:t>
            </a:r>
            <a:r>
              <a:rPr lang="ko-KR" altLang="en-US" smtClean="0"/>
              <a:t>이 장에서는 이럴 때 필요한 쿠키와 세션 기술에 대해 알아보자</a:t>
            </a:r>
            <a:r>
              <a:rPr lang="en-US" altLang="ko-KR" smtClean="0"/>
              <a:t>.</a:t>
            </a:r>
          </a:p>
          <a:p>
            <a:pPr lvl="1">
              <a:buFont typeface="Wingdings" pitchFamily="2" charset="2"/>
              <a:buNone/>
              <a:defRPr/>
            </a:pPr>
            <a:endParaRPr lang="en-US" altLang="ko-KR" smtClean="0"/>
          </a:p>
          <a:p>
            <a:pPr>
              <a:defRPr/>
            </a:pPr>
            <a:r>
              <a:rPr lang="ko-KR" altLang="en-US" smtClean="0">
                <a:solidFill>
                  <a:srgbClr val="000000"/>
                </a:solidFill>
              </a:rPr>
              <a:t>내용</a:t>
            </a:r>
            <a:endParaRPr lang="en-US" altLang="ko-KR" smtClean="0">
              <a:solidFill>
                <a:srgbClr val="000000"/>
              </a:solidFill>
            </a:endParaRPr>
          </a:p>
          <a:p>
            <a:pPr lvl="1">
              <a:defRPr/>
            </a:pPr>
            <a:r>
              <a:rPr lang="ko-KR" altLang="en-US" sz="1600" b="1" smtClean="0">
                <a:latin typeface="Times New Roman" pitchFamily="18" charset="0"/>
                <a:cs typeface="Times New Roman" pitchFamily="18" charset="0"/>
              </a:rPr>
              <a:t>쿠키와 세션에 대하여</a:t>
            </a:r>
            <a:endParaRPr lang="en-US" altLang="ko-KR" sz="1600" b="1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defRPr/>
            </a:pPr>
            <a:r>
              <a:rPr lang="ko-KR" altLang="en-US" sz="1600" b="1" smtClean="0">
                <a:latin typeface="Times New Roman" pitchFamily="18" charset="0"/>
                <a:cs typeface="Times New Roman" pitchFamily="18" charset="0"/>
              </a:rPr>
              <a:t>쿠키 기술의 사용 방법</a:t>
            </a:r>
            <a:endParaRPr lang="en-US" altLang="ko-KR" sz="1600" b="1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defRPr/>
            </a:pPr>
            <a:r>
              <a:rPr lang="ko-KR" altLang="en-US" sz="1600" b="1" smtClean="0">
                <a:latin typeface="Times New Roman" pitchFamily="18" charset="0"/>
                <a:cs typeface="Times New Roman" pitchFamily="18" charset="0"/>
              </a:rPr>
              <a:t>세션 기술의 사용 방법</a:t>
            </a:r>
            <a:endParaRPr lang="en-US" altLang="ko-KR" sz="1600" b="1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None/>
              <a:defRPr/>
            </a:pPr>
            <a:endParaRPr lang="en-US" altLang="ko-KR" sz="1600" b="1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쿠키가 특정 경로명을 갖는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ko-KR" altLang="en-US" smtClean="0"/>
              <a:t>로만 전송되도록 만드는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sub1</a:t>
            </a:r>
            <a:r>
              <a:rPr lang="en-US" altLang="ko-KR" smtClean="0"/>
              <a:t> </a:t>
            </a:r>
            <a:r>
              <a:rPr lang="ko-KR" altLang="en-US" smtClean="0"/>
              <a:t>디렉터리에 있는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ko-KR" smtClean="0"/>
              <a:t> </a:t>
            </a:r>
            <a:r>
              <a:rPr lang="ko-KR" altLang="en-US" smtClean="0"/>
              <a:t>페이지는 </a:t>
            </a:r>
            <a:r>
              <a:rPr lang="en-US" altLang="ko-KR" smtClean="0"/>
              <a:t>[</a:t>
            </a:r>
            <a:r>
              <a:rPr lang="ko-KR" altLang="en-US" smtClean="0"/>
              <a:t>예제 </a:t>
            </a:r>
            <a:r>
              <a:rPr lang="en-US" altLang="ko-KR" smtClean="0"/>
              <a:t>4-5]</a:t>
            </a:r>
            <a:r>
              <a:rPr lang="ko-KR" altLang="en-US" smtClean="0"/>
              <a:t>가 저장한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JOB</a:t>
            </a:r>
            <a:r>
              <a:rPr lang="en-US" altLang="ko-KR" smtClean="0"/>
              <a:t> </a:t>
            </a:r>
            <a:r>
              <a:rPr lang="ko-KR" altLang="en-US" smtClean="0"/>
              <a:t>쿠키를 받을 수 있지만</a:t>
            </a:r>
            <a:r>
              <a:rPr lang="en-US" altLang="ko-KR" smtClean="0"/>
              <a:t>,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sub2</a:t>
            </a:r>
            <a:r>
              <a:rPr lang="en-US" altLang="ko-KR" smtClean="0"/>
              <a:t> </a:t>
            </a:r>
            <a:r>
              <a:rPr lang="ko-KR" altLang="en-US" smtClean="0"/>
              <a:t>디렉터리에 있는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ko-KR" altLang="en-US" smtClean="0"/>
              <a:t> 페이지는 받을 수 없다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29698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쿠키 기술의 사용 방법</a:t>
            </a:r>
          </a:p>
        </p:txBody>
      </p:sp>
      <p:pic>
        <p:nvPicPr>
          <p:cNvPr id="29699" name="Picture 11"/>
          <p:cNvPicPr>
            <a:picLocks noChangeAspect="1" noChangeArrowheads="1"/>
          </p:cNvPicPr>
          <p:nvPr/>
        </p:nvPicPr>
        <p:blipFill>
          <a:blip r:embed="rId2"/>
          <a:srcRect l="32005" t="21864" r="24686" b="37416"/>
          <a:stretch>
            <a:fillRect/>
          </a:stretch>
        </p:blipFill>
        <p:spPr bwMode="auto">
          <a:xfrm>
            <a:off x="838200" y="2209800"/>
            <a:ext cx="73152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838200" y="5230813"/>
            <a:ext cx="2514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371600" y="5638800"/>
            <a:ext cx="5791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4-12]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4-5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 실행 결과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쿠키가 여러 웹 서버로 전송되도록 만드는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웹 서버가 보낸 쿠키를 다른 웹 서버가 받도록 하기 위해서는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addCookie</a:t>
            </a:r>
            <a:r>
              <a:rPr lang="en-US" altLang="ko-KR" smtClean="0"/>
              <a:t> </a:t>
            </a:r>
            <a:r>
              <a:rPr lang="ko-KR" altLang="en-US" smtClean="0"/>
              <a:t>메서드를 호출하기 전에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Cookie</a:t>
            </a:r>
            <a:r>
              <a:rPr lang="en-US" altLang="ko-KR" smtClean="0"/>
              <a:t> </a:t>
            </a:r>
            <a:r>
              <a:rPr lang="ko-KR" altLang="en-US" smtClean="0"/>
              <a:t>객체에 대해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setDomain</a:t>
            </a:r>
            <a:r>
              <a:rPr lang="ko-KR" altLang="en-US" smtClean="0"/>
              <a:t>이라는 메서드를 호출하면 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setDomain</a:t>
            </a:r>
            <a:r>
              <a:rPr lang="en-US" altLang="ko-KR" smtClean="0"/>
              <a:t> </a:t>
            </a:r>
            <a:r>
              <a:rPr lang="ko-KR" altLang="en-US" smtClean="0"/>
              <a:t>메서드는 쿠키의 도메인을 설정하는 메서드이다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30722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쿠키 기술의 사용 방법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38200" y="5230813"/>
            <a:ext cx="2514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057400" y="2667000"/>
          <a:ext cx="2819400" cy="381000"/>
        </p:xfrm>
        <a:graphic>
          <a:graphicData uri="http://schemas.openxmlformats.org/drawingml/2006/table">
            <a:tbl>
              <a:tblPr/>
              <a:tblGrid>
                <a:gridCol w="28194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cookie.setDomain( “.hanb.co.kr ”);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3429000" y="3200400"/>
            <a:ext cx="1371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쿠키를 받을 도메인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 rot="5400000" flipH="1" flipV="1">
            <a:off x="3879057" y="3074193"/>
            <a:ext cx="260350" cy="555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32" name="Picture 12"/>
          <p:cNvPicPr>
            <a:picLocks noChangeAspect="1" noChangeArrowheads="1"/>
          </p:cNvPicPr>
          <p:nvPr/>
        </p:nvPicPr>
        <p:blipFill>
          <a:blip r:embed="rId2"/>
          <a:srcRect l="31912" t="45715" r="28477" b="22295"/>
          <a:stretch>
            <a:fillRect/>
          </a:stretch>
        </p:blipFill>
        <p:spPr bwMode="auto">
          <a:xfrm>
            <a:off x="990600" y="3581400"/>
            <a:ext cx="6781800" cy="258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1371600" y="6248400"/>
            <a:ext cx="5791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4-13]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도메인이 지정된 쿠키가 전송되는 범위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쿠키가 여러 웹 서버로 전송되도록 만드는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다음 두 예제는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setDomain</a:t>
            </a:r>
            <a:r>
              <a:rPr lang="en-US" altLang="ko-KR" smtClean="0"/>
              <a:t> </a:t>
            </a:r>
            <a:r>
              <a:rPr lang="ko-KR" altLang="en-US" smtClean="0"/>
              <a:t>메서드의 사용 예 이다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31746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쿠키 기술의 사용 방법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38200" y="5230813"/>
            <a:ext cx="2514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838200" y="1905000"/>
          <a:ext cx="5867400" cy="2916238"/>
        </p:xfrm>
        <a:graphic>
          <a:graphicData uri="http://schemas.openxmlformats.org/drawingml/2006/table">
            <a:tbl>
              <a:tblPr/>
              <a:tblGrid>
                <a:gridCol w="5867400"/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4-7]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도메인을 지정한 쿠키를 저장하는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JSP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페이지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2603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 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Cookie cookie = new Cookie( “LOGIN_ID ”, ”lion2010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cookie.setDomain( “.hanb.co.kr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response.addCookie(cookie);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&lt;HEAD&gt;&lt;TITLE&gt;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쿠키 데이터 저장하기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LOGIN_ID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쿠키가 저장되었습니다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쿠키가 여러 웹 서버로 전송되도록 만드는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32770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쿠키 기술의 사용 방법</a:t>
            </a:r>
          </a:p>
        </p:txBody>
      </p:sp>
      <p:graphicFrame>
        <p:nvGraphicFramePr>
          <p:cNvPr id="33806" name="Group 14"/>
          <p:cNvGraphicFramePr>
            <a:graphicFrameLocks noGrp="1"/>
          </p:cNvGraphicFramePr>
          <p:nvPr/>
        </p:nvGraphicFramePr>
        <p:xfrm>
          <a:off x="838200" y="1905000"/>
          <a:ext cx="5867400" cy="4061778"/>
        </p:xfrm>
        <a:graphic>
          <a:graphicData uri="http://schemas.openxmlformats.org/drawingml/2006/table">
            <a:tbl>
              <a:tblPr/>
              <a:tblGrid>
                <a:gridCol w="5867400"/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4-8] LOGIN_ID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쿠키의 값을 출력하는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JSP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페이지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2603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 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 Cookie[] cookies = request.getCookies();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&lt;HEAD&gt;&lt;TITLE&gt;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쿠키 데이터 읽기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LOGIN_ID: &lt;%= getCookieValue(cookies, “LOGIN_ID ”)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&lt;/HTML&gt;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&lt;%!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private String getCookieValue(Cookie[] cookies, String name)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String value = null;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if (cookies == null)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return null;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for (Cookie cookie : cookies)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if (cookie.getName().equals(name))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  return cookie.getValue();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return null;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%&gt;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쿠키가 여러 웹 서버로 전송되도록 만드는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앞의 두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ko-KR" smtClean="0"/>
              <a:t> </a:t>
            </a:r>
            <a:r>
              <a:rPr lang="ko-KR" altLang="en-US" smtClean="0"/>
              <a:t>페이지는 같은 도메인에 속하는 서로 다른 웹 서버에 설치해야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mtClean="0"/>
              <a:t>[</a:t>
            </a:r>
            <a:r>
              <a:rPr lang="ko-KR" altLang="en-US" smtClean="0"/>
              <a:t>예제 </a:t>
            </a:r>
            <a:r>
              <a:rPr lang="en-US" altLang="ko-KR" smtClean="0"/>
              <a:t>4-7]</a:t>
            </a:r>
            <a:r>
              <a:rPr lang="ko-KR" altLang="en-US" smtClean="0"/>
              <a:t>을 한 쪽 웹 서버에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StoreIDCookie.jsp</a:t>
            </a:r>
            <a:r>
              <a:rPr lang="ko-KR" altLang="en-US" smtClean="0"/>
              <a:t>라는 이름으로 저장하고</a:t>
            </a:r>
            <a:r>
              <a:rPr lang="en-US" altLang="ko-KR" smtClean="0"/>
              <a:t>, [</a:t>
            </a:r>
            <a:r>
              <a:rPr lang="ko-KR" altLang="en-US" smtClean="0"/>
              <a:t>예제 </a:t>
            </a:r>
            <a:r>
              <a:rPr lang="en-US" altLang="ko-KR" smtClean="0"/>
              <a:t>4-8]</a:t>
            </a:r>
            <a:r>
              <a:rPr lang="ko-KR" altLang="en-US" smtClean="0"/>
              <a:t>을 다른 쪽 웹 서버에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ReadIDCookie.jsp</a:t>
            </a:r>
            <a:r>
              <a:rPr lang="ko-KR" altLang="en-US" smtClean="0"/>
              <a:t>라는 이름으로 저장한 후 실행하면 다음과 같은 결과가 나온다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33794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쿠키 기술의 사용 방법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38200" y="5230813"/>
            <a:ext cx="2514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3796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124200"/>
            <a:ext cx="4191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7" name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4572000"/>
            <a:ext cx="4191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5638800" y="3352800"/>
            <a:ext cx="2743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①첫 번째 웹 서버에 설치한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[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예제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4-7]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의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URL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을 입력하세요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3" name="구부러진 연결선 12"/>
          <p:cNvCxnSpPr>
            <a:stCxn id="10" idx="1"/>
          </p:cNvCxnSpPr>
          <p:nvPr/>
        </p:nvCxnSpPr>
        <p:spPr>
          <a:xfrm rot="10800000">
            <a:off x="4267200" y="3429000"/>
            <a:ext cx="1371600" cy="1143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638800" y="4876800"/>
            <a:ext cx="2819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② 두 번째 웹 서버에 설치한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[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예제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4-8]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의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URL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을 입력하세요</a:t>
            </a:r>
          </a:p>
        </p:txBody>
      </p:sp>
      <p:cxnSp>
        <p:nvCxnSpPr>
          <p:cNvPr id="16" name="구부러진 연결선 15"/>
          <p:cNvCxnSpPr>
            <a:stCxn id="14" idx="1"/>
          </p:cNvCxnSpPr>
          <p:nvPr/>
        </p:nvCxnSpPr>
        <p:spPr>
          <a:xfrm rot="10800000">
            <a:off x="4191000" y="4876800"/>
            <a:ext cx="1447800" cy="1905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371600" y="6019800"/>
            <a:ext cx="5791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4-15]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4-7, 4-8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실행 결과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34818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세션 기술의 사용 방법</a:t>
            </a:r>
          </a:p>
        </p:txBody>
      </p:sp>
      <p:pic>
        <p:nvPicPr>
          <p:cNvPr id="34819" name="Picture 15"/>
          <p:cNvPicPr>
            <a:picLocks noChangeAspect="1" noChangeArrowheads="1"/>
          </p:cNvPicPr>
          <p:nvPr/>
        </p:nvPicPr>
        <p:blipFill>
          <a:blip r:embed="rId2"/>
          <a:srcRect l="31383" t="17686" r="27888" b="17751"/>
          <a:stretch>
            <a:fillRect/>
          </a:stretch>
        </p:blipFill>
        <p:spPr bwMode="auto">
          <a:xfrm>
            <a:off x="609600" y="1066800"/>
            <a:ext cx="7772400" cy="545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서블릿 클래스에서 세션 기술을 사용하는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서블릿 클래스에서 세션을 시작하기 위해서는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doGet, doPost </a:t>
            </a:r>
            <a:r>
              <a:rPr lang="ko-KR" altLang="en-US" smtClean="0"/>
              <a:t>메서드의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HttpServletRequest</a:t>
            </a:r>
            <a:r>
              <a:rPr lang="en-US" altLang="ko-KR" smtClean="0"/>
              <a:t> </a:t>
            </a:r>
            <a:r>
              <a:rPr lang="ko-KR" altLang="en-US" smtClean="0"/>
              <a:t>파라미터에 대해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getSession</a:t>
            </a:r>
            <a:r>
              <a:rPr lang="ko-KR" altLang="en-US" smtClean="0"/>
              <a:t>이라는 메서드를 호출해야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getSession</a:t>
            </a:r>
            <a:r>
              <a:rPr lang="ko-KR" altLang="en-US" smtClean="0"/>
              <a:t> 메서드는 세션 정보를 포함하는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javax.servlet.http.HttpSession</a:t>
            </a:r>
            <a:r>
              <a:rPr lang="en-US" altLang="ko-KR" smtClean="0"/>
              <a:t> </a:t>
            </a:r>
            <a:r>
              <a:rPr lang="ko-KR" altLang="en-US" smtClean="0"/>
              <a:t>타입의 객체를 리턴한다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getSession</a:t>
            </a:r>
            <a:r>
              <a:rPr lang="en-US" altLang="ko-KR" smtClean="0"/>
              <a:t> </a:t>
            </a:r>
            <a:r>
              <a:rPr lang="ko-KR" altLang="en-US" smtClean="0"/>
              <a:t>메서드가 리턴한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HttpSession</a:t>
            </a:r>
            <a:r>
              <a:rPr lang="en-US" altLang="ko-KR" smtClean="0"/>
              <a:t> </a:t>
            </a:r>
            <a:r>
              <a:rPr lang="ko-KR" altLang="en-US" smtClean="0"/>
              <a:t>객체에 대해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setAttribute</a:t>
            </a:r>
            <a:r>
              <a:rPr lang="ko-KR" altLang="en-US" smtClean="0"/>
              <a:t>라는 메서드를 호출하면 세션 데이터 영역에 데이터를 저장할 수 있다</a:t>
            </a:r>
            <a:r>
              <a:rPr lang="en-US" altLang="ko-KR" smtClean="0"/>
              <a:t>.</a:t>
            </a:r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35842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세션 기술의 사용 방법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2057400" y="3048000"/>
          <a:ext cx="3581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HttpSession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session = </a:t>
                      </a: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request.getSession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();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4038600" y="3581400"/>
            <a:ext cx="1600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세션을 시작하는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메서드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rot="5400000" flipH="1" flipV="1">
            <a:off x="4642644" y="3455194"/>
            <a:ext cx="260350" cy="55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188788"/>
              </p:ext>
            </p:extLst>
          </p:nvPr>
        </p:nvGraphicFramePr>
        <p:xfrm>
          <a:off x="2057400" y="4800600"/>
          <a:ext cx="3581400" cy="381000"/>
        </p:xfrm>
        <a:graphic>
          <a:graphicData uri="http://schemas.openxmlformats.org/drawingml/2006/table">
            <a:tbl>
              <a:tblPr/>
              <a:tblGrid>
                <a:gridCol w="35814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session.setAttribute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 “ID ”, “lee77 ”);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3581400" y="5334000"/>
            <a:ext cx="914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데이터 이름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724400" y="5334000"/>
            <a:ext cx="914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데이터 값</a:t>
            </a:r>
          </a:p>
        </p:txBody>
      </p:sp>
      <p:cxnSp>
        <p:nvCxnSpPr>
          <p:cNvPr id="24" name="직선 화살표 연결선 23"/>
          <p:cNvCxnSpPr>
            <a:stCxn id="20" idx="0"/>
          </p:cNvCxnSpPr>
          <p:nvPr/>
        </p:nvCxnSpPr>
        <p:spPr>
          <a:xfrm rot="5400000" flipH="1" flipV="1">
            <a:off x="3962400" y="5181600"/>
            <a:ext cx="2286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rot="16200000" flipV="1">
            <a:off x="4800600" y="5105400"/>
            <a:ext cx="2286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서블릿 클래스에서 세션 기술을 사용하는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setAttribute</a:t>
            </a:r>
            <a:r>
              <a:rPr lang="en-US" altLang="ko-KR" smtClean="0"/>
              <a:t> </a:t>
            </a:r>
            <a:r>
              <a:rPr lang="ko-KR" altLang="en-US" smtClean="0"/>
              <a:t>메서드는 같은 이름의 데이터가 이미 있으면 기존 값을 지우고 새로운 값을 저장하므로 데이터 수정 기능을 구현하기 위해서도 사용할 수 있다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세션 데이터 영역에 저장된 데이터는 같은 웹 애플리케이션 디렉터리에 속하는 다른 웹 컴포넌트에서도 읽을 수 있다</a:t>
            </a:r>
            <a:r>
              <a:rPr lang="en-US" altLang="ko-KR" smtClean="0"/>
              <a:t>. </a:t>
            </a:r>
            <a:r>
              <a:rPr lang="ko-KR" altLang="en-US" smtClean="0"/>
              <a:t>그렇게 하기 위해서는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HttpSession</a:t>
            </a:r>
            <a:r>
              <a:rPr lang="en-US" altLang="ko-KR" smtClean="0"/>
              <a:t> </a:t>
            </a:r>
            <a:r>
              <a:rPr lang="ko-KR" altLang="en-US" smtClean="0"/>
              <a:t>객체가 필요하며</a:t>
            </a:r>
            <a:r>
              <a:rPr lang="en-US" altLang="ko-KR" smtClean="0"/>
              <a:t>, </a:t>
            </a:r>
            <a:r>
              <a:rPr lang="ko-KR" altLang="en-US" smtClean="0"/>
              <a:t>이 경우도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getSession</a:t>
            </a:r>
            <a:r>
              <a:rPr lang="en-US" altLang="ko-KR" smtClean="0"/>
              <a:t> </a:t>
            </a:r>
            <a:r>
              <a:rPr lang="ko-KR" altLang="en-US" smtClean="0"/>
              <a:t>메서드를 이용해서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HttpSession</a:t>
            </a:r>
            <a:r>
              <a:rPr lang="en-US" altLang="ko-KR" smtClean="0"/>
              <a:t> </a:t>
            </a:r>
            <a:r>
              <a:rPr lang="ko-KR" altLang="en-US" smtClean="0"/>
              <a:t>객체를 구할 수 있다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getSession</a:t>
            </a:r>
            <a:r>
              <a:rPr lang="en-US" altLang="ko-KR" smtClean="0"/>
              <a:t> </a:t>
            </a:r>
            <a:r>
              <a:rPr lang="ko-KR" altLang="en-US" smtClean="0"/>
              <a:t>메서드는 진행 중인 세션이 없을 때는 새로운 세션을 시작하지만</a:t>
            </a:r>
            <a:r>
              <a:rPr lang="en-US" altLang="ko-KR" smtClean="0"/>
              <a:t>, </a:t>
            </a:r>
            <a:r>
              <a:rPr lang="ko-KR" altLang="en-US" smtClean="0"/>
              <a:t>이미 진행 중인 세션이 있을 때는 그 세션 정보를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HttpSession</a:t>
            </a:r>
            <a:r>
              <a:rPr lang="en-US" altLang="ko-KR" smtClean="0"/>
              <a:t> </a:t>
            </a:r>
            <a:r>
              <a:rPr lang="ko-KR" altLang="en-US" smtClean="0"/>
              <a:t>객체로 만들어서 리턴한다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36866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세션 기술의 사용 방법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2057400" y="4267200"/>
          <a:ext cx="3581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HttpSession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session = </a:t>
                      </a: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request.getSession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();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4038600" y="4800600"/>
            <a:ext cx="1828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세션 정보를 가져오는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메서드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rot="5400000" flipH="1" flipV="1">
            <a:off x="4642644" y="4674394"/>
            <a:ext cx="260350" cy="55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서블릿 클래스에서 세션 기술을 사용하는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HttpSession</a:t>
            </a:r>
            <a:r>
              <a:rPr lang="en-US" altLang="ko-KR" smtClean="0"/>
              <a:t> </a:t>
            </a:r>
            <a:r>
              <a:rPr lang="ko-KR" altLang="en-US" smtClean="0"/>
              <a:t>객체에 대해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getAttribute</a:t>
            </a:r>
            <a:r>
              <a:rPr lang="ko-KR" altLang="en-US" smtClean="0"/>
              <a:t>라는 메서드를 호출하면 세션 데이터 영역의 데이터를 가져올 수 있다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getAttribute</a:t>
            </a:r>
            <a:r>
              <a:rPr lang="ko-KR" altLang="en-US" smtClean="0"/>
              <a:t> 메서드는 데이터 이름을 파라미터로 받고</a:t>
            </a:r>
            <a:r>
              <a:rPr lang="en-US" altLang="ko-KR" smtClean="0"/>
              <a:t>, </a:t>
            </a:r>
            <a:r>
              <a:rPr lang="ko-KR" altLang="en-US" smtClean="0"/>
              <a:t>그에 해당하는 데이터 값을 리턴한다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주의</a:t>
            </a:r>
            <a:r>
              <a:rPr lang="en-US" altLang="ko-KR" smtClean="0"/>
              <a:t>: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getAttribute</a:t>
            </a:r>
            <a:r>
              <a:rPr lang="ko-KR" altLang="en-US" smtClean="0"/>
              <a:t> 메서드의 리턴 타입은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java.lang.Object</a:t>
            </a:r>
            <a:r>
              <a:rPr lang="en-US" altLang="ko-KR" smtClean="0"/>
              <a:t> </a:t>
            </a:r>
            <a:r>
              <a:rPr lang="ko-KR" altLang="en-US" smtClean="0"/>
              <a:t>이므로 데이터 값을 본래의 타입으로 사용하려면 다음과 같이 캐스트 연산을 해야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HttpSession</a:t>
            </a:r>
            <a:r>
              <a:rPr lang="en-US" altLang="ko-KR" smtClean="0"/>
              <a:t> </a:t>
            </a:r>
            <a:r>
              <a:rPr lang="ko-KR" altLang="en-US" smtClean="0"/>
              <a:t>객체를 이용하면 세션 데이터를 삭제 할 수 있으며</a:t>
            </a:r>
            <a:r>
              <a:rPr lang="en-US" altLang="ko-KR" smtClean="0"/>
              <a:t>, </a:t>
            </a:r>
            <a:r>
              <a:rPr lang="ko-KR" altLang="en-US" smtClean="0"/>
              <a:t>그렇게 하려면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removeAttribute</a:t>
            </a:r>
            <a:r>
              <a:rPr lang="en-US" altLang="ko-KR" smtClean="0"/>
              <a:t> </a:t>
            </a:r>
            <a:r>
              <a:rPr lang="ko-KR" altLang="en-US" smtClean="0"/>
              <a:t>메서드를 호출하면 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37890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세션 기술의 사용 방법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2057400" y="3863975"/>
          <a:ext cx="3657600" cy="381000"/>
        </p:xfrm>
        <a:graphic>
          <a:graphicData uri="http://schemas.openxmlformats.org/drawingml/2006/table">
            <a:tbl>
              <a:tblPr/>
              <a:tblGrid>
                <a:gridCol w="36576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String str = (String) session.getAttribute( “ID ”);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2895600" y="4397375"/>
            <a:ext cx="990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캐스트 연산자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800600" y="4397375"/>
            <a:ext cx="914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데이터 이름</a:t>
            </a:r>
          </a:p>
        </p:txBody>
      </p:sp>
      <p:cxnSp>
        <p:nvCxnSpPr>
          <p:cNvPr id="18" name="직선 화살표 연결선 17"/>
          <p:cNvCxnSpPr>
            <a:stCxn id="9" idx="0"/>
          </p:cNvCxnSpPr>
          <p:nvPr/>
        </p:nvCxnSpPr>
        <p:spPr>
          <a:xfrm rot="16200000" flipV="1">
            <a:off x="3257550" y="4264025"/>
            <a:ext cx="228600" cy="38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5" idx="0"/>
          </p:cNvCxnSpPr>
          <p:nvPr/>
        </p:nvCxnSpPr>
        <p:spPr>
          <a:xfrm rot="16200000" flipV="1">
            <a:off x="5105400" y="4244975"/>
            <a:ext cx="2286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2057400" y="5562600"/>
          <a:ext cx="3657600" cy="381000"/>
        </p:xfrm>
        <a:graphic>
          <a:graphicData uri="http://schemas.openxmlformats.org/drawingml/2006/table">
            <a:tbl>
              <a:tblPr/>
              <a:tblGrid>
                <a:gridCol w="36576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session.removeAttribute( “ID ”);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4267200" y="6096000"/>
            <a:ext cx="914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데이터 이름</a:t>
            </a:r>
          </a:p>
        </p:txBody>
      </p:sp>
      <p:cxnSp>
        <p:nvCxnSpPr>
          <p:cNvPr id="25" name="직선 화살표 연결선 24"/>
          <p:cNvCxnSpPr>
            <a:stCxn id="23" idx="0"/>
          </p:cNvCxnSpPr>
          <p:nvPr/>
        </p:nvCxnSpPr>
        <p:spPr>
          <a:xfrm rot="16200000" flipV="1">
            <a:off x="4572000" y="5943600"/>
            <a:ext cx="2286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서블릿 클래스에서 세션 기술을 사용하는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세션을 이용해서 할 일을 모두 마치고 나면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invalidate</a:t>
            </a:r>
            <a:r>
              <a:rPr lang="ko-KR" altLang="en-US" smtClean="0"/>
              <a:t>라는 메서드를 호출해서 세션을 끝낼 수 있다</a:t>
            </a:r>
            <a:r>
              <a:rPr lang="en-US" altLang="ko-KR" smtClean="0"/>
              <a:t>. </a:t>
            </a:r>
            <a:r>
              <a:rPr lang="ko-KR" altLang="en-US" smtClean="0"/>
              <a:t>이 메서드는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HttpSession</a:t>
            </a:r>
            <a:r>
              <a:rPr lang="en-US" altLang="ko-KR" smtClean="0"/>
              <a:t> </a:t>
            </a:r>
            <a:r>
              <a:rPr lang="ko-KR" altLang="en-US" smtClean="0"/>
              <a:t>객체에 대해 호출해야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38914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세션 기술의 사용 방법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2362200" y="2209800"/>
          <a:ext cx="25146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session.invalidate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();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3429000" y="2743200"/>
            <a:ext cx="914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데이터 이름</a:t>
            </a:r>
          </a:p>
        </p:txBody>
      </p:sp>
      <p:cxnSp>
        <p:nvCxnSpPr>
          <p:cNvPr id="14" name="직선 화살표 연결선 13"/>
          <p:cNvCxnSpPr>
            <a:stCxn id="13" idx="0"/>
          </p:cNvCxnSpPr>
          <p:nvPr/>
        </p:nvCxnSpPr>
        <p:spPr>
          <a:xfrm rot="16200000" flipV="1">
            <a:off x="3733800" y="2590800"/>
            <a:ext cx="2286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923" name="Picture 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3124200"/>
            <a:ext cx="19796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4" name="Picture 1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3962400"/>
            <a:ext cx="226218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5" name="Picture 1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33600" y="4953000"/>
            <a:ext cx="2057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1" name="구부러진 연결선 30"/>
          <p:cNvCxnSpPr/>
          <p:nvPr/>
        </p:nvCxnSpPr>
        <p:spPr>
          <a:xfrm>
            <a:off x="3276600" y="3962400"/>
            <a:ext cx="1447800" cy="2286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구부러진 연결선 32"/>
          <p:cNvCxnSpPr>
            <a:endCxn id="22" idx="3"/>
          </p:cNvCxnSpPr>
          <p:nvPr/>
        </p:nvCxnSpPr>
        <p:spPr>
          <a:xfrm rot="10800000" flipV="1">
            <a:off x="4191000" y="4953000"/>
            <a:ext cx="1600200" cy="6096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4648200" y="3276600"/>
            <a:ext cx="22098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음식 이름을 입력하면</a:t>
            </a:r>
          </a:p>
          <a:p>
            <a:pPr>
              <a:defRPr/>
            </a:pP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동물 이름 입력 화면이 나타나고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648200" y="5562600"/>
            <a:ext cx="18288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동물 이름을 입력하면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결과 화면이 나타납니다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371600" y="6248400"/>
            <a:ext cx="5791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4-17]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성격 테스트 웹 애플리케이션의 화면 설계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쿠키 기술은 웹 서버가 웹 브라우저로 데이터를 보냈다가 웹 서버 쪽으로 다시 되돌려 받는 방법을 사용한다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첫 번째 웹 컴포넌트는 웹 브라우저로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en-US" altLang="ko-KR" smtClean="0"/>
              <a:t> </a:t>
            </a:r>
            <a:r>
              <a:rPr lang="ko-KR" altLang="en-US" smtClean="0"/>
              <a:t>문서를 보낼 때 전달한 데이터를 함께 보내며</a:t>
            </a:r>
            <a:r>
              <a:rPr lang="en-US" altLang="ko-KR" smtClean="0"/>
              <a:t>, </a:t>
            </a:r>
            <a:r>
              <a:rPr lang="ko-KR" altLang="en-US" smtClean="0"/>
              <a:t>웹 브라우저는 그 데이터를 저장해 두었다가 두 번째 웹 컴포넌트를 호출할 때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ko-KR" altLang="en-US" smtClean="0"/>
              <a:t>과 함께 웹 서버로 보낸다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2290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쿠키와 세션에 대하여</a:t>
            </a:r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2"/>
          <a:srcRect l="31265" t="61856" r="28006" b="16495"/>
          <a:stretch>
            <a:fillRect/>
          </a:stretch>
        </p:blipFill>
        <p:spPr bwMode="auto">
          <a:xfrm>
            <a:off x="1219200" y="3429000"/>
            <a:ext cx="6858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1981200" y="5486400"/>
            <a:ext cx="4419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4-3]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쿠키 기술을 이용한 웹 컴포넌트 간의 데이터 전달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서블릿 클래스에서 세션 기술을 사용하는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39938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세션 기술의 사용 방법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2057400" y="1752600"/>
          <a:ext cx="3581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http://localhost:8080/brain04/ptest/Food.html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2057400" y="3048000"/>
          <a:ext cx="3581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http://localhost:8080/brain04/ptest/animal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2057400" y="4572000"/>
          <a:ext cx="3581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http://localhost:8080/brain04/ptest/result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2971800" y="2438400"/>
            <a:ext cx="2286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[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그림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4-17]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의 첫 번째 화면의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URL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971800" y="3810000"/>
            <a:ext cx="2438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[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그림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4-17]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의 두 번째 화면의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URL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971800" y="5257800"/>
            <a:ext cx="2438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[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그림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4-17]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의 세 번째 화면의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URL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172200" y="1828800"/>
            <a:ext cx="990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HTML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문서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172200" y="3124200"/>
            <a:ext cx="990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서블릿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클래스</a:t>
            </a:r>
          </a:p>
        </p:txBody>
      </p:sp>
      <p:cxnSp>
        <p:nvCxnSpPr>
          <p:cNvPr id="32" name="직선 화살표 연결선 31"/>
          <p:cNvCxnSpPr>
            <a:stCxn id="28" idx="1"/>
          </p:cNvCxnSpPr>
          <p:nvPr/>
        </p:nvCxnSpPr>
        <p:spPr>
          <a:xfrm rot="10800000" flipV="1">
            <a:off x="5624513" y="1943100"/>
            <a:ext cx="547687" cy="142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29" idx="1"/>
          </p:cNvCxnSpPr>
          <p:nvPr/>
        </p:nvCxnSpPr>
        <p:spPr>
          <a:xfrm rot="10800000" flipV="1">
            <a:off x="5689600" y="3238500"/>
            <a:ext cx="482600" cy="31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29" idx="1"/>
          </p:cNvCxnSpPr>
          <p:nvPr/>
        </p:nvCxnSpPr>
        <p:spPr>
          <a:xfrm rot="10800000" flipV="1">
            <a:off x="5116513" y="3238500"/>
            <a:ext cx="1055687" cy="12684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서블릿 클래스에서 세션 기술을 사용하는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en-US" altLang="ko-KR" smtClean="0"/>
              <a:t> </a:t>
            </a:r>
            <a:r>
              <a:rPr lang="ko-KR" altLang="en-US" smtClean="0"/>
              <a:t>문서가 앞에서 정한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ko-KR" altLang="en-US" smtClean="0"/>
              <a:t>을 갖도록 만들기 위해 톰캣의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brain04</a:t>
            </a:r>
            <a:r>
              <a:rPr lang="en-US" altLang="ko-KR" smtClean="0"/>
              <a:t> </a:t>
            </a:r>
            <a:r>
              <a:rPr lang="ko-KR" altLang="en-US" smtClean="0"/>
              <a:t>웹 애플리케이션 디렉터리에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ptest</a:t>
            </a:r>
            <a:r>
              <a:rPr lang="ko-KR" altLang="en-US" smtClean="0"/>
              <a:t>라는 서브디렉터리를 만들고</a:t>
            </a:r>
            <a:r>
              <a:rPr lang="en-US" altLang="ko-KR" smtClean="0"/>
              <a:t>, </a:t>
            </a:r>
            <a:r>
              <a:rPr lang="ko-KR" altLang="en-US" smtClean="0"/>
              <a:t>위 예제를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Food.html</a:t>
            </a:r>
            <a:r>
              <a:rPr lang="ko-KR" altLang="en-US" smtClean="0"/>
              <a:t>라는 이름으로 저장한다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40962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세션 기술의 사용 방법</a:t>
            </a:r>
          </a:p>
        </p:txBody>
      </p:sp>
      <p:graphicFrame>
        <p:nvGraphicFramePr>
          <p:cNvPr id="41997" name="Group 13"/>
          <p:cNvGraphicFramePr>
            <a:graphicFrameLocks noGrp="1"/>
          </p:cNvGraphicFramePr>
          <p:nvPr/>
        </p:nvGraphicFramePr>
        <p:xfrm>
          <a:off x="838200" y="1676400"/>
          <a:ext cx="5867400" cy="2971801"/>
        </p:xfrm>
        <a:graphic>
          <a:graphicData uri="http://schemas.openxmlformats.org/drawingml/2006/table">
            <a:tbl>
              <a:tblPr/>
              <a:tblGrid>
                <a:gridCol w="5867400"/>
              </a:tblGrid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4-9]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성격 테스트의 첫 번째 화면을 출력하는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HTML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문서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2643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&lt;META http-equiv= “Content-Type ” content= “text/html;charset=euc-kr ”&gt;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&lt;TITLE&gt;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성격 테스트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&lt;H3&gt;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좋아하는 음식은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?&lt;/H3&gt;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&lt;FORM ACTION=animal&gt;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 &lt;INPUT TYPE=TEXTFIELD NAME=FOOD&gt;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 &lt;INPUT TYPE=SUBMIT VALUE= ‘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확인 ’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&lt;/FORM&gt;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서블릿 클래스에서 세션 기술을 사용하는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41986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세션 기술의 사용 방법</a:t>
            </a:r>
          </a:p>
        </p:txBody>
      </p:sp>
      <p:graphicFrame>
        <p:nvGraphicFramePr>
          <p:cNvPr id="43021" name="Group 13"/>
          <p:cNvGraphicFramePr>
            <a:graphicFrameLocks noGrp="1"/>
          </p:cNvGraphicFramePr>
          <p:nvPr/>
        </p:nvGraphicFramePr>
        <p:xfrm>
          <a:off x="838200" y="1676400"/>
          <a:ext cx="6400800" cy="4626293"/>
        </p:xfrm>
        <a:graphic>
          <a:graphicData uri="http://schemas.openxmlformats.org/drawingml/2006/table">
            <a:tbl>
              <a:tblPr/>
              <a:tblGrid>
                <a:gridCol w="6400800"/>
              </a:tblGrid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4-10]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성격 테스트의 두 번째 화면을 출력하는 서블릿 클래스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2795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import javax.servlet.*;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import javax.servlet.http.*;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import java.io.*;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public class AnimalServlet extends HttpServlet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public void doGet(HttpServletRequest request, HttpServletResponse response)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             throws IOException, ServletException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String food = request.getParameter( “FOOD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HttpSession session = request.getSession();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session.setAttribute( “FOOD ”, food);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response.setContentType( “text/html;charset=euc-kr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PrintWriter out = response.getWriter();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out.println( “&lt;HTML&gt;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out.println( “&lt;HEAD&gt;&lt;TITLE&gt;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성격 테스트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out.println( “&lt;BODY&gt;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out.println( “&lt;H3&gt;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좋아하는 동물은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?&lt;/H3&gt;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out.println( “&lt;FORM ACTION=result&gt;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out.println( “&lt;INPUT TYPE=TEXTFIELD NAME=ANIMAL&gt;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out.println( “&lt;INPUT TYPE=SUBMIT VALUE= ’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확인 ’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&gt;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”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out.println( “&lt;/FORM&gt;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out.println( “&lt;/BODY&gt;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out.println( “&lt;/HTML&gt;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}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서블릿 클래스에서 세션 기술을 사용하는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43010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세션 기술의 사용 방법</a:t>
            </a:r>
          </a:p>
        </p:txBody>
      </p:sp>
      <p:graphicFrame>
        <p:nvGraphicFramePr>
          <p:cNvPr id="44044" name="Group 12"/>
          <p:cNvGraphicFramePr>
            <a:graphicFrameLocks noGrp="1"/>
          </p:cNvGraphicFramePr>
          <p:nvPr/>
        </p:nvGraphicFramePr>
        <p:xfrm>
          <a:off x="838200" y="1676400"/>
          <a:ext cx="6400800" cy="4077653"/>
        </p:xfrm>
        <a:graphic>
          <a:graphicData uri="http://schemas.openxmlformats.org/drawingml/2006/table">
            <a:tbl>
              <a:tblPr/>
              <a:tblGrid>
                <a:gridCol w="6400800"/>
              </a:tblGrid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4-11]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성격 테스트의 결과를 출력하는 서블릿 클래스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2795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import javax.servlet.*;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import javax.servlet.http.*;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import java.io.*;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public class ResultServlet extends HttpServlet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public void doGet(HttpServletRequest request, HttpServletResponse response)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            throws IOException, ServletException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HttpSession session = request.getSession();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String food = (String) session.getAttribute( “FOOD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String animal = request.getParameter( “ANIMAL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session.invalidate();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response.setContentType( “text/html;charset=euc-kr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PrintWriter out = response.getWriter();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out.println( “&lt;HEAD&gt;&lt;TITLE&gt;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성격 테스트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out.println( “&lt;BODY&gt;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out.println( “&lt;H3&gt;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성격 테스트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&lt;/H3&gt;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out.printf( “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당신은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%s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와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%s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를 좋아하는 성격입니다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.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”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, food, animal);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out.println( “&lt;/BODY&gt;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out.println( “&lt;/HTML&gt;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}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서블릿 클래스에서 세션 기술을 사용하는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44034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세션 기술의 사용 방법</a:t>
            </a:r>
          </a:p>
        </p:txBody>
      </p:sp>
      <p:pic>
        <p:nvPicPr>
          <p:cNvPr id="44035" name="Picture 20"/>
          <p:cNvPicPr>
            <a:picLocks noChangeAspect="1" noChangeArrowheads="1"/>
          </p:cNvPicPr>
          <p:nvPr/>
        </p:nvPicPr>
        <p:blipFill>
          <a:blip r:embed="rId2"/>
          <a:srcRect l="31207" t="19910" r="30827" b="22681"/>
          <a:stretch>
            <a:fillRect/>
          </a:stretch>
        </p:blipFill>
        <p:spPr bwMode="auto">
          <a:xfrm>
            <a:off x="762000" y="1600200"/>
            <a:ext cx="7086600" cy="468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1371600" y="6324600"/>
            <a:ext cx="5791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4-19]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4-9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4-10,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4-11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 실행 결과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ko-KR" smtClean="0"/>
              <a:t> </a:t>
            </a:r>
            <a:r>
              <a:rPr lang="ko-KR" altLang="en-US" smtClean="0"/>
              <a:t>페이지에서 세션 기술을 사용하는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서블릿 클래스에서는 새로운 세션을 시작하거나 진행 중인 세션을 계속하기 위해서는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getSession</a:t>
            </a:r>
            <a:r>
              <a:rPr lang="en-US" altLang="ko-KR" smtClean="0"/>
              <a:t> </a:t>
            </a:r>
            <a:r>
              <a:rPr lang="ko-KR" altLang="en-US" smtClean="0"/>
              <a:t>메서드를 호출해야 하지만</a:t>
            </a:r>
            <a:r>
              <a:rPr lang="en-US" altLang="ko-KR" smtClean="0"/>
              <a:t>,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ko-KR" altLang="en-US" smtClean="0"/>
              <a:t> 페이지에서는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ko-KR" smtClean="0"/>
              <a:t> </a:t>
            </a:r>
            <a:r>
              <a:rPr lang="ko-KR" altLang="en-US" smtClean="0"/>
              <a:t>페이지가 서블릿 클래스로 변환되는 과정에서 이 메서드를 호출하는 코드가 자동으로 추가 되기 때문에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getSession</a:t>
            </a:r>
            <a:r>
              <a:rPr lang="en-US" altLang="ko-KR" smtClean="0"/>
              <a:t> </a:t>
            </a:r>
            <a:r>
              <a:rPr lang="ko-KR" altLang="en-US" smtClean="0"/>
              <a:t>메서드를 호출 할 필요가 없다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session</a:t>
            </a:r>
            <a:r>
              <a:rPr lang="en-US" altLang="ko-KR" smtClean="0"/>
              <a:t> </a:t>
            </a:r>
            <a:r>
              <a:rPr lang="ko-KR" altLang="en-US" smtClean="0"/>
              <a:t>내장 변수를 사용하면 세션 데이터 영역에 데이터를 저장할 수도 있고</a:t>
            </a:r>
            <a:r>
              <a:rPr lang="en-US" altLang="ko-KR" smtClean="0"/>
              <a:t>, </a:t>
            </a:r>
            <a:r>
              <a:rPr lang="ko-KR" altLang="en-US" smtClean="0"/>
              <a:t>그 영역에 있는 데이터를 읽어오거나 삭제할 수도 있다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45058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세션 기술의 사용 방법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2057400" y="4038600"/>
          <a:ext cx="3581400" cy="381000"/>
        </p:xfrm>
        <a:graphic>
          <a:graphicData uri="http://schemas.openxmlformats.org/drawingml/2006/table">
            <a:tbl>
              <a:tblPr/>
              <a:tblGrid>
                <a:gridCol w="35814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session.setAttribute( “ID ”, “lee77 ”);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2667000" y="4724400"/>
            <a:ext cx="1981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세션 데이터를 저장하는 메서드</a:t>
            </a:r>
          </a:p>
        </p:txBody>
      </p:sp>
      <p:cxnSp>
        <p:nvCxnSpPr>
          <p:cNvPr id="11" name="직선 화살표 연결선 10"/>
          <p:cNvCxnSpPr>
            <a:stCxn id="9" idx="0"/>
          </p:cNvCxnSpPr>
          <p:nvPr/>
        </p:nvCxnSpPr>
        <p:spPr>
          <a:xfrm rot="5400000" flipH="1" flipV="1">
            <a:off x="3467101" y="4533900"/>
            <a:ext cx="381000" cy="31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ko-KR" smtClean="0"/>
              <a:t> </a:t>
            </a:r>
            <a:r>
              <a:rPr lang="ko-KR" altLang="en-US" smtClean="0"/>
              <a:t>페이지에서 세션 기술을 사용하는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세션을 끝내려면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session</a:t>
            </a:r>
            <a:r>
              <a:rPr lang="en-US" altLang="ko-KR" smtClean="0"/>
              <a:t> </a:t>
            </a:r>
            <a:r>
              <a:rPr lang="ko-KR" altLang="en-US" smtClean="0"/>
              <a:t>내장 변수에 대해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invalidate</a:t>
            </a:r>
            <a:r>
              <a:rPr lang="ko-KR" altLang="en-US" smtClean="0"/>
              <a:t>라는 메서드를 호출하면 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46082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세션 기술의 사용 방법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2057400" y="1600200"/>
          <a:ext cx="3886200" cy="381000"/>
        </p:xfrm>
        <a:graphic>
          <a:graphicData uri="http://schemas.openxmlformats.org/drawingml/2006/table">
            <a:tbl>
              <a:tblPr/>
              <a:tblGrid>
                <a:gridCol w="38862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String str = (String) session.getAttribute( “ID ”);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505200" y="2286000"/>
            <a:ext cx="1981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세션 데이터를 가져오는 메서드</a:t>
            </a:r>
          </a:p>
        </p:txBody>
      </p:sp>
      <p:cxnSp>
        <p:nvCxnSpPr>
          <p:cNvPr id="13" name="직선 화살표 연결선 12"/>
          <p:cNvCxnSpPr>
            <a:stCxn id="12" idx="0"/>
          </p:cNvCxnSpPr>
          <p:nvPr/>
        </p:nvCxnSpPr>
        <p:spPr>
          <a:xfrm rot="5400000" flipH="1" flipV="1">
            <a:off x="4305301" y="2095500"/>
            <a:ext cx="381000" cy="31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2057400" y="2743200"/>
          <a:ext cx="2819400" cy="381000"/>
        </p:xfrm>
        <a:graphic>
          <a:graphicData uri="http://schemas.openxmlformats.org/drawingml/2006/table">
            <a:tbl>
              <a:tblPr/>
              <a:tblGrid>
                <a:gridCol w="28194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session.removeAttribute( “ID ””);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2438400" y="3429000"/>
            <a:ext cx="2057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세션 데이터를 삭제하는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메서드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6" name="직선 화살표 연결선 15"/>
          <p:cNvCxnSpPr>
            <a:stCxn id="15" idx="0"/>
          </p:cNvCxnSpPr>
          <p:nvPr/>
        </p:nvCxnSpPr>
        <p:spPr>
          <a:xfrm rot="16200000" flipV="1">
            <a:off x="3259138" y="3221038"/>
            <a:ext cx="379412" cy="365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2057400" y="4724400"/>
          <a:ext cx="25146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session.invalidate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();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438400" y="5410200"/>
            <a:ext cx="1447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세션을 끝내는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메서드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0" name="직선 화살표 연결선 19"/>
          <p:cNvCxnSpPr>
            <a:stCxn id="19" idx="0"/>
          </p:cNvCxnSpPr>
          <p:nvPr/>
        </p:nvCxnSpPr>
        <p:spPr>
          <a:xfrm rot="5400000" flipH="1" flipV="1">
            <a:off x="2990850" y="5200650"/>
            <a:ext cx="381000" cy="38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ko-KR" smtClean="0"/>
              <a:t> </a:t>
            </a:r>
            <a:r>
              <a:rPr lang="ko-KR" altLang="en-US" smtClean="0"/>
              <a:t>페이지에서 세션 기술을 사용하는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47106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세션 기술의 사용 방법</a:t>
            </a:r>
          </a:p>
        </p:txBody>
      </p:sp>
      <p:pic>
        <p:nvPicPr>
          <p:cNvPr id="47107" name="Picture 21"/>
          <p:cNvPicPr>
            <a:picLocks noChangeAspect="1" noChangeArrowheads="1"/>
          </p:cNvPicPr>
          <p:nvPr/>
        </p:nvPicPr>
        <p:blipFill>
          <a:blip r:embed="rId2"/>
          <a:srcRect l="32324" t="14111" r="29358" b="8859"/>
          <a:stretch>
            <a:fillRect/>
          </a:stretch>
        </p:blipFill>
        <p:spPr bwMode="auto">
          <a:xfrm>
            <a:off x="1447800" y="1371600"/>
            <a:ext cx="6019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직사각형 20"/>
          <p:cNvSpPr/>
          <p:nvPr/>
        </p:nvSpPr>
        <p:spPr>
          <a:xfrm>
            <a:off x="1371600" y="6477000"/>
            <a:ext cx="5791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4-20]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회원 가입 애플리케이션의 화면 설계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ko-KR" smtClean="0"/>
              <a:t> </a:t>
            </a:r>
            <a:r>
              <a:rPr lang="ko-KR" altLang="en-US" smtClean="0"/>
              <a:t>페이지에서 세션 기술을 사용하는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48130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세션 기술의 사용 방법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057400" y="1752600"/>
          <a:ext cx="41148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http://localhost:8080/brain04/subscribe/PersonalInfo.html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971800" y="2438400"/>
            <a:ext cx="2286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[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그림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4-20]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의 첫 번째 화면의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URL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057400" y="2971800"/>
          <a:ext cx="41148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http://localhost:8080/brain04/subscribe/Agreement.jsp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971800" y="3657600"/>
            <a:ext cx="2286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[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그림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4-20]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의 두 번째 화면의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URL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2057400" y="4114800"/>
          <a:ext cx="41148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http://localhost:8080/brain04/subscribe/Subscribe.jsp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2971800" y="4800600"/>
            <a:ext cx="2667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회원 정보를 저장하는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JSP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페이지의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URL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2057400" y="5410200"/>
          <a:ext cx="41148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http://localhost:8080/brain04/subscribe/Result.jsp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2743200" y="6096000"/>
            <a:ext cx="3048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회원 가입 결과를 출력하는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JSP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페이지의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URL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rot="5400000" flipH="1" flipV="1">
            <a:off x="3733801" y="2209800"/>
            <a:ext cx="304800" cy="31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rot="5400000" flipH="1" flipV="1">
            <a:off x="3733801" y="3427412"/>
            <a:ext cx="304800" cy="31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rot="5400000" flipH="1" flipV="1">
            <a:off x="3733801" y="4570412"/>
            <a:ext cx="304800" cy="31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rot="5400000" flipH="1" flipV="1">
            <a:off x="3885407" y="5866606"/>
            <a:ext cx="304800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ko-KR" smtClean="0"/>
              <a:t> </a:t>
            </a:r>
            <a:r>
              <a:rPr lang="ko-KR" altLang="en-US" smtClean="0"/>
              <a:t>페이지에서 세션 기술을 사용하는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앞 페이지의 네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ko-KR" altLang="en-US" smtClean="0"/>
              <a:t>에 해당하는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en-US" altLang="ko-KR" smtClean="0"/>
              <a:t> </a:t>
            </a:r>
            <a:r>
              <a:rPr lang="ko-KR" altLang="en-US" smtClean="0"/>
              <a:t>문서와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ko-KR" smtClean="0"/>
              <a:t> </a:t>
            </a:r>
            <a:r>
              <a:rPr lang="ko-KR" altLang="en-US" smtClean="0"/>
              <a:t>페이지는 다음과 같이 작성하면 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49154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세션 기술의 사용 방법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838200" y="2216150"/>
          <a:ext cx="6400800" cy="3270250"/>
        </p:xfrm>
        <a:graphic>
          <a:graphicData uri="http://schemas.openxmlformats.org/drawingml/2006/table">
            <a:tbl>
              <a:tblPr/>
              <a:tblGrid>
                <a:gridCol w="6400800"/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4-12]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개인 정보 입력 화면을 제공하는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HTML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문서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294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&lt;HEAD&gt;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&lt;META http-equiv= “Content-Type ” content= ”text/html;charset=euc-kr ”&gt;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&lt;TITLE&gt;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회원 가입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개인 정보를 입력하세요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&lt;FORM ACTION=Agreement.jsp METHOD=POST&gt;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아이디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&lt;INPUT TYPE=TEXT NAME=ID&gt;&lt;BR&gt;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패스워드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&lt;INPUT TYPE=PASSWORD NAME=PASSWORD&gt;&lt;BR&gt;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이름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&lt;INPUT TYPE=TEXT NAME=NAME&gt;&lt;BR&gt;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&lt;INPUT TYPE=SUBMIT VALUE= ‘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확인 ’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&lt;/FORM&gt;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세션 기술은 웹 브라우저를 거치지 않고 웹 서버에 있는 데이터 영역을 통해 데이터를 전달하는 방법이다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첫 번째 웹 컴포넌트는 웹 서버 쪽에 데이터를 저장해 놓고</a:t>
            </a:r>
            <a:r>
              <a:rPr lang="en-US" altLang="ko-KR" smtClean="0"/>
              <a:t>, </a:t>
            </a:r>
            <a:r>
              <a:rPr lang="ko-KR" altLang="en-US" smtClean="0"/>
              <a:t>그 데이터를 읽기 위해 필요한 세션 아이디만 웹 브라우저로 보낸다</a:t>
            </a:r>
            <a:r>
              <a:rPr lang="en-US" altLang="ko-KR" smtClean="0"/>
              <a:t>. </a:t>
            </a:r>
            <a:r>
              <a:rPr lang="ko-KR" altLang="en-US" smtClean="0"/>
              <a:t>웹 브라우저는 아이디를 저장해 두었다가 두 번째 웹 컴포넌트를 호출할 때 웹 서버로 보내며</a:t>
            </a:r>
            <a:r>
              <a:rPr lang="en-US" altLang="ko-KR" smtClean="0"/>
              <a:t>, </a:t>
            </a:r>
            <a:r>
              <a:rPr lang="ko-KR" altLang="en-US" smtClean="0"/>
              <a:t>그 아이디를 이용하면 저장된 데이터를 찾을 수 있다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3314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쿠키와 세션에 대하여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 l="31148" t="39046" r="25539" b="39304"/>
          <a:stretch>
            <a:fillRect/>
          </a:stretch>
        </p:blipFill>
        <p:spPr bwMode="auto">
          <a:xfrm>
            <a:off x="1130300" y="3875088"/>
            <a:ext cx="69469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2133600" y="5780088"/>
            <a:ext cx="4419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4-4]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세션 기술을 이용한 웹 컴포넌트 간의 데이터 전달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ko-KR" smtClean="0"/>
              <a:t> </a:t>
            </a:r>
            <a:r>
              <a:rPr lang="ko-KR" altLang="en-US" smtClean="0"/>
              <a:t>페이지에서 세션 기술을 사용하는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50178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세션 기술의 사용 방법</a:t>
            </a:r>
          </a:p>
        </p:txBody>
      </p:sp>
      <p:graphicFrame>
        <p:nvGraphicFramePr>
          <p:cNvPr id="51215" name="Group 15"/>
          <p:cNvGraphicFramePr>
            <a:graphicFrameLocks noGrp="1"/>
          </p:cNvGraphicFramePr>
          <p:nvPr/>
        </p:nvGraphicFramePr>
        <p:xfrm>
          <a:off x="838200" y="1600200"/>
          <a:ext cx="6400800" cy="4808855"/>
        </p:xfrm>
        <a:graphic>
          <a:graphicData uri="http://schemas.openxmlformats.org/drawingml/2006/table">
            <a:tbl>
              <a:tblPr/>
              <a:tblGrid>
                <a:gridCol w="6400800"/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4-13]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약관 동의 화면을 제공하는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JSP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페이지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3292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 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request.setCharacterEncoding( “euc-kr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String id = request.getParameter( “ID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String password = request.getParameter( “PASSWORD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String name = request.getParameter( “NAME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session.setAttribute( “ID ”, id);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session.setAttribute( “PASSWORD ”, password);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session.setAttribute( “NAME ”, name);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&lt;HEAD&gt;&lt;TITLE&gt;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회원 가입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&lt;H3&gt;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약관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&lt;/H3&gt;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----------------------------------------------------- 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1.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회원 정보는 웹 사이트의 운영을 위해서만 사용됩니다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. 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2.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웹 사이트의 정상 운영을 방해하는 회원은 탈퇴 처리합니다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. 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----------------------------------------------------- 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&lt;FORM ACTION=Subscribe.jsp METHOD=POST&gt;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위의 약관에 동의하십니까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&lt;INPUT TYPE=RADIO NAME=AGREE VALUE=YES&gt;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동의함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&lt;INPUT TYPE=RADIO NAME=AGREE VALUE=NO&gt;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동의하지 않음 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&lt;BR&gt;&lt;BR&gt;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&lt;INPUT TYPE=SUBMIT VALUE= ‘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확인 ’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&lt;/FORM&gt;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&lt;/HTML&gt;</a:t>
                      </a: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오른쪽 중괄호 4"/>
          <p:cNvSpPr/>
          <p:nvPr/>
        </p:nvSpPr>
        <p:spPr>
          <a:xfrm>
            <a:off x="4572000" y="3124200"/>
            <a:ext cx="304800" cy="304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00600" y="3581400"/>
            <a:ext cx="1905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세션 데이터를 저장합니다</a:t>
            </a:r>
          </a:p>
        </p:txBody>
      </p:sp>
      <p:cxnSp>
        <p:nvCxnSpPr>
          <p:cNvPr id="9" name="Shape 8"/>
          <p:cNvCxnSpPr>
            <a:stCxn id="6" idx="0"/>
          </p:cNvCxnSpPr>
          <p:nvPr/>
        </p:nvCxnSpPr>
        <p:spPr>
          <a:xfrm rot="16200000" flipV="1">
            <a:off x="5200650" y="3028950"/>
            <a:ext cx="304800" cy="800100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ko-KR" smtClean="0"/>
              <a:t> </a:t>
            </a:r>
            <a:r>
              <a:rPr lang="ko-KR" altLang="en-US" smtClean="0"/>
              <a:t>페이지에서 세션 기술을 사용하는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51202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세션 기술의 사용 방법</a:t>
            </a:r>
          </a:p>
        </p:txBody>
      </p:sp>
      <p:graphicFrame>
        <p:nvGraphicFramePr>
          <p:cNvPr id="52246" name="Group 22"/>
          <p:cNvGraphicFramePr>
            <a:graphicFrameLocks noGrp="1"/>
          </p:cNvGraphicFramePr>
          <p:nvPr/>
        </p:nvGraphicFramePr>
        <p:xfrm>
          <a:off x="304800" y="1600200"/>
          <a:ext cx="4648200" cy="3970655"/>
        </p:xfrm>
        <a:graphic>
          <a:graphicData uri="http://schemas.openxmlformats.org/drawingml/2006/table">
            <a:tbl>
              <a:tblPr/>
              <a:tblGrid>
                <a:gridCol w="4648200"/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4-14]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회원 정보를 저장하는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JSP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페이지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3292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 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import=“java.io.*”%&gt;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String agree = request.getParameter( “AGREE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String result = null;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if (agree.equals( “YES ”))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String id = (String) session.getAttribute( “ID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String password = (String) session.getAttribute( “PASSWORD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String name = (String) session.getAttribute( “NAME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PrintWriter writer = null;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try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String filePath = application.getRealPath( ”/WEB-INF/ ” + id + “.txt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writer = new PrintWriter(filePath);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writer.println( “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아이디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” 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+ id);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writer.println( “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패스워드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” 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+ password);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writer.println( “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이름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” 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+ name);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result = “SUCCESS ”;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catch (IOException ioe)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result = “FAIL ”;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}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105400" y="1600200"/>
          <a:ext cx="3886200" cy="3962401"/>
        </p:xfrm>
        <a:graphic>
          <a:graphicData uri="http://schemas.openxmlformats.org/drawingml/2006/table">
            <a:tbl>
              <a:tblPr/>
              <a:tblGrid>
                <a:gridCol w="3886200"/>
              </a:tblGrid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4-14]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회원 정보를 저장하는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JSP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페이지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3573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finally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try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writer.close();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catch (Exception e)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else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result = “FAIL ”;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session.invalidate();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response.sendRedirect( “Result.jsp?RESULT= ” + result);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%&gt;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ko-KR" smtClean="0"/>
              <a:t> </a:t>
            </a:r>
            <a:r>
              <a:rPr lang="ko-KR" altLang="en-US" smtClean="0"/>
              <a:t>페이지에서 세션 기술을 사용하는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52226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세션 기술의 사용 방법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914400" y="1752600"/>
          <a:ext cx="5410200" cy="3200400"/>
        </p:xfrm>
        <a:graphic>
          <a:graphicData uri="http://schemas.openxmlformats.org/drawingml/2006/table">
            <a:tbl>
              <a:tblPr/>
              <a:tblGrid>
                <a:gridCol w="5410200"/>
              </a:tblGrid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4-15]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회원 가입 결과를 출력하는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JSP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페이지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288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 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 String result = request.getParameter( “RESULT ”);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&lt;HEAD&gt;&lt;TITLE&gt;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회원 가입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&lt;H3&gt;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회원 가입 결과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&lt;/H3&gt;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&lt;%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   if (result.equals( “SUCCESS ”))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        out.println( “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가입되었습니다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.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”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   else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        out.println( “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가입되지 않았습니다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.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”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ko-KR" smtClean="0"/>
              <a:t> </a:t>
            </a:r>
            <a:r>
              <a:rPr lang="ko-KR" altLang="en-US" smtClean="0"/>
              <a:t>페이지에서 세션 기술을 사용하는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입력된 개인 정보는 파일로 저장되며</a:t>
            </a:r>
            <a:r>
              <a:rPr lang="en-US" altLang="ko-KR" smtClean="0"/>
              <a:t>, </a:t>
            </a:r>
            <a:r>
              <a:rPr lang="ko-KR" altLang="en-US" smtClean="0"/>
              <a:t>그 파일의 내용을 확인하려면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brain04</a:t>
            </a:r>
            <a:r>
              <a:rPr lang="en-US" altLang="ko-KR" smtClean="0"/>
              <a:t> </a:t>
            </a:r>
            <a:r>
              <a:rPr lang="ko-KR" altLang="en-US" smtClean="0"/>
              <a:t>웹 애플리케이션 디렉터리의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WEB-INF</a:t>
            </a:r>
            <a:r>
              <a:rPr lang="en-US" altLang="ko-KR" smtClean="0"/>
              <a:t> </a:t>
            </a:r>
            <a:r>
              <a:rPr lang="ko-KR" altLang="en-US" smtClean="0"/>
              <a:t>서브디렉터리로 가서 회원 아이디에 해당하는 파일을 열어보면 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53250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세션 기술의 사용 방법</a:t>
            </a:r>
          </a:p>
        </p:txBody>
      </p:sp>
      <p:pic>
        <p:nvPicPr>
          <p:cNvPr id="53251" name="Picture 2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66900" y="2590800"/>
            <a:ext cx="3810000" cy="357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38700" y="3962400"/>
            <a:ext cx="323850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구부러진 연결선 8"/>
          <p:cNvCxnSpPr/>
          <p:nvPr/>
        </p:nvCxnSpPr>
        <p:spPr>
          <a:xfrm>
            <a:off x="3810000" y="3733800"/>
            <a:ext cx="533400" cy="4572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791200" y="3200400"/>
            <a:ext cx="18288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② 회원 아이디에 해당하는</a:t>
            </a:r>
          </a:p>
          <a:p>
            <a:pPr>
              <a:defRPr/>
            </a:pP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  파일에 회원 정보가</a:t>
            </a:r>
          </a:p>
          <a:p>
            <a:pPr>
              <a:defRPr/>
            </a:pP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  저장되어 있을 것입니다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81000" y="5638800"/>
            <a:ext cx="2667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① </a:t>
            </a: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brain04 </a:t>
            </a: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웹 애플리케이션 디렉터리의</a:t>
            </a:r>
          </a:p>
          <a:p>
            <a:pPr>
              <a:defRPr/>
            </a:pP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  WEB-INF </a:t>
            </a: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서브디렉터리로 가세요</a:t>
            </a:r>
          </a:p>
        </p:txBody>
      </p:sp>
      <p:cxnSp>
        <p:nvCxnSpPr>
          <p:cNvPr id="14" name="Shape 13"/>
          <p:cNvCxnSpPr>
            <a:stCxn id="12" idx="0"/>
          </p:cNvCxnSpPr>
          <p:nvPr/>
        </p:nvCxnSpPr>
        <p:spPr>
          <a:xfrm rot="5400000" flipH="1" flipV="1">
            <a:off x="1924050" y="5200650"/>
            <a:ext cx="228600" cy="647700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ko-KR" smtClean="0"/>
              <a:t> </a:t>
            </a:r>
            <a:r>
              <a:rPr lang="ko-KR" altLang="en-US" smtClean="0"/>
              <a:t>페이지에서 세션 기술을 사용하는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세션 기술에서는 웹 브라우저로 세션 아이디를 보낼 때 쿠키 형태로 만들어서 전송하는데</a:t>
            </a:r>
            <a:r>
              <a:rPr lang="en-US" altLang="ko-KR" smtClean="0"/>
              <a:t>, </a:t>
            </a:r>
            <a:r>
              <a:rPr lang="ko-KR" altLang="en-US" smtClean="0"/>
              <a:t>이 쿠키 이름은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JSESSIONID</a:t>
            </a:r>
            <a:r>
              <a:rPr lang="ko-KR" altLang="en-US" smtClean="0"/>
              <a:t>이다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54274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세션 기술의 사용 방법</a:t>
            </a:r>
          </a:p>
        </p:txBody>
      </p:sp>
      <p:pic>
        <p:nvPicPr>
          <p:cNvPr id="54275" name="Picture 23"/>
          <p:cNvPicPr>
            <a:picLocks noChangeAspect="1" noChangeArrowheads="1"/>
          </p:cNvPicPr>
          <p:nvPr/>
        </p:nvPicPr>
        <p:blipFill>
          <a:blip r:embed="rId2"/>
          <a:srcRect l="30032" t="36340" r="23422" b="43364"/>
          <a:stretch>
            <a:fillRect/>
          </a:stretch>
        </p:blipFill>
        <p:spPr bwMode="auto">
          <a:xfrm>
            <a:off x="838200" y="2286000"/>
            <a:ext cx="7466013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1371600" y="4419600"/>
            <a:ext cx="5791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4-23]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쿠키 형태로 전송되는 세션 아이디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altLang="ko-KR" smtClean="0"/>
              <a:t> </a:t>
            </a:r>
            <a:r>
              <a:rPr lang="ko-KR" altLang="en-US" smtClean="0"/>
              <a:t>재작성 메커니즘의 사용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쿠키를 사용할 수 없는 웹 환경에서는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altLang="ko-KR" smtClean="0"/>
              <a:t> </a:t>
            </a:r>
            <a:r>
              <a:rPr lang="ko-KR" altLang="en-US" smtClean="0"/>
              <a:t>뒤에 세션 아이디를 붙여서 전송하는 방법을 사용하면 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이 방법은 본래의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ko-KR" altLang="en-US" smtClean="0"/>
              <a:t>을 가지고 새로운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ko-KR" altLang="en-US" smtClean="0"/>
              <a:t>을 만드는 방법이기 때문에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altLang="ko-KR" smtClean="0"/>
              <a:t> </a:t>
            </a:r>
            <a:r>
              <a:rPr lang="ko-KR" altLang="en-US" smtClean="0"/>
              <a:t>재작성</a:t>
            </a:r>
            <a:r>
              <a:rPr lang="en-US" altLang="ko-KR" smtClean="0"/>
              <a:t>(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 rewriting</a:t>
            </a:r>
            <a:r>
              <a:rPr lang="en-US" altLang="ko-KR" smtClean="0"/>
              <a:t>) </a:t>
            </a:r>
            <a:r>
              <a:rPr lang="ko-KR" altLang="en-US" smtClean="0"/>
              <a:t>메커니즘이라고 부른다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55298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세션 기술의 사용 방법</a:t>
            </a:r>
          </a:p>
        </p:txBody>
      </p:sp>
      <p:pic>
        <p:nvPicPr>
          <p:cNvPr id="55299" name="Picture 24"/>
          <p:cNvPicPr>
            <a:picLocks noChangeAspect="1" noChangeArrowheads="1"/>
          </p:cNvPicPr>
          <p:nvPr/>
        </p:nvPicPr>
        <p:blipFill>
          <a:blip r:embed="rId2"/>
          <a:srcRect l="33910" t="49968" r="28741" b="32539"/>
          <a:stretch>
            <a:fillRect/>
          </a:stretch>
        </p:blipFill>
        <p:spPr bwMode="auto">
          <a:xfrm>
            <a:off x="1400175" y="2286000"/>
            <a:ext cx="599122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1371600" y="3810000"/>
            <a:ext cx="5791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4-24] URL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과 함께 전송되는 세션 아이디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762000" y="5791200"/>
          <a:ext cx="76962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62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http://localhost:8080/brain04/subscribe/Agreement.jsp; </a:t>
                      </a: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jsessionid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=8088A1AAA61960F0B113E331A1460089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왼쪽 중괄호 9"/>
          <p:cNvSpPr>
            <a:spLocks/>
          </p:cNvSpPr>
          <p:nvPr/>
        </p:nvSpPr>
        <p:spPr bwMode="auto">
          <a:xfrm rot="5400000">
            <a:off x="2699544" y="3777456"/>
            <a:ext cx="304800" cy="3570288"/>
          </a:xfrm>
          <a:prstGeom prst="leftBrace">
            <a:avLst>
              <a:gd name="adj1" fmla="val 7646"/>
              <a:gd name="adj2" fmla="val 50000"/>
            </a:avLst>
          </a:prstGeom>
          <a:noFill/>
          <a:ln w="9525" algn="ctr">
            <a:solidFill>
              <a:srgbClr val="4A7EBB"/>
            </a:solidFill>
            <a:round/>
            <a:headEnd/>
            <a:tailEnd/>
          </a:ln>
        </p:spPr>
        <p:txBody>
          <a:bodyPr rot="10800000" vert="eaVert"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84425" y="5257800"/>
            <a:ext cx="914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본래의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URL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4" name="왼쪽 중괄호 13"/>
          <p:cNvSpPr>
            <a:spLocks/>
          </p:cNvSpPr>
          <p:nvPr/>
        </p:nvSpPr>
        <p:spPr bwMode="auto">
          <a:xfrm rot="-5400000">
            <a:off x="6226175" y="4625975"/>
            <a:ext cx="304800" cy="3397250"/>
          </a:xfrm>
          <a:prstGeom prst="leftBrace">
            <a:avLst>
              <a:gd name="adj1" fmla="val 8824"/>
              <a:gd name="adj2" fmla="val 50000"/>
            </a:avLst>
          </a:prstGeom>
          <a:noFill/>
          <a:ln w="9525" algn="ctr">
            <a:solidFill>
              <a:srgbClr val="4A7EBB"/>
            </a:solidFill>
            <a:round/>
            <a:headEnd/>
            <a:tailEnd/>
          </a:ln>
        </p:spPr>
        <p:txBody>
          <a:bodyPr vert="eaVert"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432425" y="6488113"/>
            <a:ext cx="1905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URL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재작성으로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추가된 부분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altLang="ko-KR" smtClean="0"/>
              <a:t> </a:t>
            </a:r>
            <a:r>
              <a:rPr lang="ko-KR" altLang="en-US" smtClean="0"/>
              <a:t>재작성 메커니즘의 사용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altLang="ko-KR" smtClean="0"/>
              <a:t> </a:t>
            </a:r>
            <a:r>
              <a:rPr lang="ko-KR" altLang="en-US" smtClean="0"/>
              <a:t>재작성을 하기 위해서는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altLang="ko-KR" smtClean="0"/>
              <a:t> </a:t>
            </a:r>
            <a:r>
              <a:rPr lang="ko-KR" altLang="en-US" smtClean="0"/>
              <a:t>재작성 기능을 제공하는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encodeURL</a:t>
            </a:r>
            <a:r>
              <a:rPr lang="ko-KR" altLang="en-US" smtClean="0"/>
              <a:t>이라는 메서드를 사용하면 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ko-KR" smtClean="0"/>
              <a:t> </a:t>
            </a:r>
            <a:r>
              <a:rPr lang="ko-KR" altLang="en-US" smtClean="0"/>
              <a:t>페이지에서는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response</a:t>
            </a:r>
            <a:r>
              <a:rPr lang="en-US" altLang="ko-KR" smtClean="0"/>
              <a:t> </a:t>
            </a:r>
            <a:r>
              <a:rPr lang="ko-KR" altLang="en-US" smtClean="0"/>
              <a:t>내장 변수에 대해 이 메서드를 호출하면 되고</a:t>
            </a:r>
            <a:r>
              <a:rPr lang="en-US" altLang="ko-KR" smtClean="0"/>
              <a:t>, </a:t>
            </a:r>
            <a:r>
              <a:rPr lang="ko-KR" altLang="en-US" smtClean="0"/>
              <a:t>서블릿 클래스에서는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doGet, doPost </a:t>
            </a:r>
            <a:r>
              <a:rPr lang="ko-KR" altLang="en-US" smtClean="0"/>
              <a:t>메서드의 두 번째 파라미터에 대해 호출하며 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encodeURL</a:t>
            </a:r>
            <a:r>
              <a:rPr lang="en-US" altLang="ko-KR" smtClean="0"/>
              <a:t> </a:t>
            </a:r>
            <a:r>
              <a:rPr lang="ko-KR" altLang="en-US" smtClean="0"/>
              <a:t>메서드에는 현재의 웹 컴포넌트를 기준으로 한 상대적인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altLang="ko-KR" smtClean="0"/>
              <a:t> </a:t>
            </a:r>
            <a:r>
              <a:rPr lang="ko-KR" altLang="en-US" smtClean="0"/>
              <a:t>경로명을 파라미터로 넘겨 줄 수도 있다</a:t>
            </a:r>
            <a:r>
              <a:rPr lang="en-US" altLang="ko-KR" smtClean="0"/>
              <a:t>. </a:t>
            </a:r>
            <a:r>
              <a:rPr lang="ko-KR" altLang="en-US" smtClean="0"/>
              <a:t>그러면 이 메서드는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altLang="ko-KR" smtClean="0"/>
              <a:t> </a:t>
            </a:r>
            <a:r>
              <a:rPr lang="ko-KR" altLang="en-US" smtClean="0"/>
              <a:t>경로명 뒤에 세미콜론과 </a:t>
            </a:r>
            <a:r>
              <a:rPr lang="en-US" altLang="ko-KR" b="1" i="1" smtClean="0">
                <a:latin typeface="Times New Roman" pitchFamily="18" charset="0"/>
                <a:cs typeface="Times New Roman" pitchFamily="18" charset="0"/>
              </a:rPr>
              <a:t>jessionid</a:t>
            </a:r>
            <a:r>
              <a:rPr lang="en-US" altLang="ko-KR" i="1" smtClean="0"/>
              <a:t>=</a:t>
            </a:r>
            <a:r>
              <a:rPr lang="ko-KR" altLang="en-US" i="1" smtClean="0"/>
              <a:t>세션</a:t>
            </a:r>
            <a:r>
              <a:rPr lang="en-US" altLang="ko-KR" i="1" smtClean="0"/>
              <a:t>_</a:t>
            </a:r>
            <a:r>
              <a:rPr lang="ko-KR" altLang="en-US" i="1" smtClean="0"/>
              <a:t>아이디</a:t>
            </a:r>
            <a:r>
              <a:rPr lang="ko-KR" altLang="en-US" smtClean="0"/>
              <a:t>를 붙여서 리턴할 것이다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56322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세션 기술의 사용 방법</a:t>
            </a:r>
          </a:p>
        </p:txBody>
      </p:sp>
      <p:graphicFrame>
        <p:nvGraphicFramePr>
          <p:cNvPr id="57364" name="Group 20"/>
          <p:cNvGraphicFramePr>
            <a:graphicFrameLocks noGrp="1"/>
          </p:cNvGraphicFramePr>
          <p:nvPr/>
        </p:nvGraphicFramePr>
        <p:xfrm>
          <a:off x="838200" y="3200400"/>
          <a:ext cx="6324600" cy="274320"/>
        </p:xfrm>
        <a:graphic>
          <a:graphicData uri="http://schemas.openxmlformats.org/drawingml/2006/table">
            <a:tbl>
              <a:tblPr/>
              <a:tblGrid>
                <a:gridCol w="6324600"/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String url = response.encodeURL(“http://localhost:8080/brain04/subscribe/Agreement.jsp ”);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3962400" y="3657600"/>
            <a:ext cx="914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본래의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URL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7" name="직선 화살표 연결선 16"/>
          <p:cNvCxnSpPr>
            <a:stCxn id="13" idx="0"/>
          </p:cNvCxnSpPr>
          <p:nvPr/>
        </p:nvCxnSpPr>
        <p:spPr>
          <a:xfrm rot="16200000" flipV="1">
            <a:off x="4306094" y="3544094"/>
            <a:ext cx="222250" cy="47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1752600" y="5181600"/>
          <a:ext cx="4343400" cy="304800"/>
        </p:xfrm>
        <a:graphic>
          <a:graphicData uri="http://schemas.openxmlformats.org/drawingml/2006/table">
            <a:tbl>
              <a:tblPr/>
              <a:tblGrid>
                <a:gridCol w="43434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String url = response.encodeURL( “common/Greetings.jsp ”);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4445000" y="5715000"/>
            <a:ext cx="1447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상대적인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URL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경로명</a:t>
            </a:r>
          </a:p>
        </p:txBody>
      </p:sp>
      <p:cxnSp>
        <p:nvCxnSpPr>
          <p:cNvPr id="56338" name="직선 화살표 연결선 20"/>
          <p:cNvCxnSpPr>
            <a:cxnSpLocks noChangeShapeType="1"/>
          </p:cNvCxnSpPr>
          <p:nvPr/>
        </p:nvCxnSpPr>
        <p:spPr bwMode="auto">
          <a:xfrm flipV="1">
            <a:off x="4976813" y="5411788"/>
            <a:ext cx="3175" cy="2286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altLang="ko-KR" smtClean="0"/>
              <a:t> </a:t>
            </a:r>
            <a:r>
              <a:rPr lang="ko-KR" altLang="en-US" smtClean="0"/>
              <a:t>재작성 메커니즘의 사용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encodeURL</a:t>
            </a:r>
            <a:r>
              <a:rPr lang="en-US" altLang="ko-KR" smtClean="0"/>
              <a:t> </a:t>
            </a:r>
            <a:r>
              <a:rPr lang="ko-KR" altLang="en-US" smtClean="0"/>
              <a:t>메서드에는 슬래시</a:t>
            </a:r>
            <a:r>
              <a:rPr lang="en-US" altLang="ko-KR" smtClean="0"/>
              <a:t>(/)</a:t>
            </a:r>
            <a:r>
              <a:rPr lang="ko-KR" altLang="en-US" smtClean="0"/>
              <a:t>로 시작하는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altLang="ko-KR" smtClean="0"/>
              <a:t> </a:t>
            </a:r>
            <a:r>
              <a:rPr lang="ko-KR" altLang="en-US" smtClean="0"/>
              <a:t>경로명을 넘겨줄 수도 있는데</a:t>
            </a:r>
            <a:r>
              <a:rPr lang="en-US" altLang="ko-KR" smtClean="0"/>
              <a:t>, </a:t>
            </a:r>
            <a:r>
              <a:rPr lang="ko-KR" altLang="en-US" smtClean="0"/>
              <a:t>이런 값은 웹 서버 내에서의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altLang="ko-KR" smtClean="0"/>
              <a:t> </a:t>
            </a:r>
            <a:r>
              <a:rPr lang="ko-KR" altLang="en-US" smtClean="0"/>
              <a:t>경로명을 해석된다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57346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세션 기술의 사용 방법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752600" y="2209800"/>
          <a:ext cx="5410200" cy="304800"/>
        </p:xfrm>
        <a:graphic>
          <a:graphicData uri="http://schemas.openxmlformats.org/drawingml/2006/table">
            <a:tbl>
              <a:tblPr/>
              <a:tblGrid>
                <a:gridCol w="54102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String url = response.encodeURL( “/brain04/subscribe/Result.jsp ”);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4572000" y="2743200"/>
            <a:ext cx="1981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웹 서버 내에서의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URL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경로명</a:t>
            </a:r>
          </a:p>
        </p:txBody>
      </p:sp>
      <p:cxnSp>
        <p:nvCxnSpPr>
          <p:cNvPr id="14" name="직선 화살표 연결선 13"/>
          <p:cNvCxnSpPr/>
          <p:nvPr/>
        </p:nvCxnSpPr>
        <p:spPr>
          <a:xfrm rot="5400000" flipH="1" flipV="1">
            <a:off x="4991101" y="2552700"/>
            <a:ext cx="228600" cy="31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990600" y="3352800"/>
          <a:ext cx="6781800" cy="2819400"/>
        </p:xfrm>
        <a:graphic>
          <a:graphicData uri="http://schemas.openxmlformats.org/drawingml/2006/table">
            <a:tbl>
              <a:tblPr/>
              <a:tblGrid>
                <a:gridCol w="6781800"/>
              </a:tblGrid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4-16]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세션 데이터를 저장하는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JSP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페이지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2543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 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session.setAttribute( “NAME ”, “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김지영 ”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session.setAttribute( “AGE ”, new Integer(21));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session.setAttribute( “GENDER ”, “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여 ”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&lt;HEAD&gt;&lt;TITLE&gt;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세션 데이터를 저장하는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JSP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페이지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세션 데이터가 저장되었습니다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. &lt;BR&gt;&lt;BR&gt;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&lt;A href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=&lt;%= response.encodeURL(“ReadSessionData.jsp ”) %&gt;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세션 데이터 읽기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&lt;/A&gt;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altLang="ko-KR" smtClean="0"/>
              <a:t> </a:t>
            </a:r>
            <a:r>
              <a:rPr lang="ko-KR" altLang="en-US" smtClean="0"/>
              <a:t>재작성 메커니즘의 사용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이 두 예제를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brain</a:t>
            </a:r>
            <a:r>
              <a:rPr lang="en-US" altLang="ko-KR" smtClean="0"/>
              <a:t>04 </a:t>
            </a:r>
            <a:r>
              <a:rPr lang="ko-KR" altLang="en-US" smtClean="0"/>
              <a:t>웹 애플리케이션 디렉터리에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WriteSessionData.jsp</a:t>
            </a:r>
            <a:r>
              <a:rPr lang="ko-KR" altLang="en-US" smtClean="0"/>
              <a:t>와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ReadSessionData.jsp</a:t>
            </a:r>
            <a:r>
              <a:rPr lang="ko-KR" altLang="en-US" smtClean="0"/>
              <a:t>이름으로 저장한다</a:t>
            </a:r>
            <a:r>
              <a:rPr lang="en-US" altLang="ko-KR" smtClean="0"/>
              <a:t>.</a:t>
            </a:r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58370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세션 기술의 사용 방법</a:t>
            </a:r>
          </a:p>
        </p:txBody>
      </p:sp>
      <p:graphicFrame>
        <p:nvGraphicFramePr>
          <p:cNvPr id="59404" name="Group 12"/>
          <p:cNvGraphicFramePr>
            <a:graphicFrameLocks noGrp="1"/>
          </p:cNvGraphicFramePr>
          <p:nvPr/>
        </p:nvGraphicFramePr>
        <p:xfrm>
          <a:off x="762000" y="1600200"/>
          <a:ext cx="5638800" cy="2198370"/>
        </p:xfrm>
        <a:graphic>
          <a:graphicData uri="http://schemas.openxmlformats.org/drawingml/2006/table">
            <a:tbl>
              <a:tblPr/>
              <a:tblGrid>
                <a:gridCol w="5638800"/>
              </a:tblGrid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4-17]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세션 데이터를 읽는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JSP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페이지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1924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 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&lt;HEAD&gt;&lt;TITLE&gt;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세션 데이터를 읽는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JSP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페이지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이름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&lt;%= session.getAttribute( “NAME ”) %&gt; 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나이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&lt;%= session.getAttribute( “AGE ”) %&gt; 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성별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&lt;%= session.getAttribute( “GENDER ”)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altLang="ko-KR" smtClean="0"/>
              <a:t> </a:t>
            </a:r>
            <a:r>
              <a:rPr lang="ko-KR" altLang="en-US" smtClean="0"/>
              <a:t>재작성 메커니즘의 사용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59394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세션 기술의 사용 방법</a:t>
            </a:r>
          </a:p>
        </p:txBody>
      </p:sp>
      <p:pic>
        <p:nvPicPr>
          <p:cNvPr id="59395" name="Picture 25"/>
          <p:cNvPicPr>
            <a:picLocks noChangeAspect="1" noChangeArrowheads="1"/>
          </p:cNvPicPr>
          <p:nvPr/>
        </p:nvPicPr>
        <p:blipFill>
          <a:blip r:embed="rId2"/>
          <a:srcRect l="30972" t="34213" r="30063" b="19781"/>
          <a:stretch>
            <a:fillRect/>
          </a:stretch>
        </p:blipFill>
        <p:spPr bwMode="auto">
          <a:xfrm>
            <a:off x="838200" y="1447800"/>
            <a:ext cx="7086600" cy="448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1371600" y="6096000"/>
            <a:ext cx="5791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4-25]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웹 브라우저의 쿠키 차단 방법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새로운 쿠키 데이터를 저장하는 방법 </a:t>
            </a:r>
            <a:r>
              <a:rPr lang="en-US" altLang="ko-KR" smtClean="0"/>
              <a:t>– </a:t>
            </a:r>
            <a:r>
              <a:rPr lang="ko-KR" altLang="en-US" smtClean="0"/>
              <a:t>입력 기능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쿠키 데이터를 웹 브라우저 쪽에 저장하기 위해 해야 하는 두 가지 일</a:t>
            </a:r>
            <a:endParaRPr lang="en-US" altLang="ko-KR" smtClean="0"/>
          </a:p>
          <a:p>
            <a:pPr lvl="2">
              <a:lnSpc>
                <a:spcPct val="150000"/>
              </a:lnSpc>
            </a:pPr>
            <a:r>
              <a:rPr lang="ko-KR" altLang="en-US" smtClean="0"/>
              <a:t>첫째 </a:t>
            </a:r>
            <a:r>
              <a:rPr lang="en-US" altLang="ko-KR" smtClean="0"/>
              <a:t>: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Cookie</a:t>
            </a:r>
            <a:r>
              <a:rPr lang="en-US" altLang="ko-KR" smtClean="0"/>
              <a:t> </a:t>
            </a:r>
            <a:r>
              <a:rPr lang="ko-KR" altLang="en-US" smtClean="0"/>
              <a:t>클래스의 객체를 만든다</a:t>
            </a:r>
            <a:r>
              <a:rPr lang="en-US" altLang="ko-KR" smtClean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mtClean="0"/>
              <a:t>둘째 </a:t>
            </a:r>
            <a:r>
              <a:rPr lang="en-US" altLang="ko-KR" smtClean="0"/>
              <a:t>: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addCookie</a:t>
            </a:r>
            <a:r>
              <a:rPr lang="en-US" altLang="ko-KR" smtClean="0"/>
              <a:t> </a:t>
            </a:r>
            <a:r>
              <a:rPr lang="ko-KR" altLang="en-US" smtClean="0"/>
              <a:t>메서드를 호출한다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Cookie</a:t>
            </a:r>
            <a:r>
              <a:rPr lang="en-US" altLang="ko-KR" smtClean="0"/>
              <a:t> </a:t>
            </a:r>
            <a:r>
              <a:rPr lang="ko-KR" altLang="en-US" smtClean="0"/>
              <a:t>클래스는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javax.servlet.http</a:t>
            </a:r>
            <a:r>
              <a:rPr lang="en-US" altLang="ko-KR" smtClean="0"/>
              <a:t> </a:t>
            </a:r>
            <a:r>
              <a:rPr lang="ko-KR" altLang="en-US" smtClean="0"/>
              <a:t>패키지에 속하며</a:t>
            </a:r>
            <a:r>
              <a:rPr lang="en-US" altLang="ko-KR" smtClean="0"/>
              <a:t>, </a:t>
            </a:r>
            <a:r>
              <a:rPr lang="ko-KR" altLang="en-US" smtClean="0"/>
              <a:t>이 클래스의 객체를 만들 때는 쿠키의 이름과 값을 파라미터로 넘겨줘야 한다</a:t>
            </a:r>
            <a:r>
              <a:rPr lang="en-US" altLang="ko-KR" smtClean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mtClean="0"/>
              <a:t>이 두 파라미터는 모두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altLang="ko-KR" smtClean="0"/>
              <a:t> </a:t>
            </a:r>
            <a:r>
              <a:rPr lang="ko-KR" altLang="en-US" smtClean="0"/>
              <a:t>타입이므로</a:t>
            </a:r>
            <a:r>
              <a:rPr lang="en-US" altLang="ko-KR" smtClean="0"/>
              <a:t>, </a:t>
            </a:r>
            <a:r>
              <a:rPr lang="ko-KR" altLang="en-US" smtClean="0"/>
              <a:t>쿠키의 값이 수치일 경우는 문자 데이터로 만들어서 넘겨줘야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4338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쿠키 기술의 사용 방법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209800" y="4419600"/>
          <a:ext cx="3581400" cy="381000"/>
        </p:xfrm>
        <a:graphic>
          <a:graphicData uri="http://schemas.openxmlformats.org/drawingml/2006/table">
            <a:tbl>
              <a:tblPr/>
              <a:tblGrid>
                <a:gridCol w="35814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Cookie cookie = new Cookie( “AGE ”, “26 ”);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038600" y="4953000"/>
            <a:ext cx="762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쿠키 이름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29200" y="4953000"/>
            <a:ext cx="762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쿠키 값</a:t>
            </a:r>
          </a:p>
        </p:txBody>
      </p:sp>
      <p:cxnSp>
        <p:nvCxnSpPr>
          <p:cNvPr id="9" name="직선 화살표 연결선 8"/>
          <p:cNvCxnSpPr>
            <a:stCxn id="5" idx="0"/>
          </p:cNvCxnSpPr>
          <p:nvPr/>
        </p:nvCxnSpPr>
        <p:spPr>
          <a:xfrm rot="5400000" flipH="1" flipV="1">
            <a:off x="4419600" y="4724400"/>
            <a:ext cx="2286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rot="16200000" flipV="1">
            <a:off x="5257800" y="4724400"/>
            <a:ext cx="2286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altLang="ko-KR" smtClean="0"/>
              <a:t> </a:t>
            </a:r>
            <a:r>
              <a:rPr lang="ko-KR" altLang="en-US" smtClean="0"/>
              <a:t>재작성 메커니즘의 사용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60418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세션 기술의 사용 방법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71600" y="5562600"/>
            <a:ext cx="5791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4-26]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4-16,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4-17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 실행 결과</a:t>
            </a:r>
          </a:p>
        </p:txBody>
      </p:sp>
      <p:pic>
        <p:nvPicPr>
          <p:cNvPr id="60420" name="Picture 2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28800"/>
            <a:ext cx="7059613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1" name="Picture 2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3886200"/>
            <a:ext cx="7086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4572000" y="1524000"/>
            <a:ext cx="2438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①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[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예제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4-16]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의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URL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을 입력하세요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2" name="구부러진 연결선 11"/>
          <p:cNvCxnSpPr>
            <a:stCxn id="10" idx="1"/>
          </p:cNvCxnSpPr>
          <p:nvPr/>
        </p:nvCxnSpPr>
        <p:spPr>
          <a:xfrm rot="10800000" flipV="1">
            <a:off x="3200400" y="1638300"/>
            <a:ext cx="1371600" cy="4953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67000" y="2971800"/>
            <a:ext cx="3048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②이 링크를 클릭하면 결과 화면이 나타납니다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5" name="구부러진 연결선 14"/>
          <p:cNvCxnSpPr/>
          <p:nvPr/>
        </p:nvCxnSpPr>
        <p:spPr>
          <a:xfrm rot="5400000">
            <a:off x="914400" y="3886200"/>
            <a:ext cx="1600200" cy="762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새로운 쿠키 데이터를 저장하는 방법 </a:t>
            </a:r>
            <a:r>
              <a:rPr lang="en-US" altLang="ko-KR" smtClean="0"/>
              <a:t>– </a:t>
            </a:r>
            <a:r>
              <a:rPr lang="ko-KR" altLang="en-US" smtClean="0"/>
              <a:t>입력 기능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addCookie</a:t>
            </a:r>
            <a:r>
              <a:rPr lang="en-US" altLang="ko-KR" smtClean="0"/>
              <a:t> </a:t>
            </a:r>
            <a:r>
              <a:rPr lang="ko-KR" altLang="en-US" smtClean="0"/>
              <a:t>메서드는 웹 브라우저로 쿠키를 보내는 기능을 한다</a:t>
            </a:r>
            <a:r>
              <a:rPr lang="en-US" altLang="ko-KR" smtClean="0"/>
              <a:t>.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ko-KR" smtClean="0"/>
              <a:t> </a:t>
            </a:r>
            <a:r>
              <a:rPr lang="ko-KR" altLang="en-US" smtClean="0"/>
              <a:t>페이지에서는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response</a:t>
            </a:r>
            <a:r>
              <a:rPr lang="en-US" altLang="ko-KR" smtClean="0"/>
              <a:t> </a:t>
            </a:r>
            <a:r>
              <a:rPr lang="ko-KR" altLang="en-US" smtClean="0"/>
              <a:t>내장 객체에 대해</a:t>
            </a:r>
            <a:r>
              <a:rPr lang="en-US" altLang="ko-KR" smtClean="0"/>
              <a:t>, </a:t>
            </a:r>
            <a:r>
              <a:rPr lang="ko-KR" altLang="en-US" smtClean="0"/>
              <a:t>서블릿 클래스에서는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doGet, doPost </a:t>
            </a:r>
            <a:r>
              <a:rPr lang="ko-KR" altLang="en-US" smtClean="0"/>
              <a:t>메서드의 두 번째 파라미터에 대해 이 메서드를 호출해야 하며</a:t>
            </a:r>
            <a:r>
              <a:rPr lang="en-US" altLang="ko-KR" smtClean="0"/>
              <a:t>,</a:t>
            </a:r>
            <a:r>
              <a:rPr lang="ko-KR" altLang="en-US" smtClean="0"/>
              <a:t>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Cookie</a:t>
            </a:r>
            <a:r>
              <a:rPr lang="en-US" altLang="ko-KR" smtClean="0"/>
              <a:t> </a:t>
            </a:r>
            <a:r>
              <a:rPr lang="ko-KR" altLang="en-US" smtClean="0"/>
              <a:t>객체를 파라미터로 넘겨줘야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addCookie</a:t>
            </a:r>
            <a:r>
              <a:rPr lang="en-US" altLang="ko-KR" smtClean="0"/>
              <a:t> </a:t>
            </a:r>
            <a:r>
              <a:rPr lang="ko-KR" altLang="en-US" smtClean="0"/>
              <a:t>메서드를 통해 웹 브라우저로 전송된 쿠키를 실제로 저장하는 일은 웹 브라우저가 하도록 되어 있다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웹 브라우저는 쿠키를 저장할 때 쿠키를 보낸 웹 서버의 주소도 함께 저장해 놓는다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5362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쿠키 기술의 사용 방법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209800" y="2667000"/>
          <a:ext cx="3581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response.addCookie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(cookie);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191000" y="3200400"/>
            <a:ext cx="1219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Cookie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객체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 rot="16200000" flipV="1">
            <a:off x="4562475" y="3038475"/>
            <a:ext cx="263525" cy="603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새로운 쿠키 데이터를 저장하는 방법 </a:t>
            </a:r>
            <a:r>
              <a:rPr lang="en-US" altLang="ko-KR" smtClean="0"/>
              <a:t>– </a:t>
            </a:r>
            <a:r>
              <a:rPr lang="ko-KR" altLang="en-US" smtClean="0"/>
              <a:t>입력 기능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웹 브라우저 쪽에 쿠키 데이터를 저장하는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 </a:t>
            </a:r>
            <a:r>
              <a:rPr lang="ko-KR" altLang="en-US" smtClean="0"/>
              <a:t>페이지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6386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쿠키 기술의 사용 방법</a:t>
            </a:r>
          </a:p>
        </p:txBody>
      </p:sp>
      <p:graphicFrame>
        <p:nvGraphicFramePr>
          <p:cNvPr id="16398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774589"/>
              </p:ext>
            </p:extLst>
          </p:nvPr>
        </p:nvGraphicFramePr>
        <p:xfrm>
          <a:off x="838200" y="1905000"/>
          <a:ext cx="6019800" cy="2387283"/>
        </p:xfrm>
        <a:graphic>
          <a:graphicData uri="http://schemas.openxmlformats.org/drawingml/2006/table">
            <a:tbl>
              <a:tblPr/>
              <a:tblGrid>
                <a:gridCol w="6019800"/>
              </a:tblGrid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4-1]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쿠키 데이터를 저장하는 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JSP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페이지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2001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</a:t>
                      </a:r>
                      <a:r>
                        <a:rPr kumimoji="0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contentType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= “text/html; charset=</a:t>
                      </a:r>
                      <a:r>
                        <a:rPr kumimoji="0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euc-kr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</a:t>
                      </a:r>
                      <a:r>
                        <a:rPr kumimoji="0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response.addCookie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(new Cookie( “NAME ”, “John ”));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</a:t>
                      </a:r>
                      <a:r>
                        <a:rPr kumimoji="0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response.addCookie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(new Cookie( “GENDER ”, “Male ”));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</a:t>
                      </a:r>
                      <a:r>
                        <a:rPr kumimoji="0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response.addCookie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(new Cookie( “AGE ”, “15 ”));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&lt;HEAD&gt;&lt;TITLE&gt;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쿠키 데이터 저장하기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쿠키 데이터가 저장되었습니다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.&lt;BR&gt;&lt;BR&gt;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639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4476750"/>
            <a:ext cx="437197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762000" y="6248400"/>
            <a:ext cx="4419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4-5]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4-1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 실행 결과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쿠키 데이터를 읽는 방법 </a:t>
            </a:r>
            <a:r>
              <a:rPr lang="en-US" altLang="ko-KR" smtClean="0"/>
              <a:t>– </a:t>
            </a:r>
            <a:r>
              <a:rPr lang="ko-KR" altLang="en-US" smtClean="0"/>
              <a:t>조회 기능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웹 브라우저는 웹 서버가 아무런 요청을 하지 않아도 웹 서버로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ko-KR" altLang="en-US" smtClean="0"/>
              <a:t>을 보낼 때 마다 그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ko-KR" altLang="en-US" smtClean="0"/>
              <a:t>에 포함된 웹 서버의 주소에 해당하는 모든 쿠키를 찾아서 웹 서버로 함께 보낸다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쿠키를 받는 일은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getCookies</a:t>
            </a:r>
            <a:r>
              <a:rPr lang="ko-KR" altLang="en-US" smtClean="0"/>
              <a:t>라는 메서드를 이용해서 해야한다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getCookies</a:t>
            </a:r>
            <a:r>
              <a:rPr lang="en-US" altLang="ko-KR" smtClean="0"/>
              <a:t> </a:t>
            </a:r>
            <a:r>
              <a:rPr lang="ko-KR" altLang="en-US" smtClean="0"/>
              <a:t>메서드는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ko-KR" smtClean="0"/>
              <a:t> </a:t>
            </a:r>
            <a:r>
              <a:rPr lang="ko-KR" altLang="en-US" smtClean="0"/>
              <a:t>페이지에서는 </a:t>
            </a:r>
            <a:r>
              <a:rPr lang="en-US" altLang="ko-KR" smtClean="0"/>
              <a:t>request </a:t>
            </a:r>
            <a:r>
              <a:rPr lang="ko-KR" altLang="en-US" smtClean="0"/>
              <a:t>내장 변수에 대해</a:t>
            </a:r>
            <a:r>
              <a:rPr lang="en-US" altLang="ko-KR" smtClean="0"/>
              <a:t>, </a:t>
            </a:r>
            <a:r>
              <a:rPr lang="ko-KR" altLang="en-US" smtClean="0"/>
              <a:t>서블릿 클래스에서는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doGet, doPost </a:t>
            </a:r>
            <a:r>
              <a:rPr lang="ko-KR" altLang="en-US" smtClean="0"/>
              <a:t>메서드 첫 번째 파라미터애 대해 호출 해야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getCookies</a:t>
            </a:r>
            <a:r>
              <a:rPr lang="en-US" altLang="ko-KR" smtClean="0"/>
              <a:t> </a:t>
            </a:r>
            <a:r>
              <a:rPr lang="ko-KR" altLang="en-US" smtClean="0"/>
              <a:t>메서드는 웹 브라우저가 보낸 모든 쿠키를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Cookie</a:t>
            </a:r>
            <a:r>
              <a:rPr lang="en-US" altLang="ko-KR" smtClean="0"/>
              <a:t> </a:t>
            </a:r>
            <a:r>
              <a:rPr lang="ko-KR" altLang="en-US" smtClean="0"/>
              <a:t>배열로 만들어서 리턴하기 때문에 다음과 같은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Cookie</a:t>
            </a:r>
            <a:r>
              <a:rPr lang="en-US" altLang="ko-KR" smtClean="0"/>
              <a:t> </a:t>
            </a:r>
            <a:r>
              <a:rPr lang="ko-KR" altLang="en-US" smtClean="0"/>
              <a:t>배열 변수에 리턴값을 받아야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7410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쿠키 기술의 사용 방법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499462"/>
              </p:ext>
            </p:extLst>
          </p:nvPr>
        </p:nvGraphicFramePr>
        <p:xfrm>
          <a:off x="2209800" y="4419600"/>
          <a:ext cx="3581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Cookie cookies[] = </a:t>
                      </a: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request.getCookies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();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429000" y="5029200"/>
            <a:ext cx="28194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웹 브라우저가 보낸 모든 쿠키를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Cookie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배열로 만들어서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리턴하는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메서드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rot="5400000" flipH="1" flipV="1">
            <a:off x="4419601" y="4876800"/>
            <a:ext cx="304800" cy="31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쿠키 데이터를 읽는 방법 </a:t>
            </a:r>
            <a:r>
              <a:rPr lang="en-US" altLang="ko-KR" smtClean="0"/>
              <a:t>– </a:t>
            </a:r>
            <a:r>
              <a:rPr lang="ko-KR" altLang="en-US" smtClean="0"/>
              <a:t>조회 기능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getCookies</a:t>
            </a:r>
            <a:r>
              <a:rPr lang="en-US" altLang="ko-KR" smtClean="0"/>
              <a:t> </a:t>
            </a:r>
            <a:r>
              <a:rPr lang="ko-KR" altLang="en-US" smtClean="0"/>
              <a:t>메서드가 리턴한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Cookie</a:t>
            </a:r>
            <a:r>
              <a:rPr lang="en-US" altLang="ko-KR" smtClean="0"/>
              <a:t> </a:t>
            </a:r>
            <a:r>
              <a:rPr lang="ko-KR" altLang="en-US" smtClean="0"/>
              <a:t>배열에서 특정 쿠키를 찾기 위해서는 그 배열에 있는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Cookie</a:t>
            </a:r>
            <a:r>
              <a:rPr lang="en-US" altLang="ko-KR" smtClean="0"/>
              <a:t> </a:t>
            </a:r>
            <a:r>
              <a:rPr lang="ko-KR" altLang="en-US" smtClean="0"/>
              <a:t>객체를 하나씩 가져다가 이름을 비교해서 찾을 수 밖에 없다</a:t>
            </a:r>
            <a:r>
              <a:rPr lang="en-US" altLang="ko-KR" smtClean="0"/>
              <a:t>. </a:t>
            </a:r>
            <a:r>
              <a:rPr lang="ko-KR" altLang="en-US" smtClean="0"/>
              <a:t>쿠키의 이름은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Cookie</a:t>
            </a:r>
            <a:r>
              <a:rPr lang="en-US" altLang="ko-KR" smtClean="0"/>
              <a:t> </a:t>
            </a:r>
            <a:r>
              <a:rPr lang="ko-KR" altLang="en-US" smtClean="0"/>
              <a:t>객체에 대해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getName</a:t>
            </a:r>
            <a:r>
              <a:rPr lang="ko-KR" altLang="en-US" smtClean="0"/>
              <a:t>이라는 메서드를 호출해 구할 수 있다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원하는 이름의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Cookie</a:t>
            </a:r>
            <a:r>
              <a:rPr lang="en-US" altLang="ko-KR" smtClean="0"/>
              <a:t> </a:t>
            </a:r>
            <a:r>
              <a:rPr lang="ko-KR" altLang="en-US" smtClean="0"/>
              <a:t>객체를 찾은 다음에는 그 객체에 대해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getValue</a:t>
            </a:r>
            <a:r>
              <a:rPr lang="en-US" altLang="ko-KR" smtClean="0"/>
              <a:t> </a:t>
            </a:r>
            <a:r>
              <a:rPr lang="ko-KR" altLang="en-US" smtClean="0"/>
              <a:t>메서드를 호출해서 쿠키 값을 가져올 수 있다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8434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쿠키 기술의 사용 방법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2209800" y="2590800"/>
          <a:ext cx="3581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String name = </a:t>
                      </a: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cookie.getName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();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4191000" y="3124200"/>
            <a:ext cx="1905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쿠키 이름을 가져오는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메서드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rot="16200000" flipV="1">
            <a:off x="4562475" y="2962275"/>
            <a:ext cx="263525" cy="603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2209800" y="4495800"/>
          <a:ext cx="3581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String value = </a:t>
                      </a: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cookie.getValue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();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4191000" y="5029200"/>
            <a:ext cx="1905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쿠키 값을 가져오는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메서드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rot="16200000" flipV="1">
            <a:off x="4562475" y="4867275"/>
            <a:ext cx="263525" cy="603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30625</TotalTime>
  <Words>4514</Words>
  <Application>Microsoft Office PowerPoint</Application>
  <PresentationFormat>화면 슬라이드 쇼(4:3)</PresentationFormat>
  <Paragraphs>3498</Paragraphs>
  <Slides>51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2" baseType="lpstr">
      <vt:lpstr>2_디자인 사용자 지정</vt:lpstr>
      <vt:lpstr>쿠키와 세션</vt:lpstr>
      <vt:lpstr>PowerPoint 프레젠테이션</vt:lpstr>
      <vt:lpstr>1. 쿠키와 세션에 대하여</vt:lpstr>
      <vt:lpstr>1. 쿠키와 세션에 대하여</vt:lpstr>
      <vt:lpstr>2. 쿠키 기술의 사용 방법</vt:lpstr>
      <vt:lpstr>2. 쿠키 기술의 사용 방법</vt:lpstr>
      <vt:lpstr>2. 쿠키 기술의 사용 방법</vt:lpstr>
      <vt:lpstr>2. 쿠키 기술의 사용 방법</vt:lpstr>
      <vt:lpstr>2. 쿠키 기술의 사용 방법</vt:lpstr>
      <vt:lpstr>2. 쿠키 기술의 사용 방법</vt:lpstr>
      <vt:lpstr>2. 쿠키 기술의 사용 방법</vt:lpstr>
      <vt:lpstr>2. 쿠키 기술의 사용 방법</vt:lpstr>
      <vt:lpstr>2. 쿠키 기술의 사용 방법</vt:lpstr>
      <vt:lpstr>2. 쿠키 기술의 사용 방법</vt:lpstr>
      <vt:lpstr>2. 쿠키 기술의 사용 방법</vt:lpstr>
      <vt:lpstr>2. 쿠키 기술의 사용 방법</vt:lpstr>
      <vt:lpstr>2. 쿠키 기술의 사용 방법</vt:lpstr>
      <vt:lpstr>2. 쿠키 기술의 사용 방법</vt:lpstr>
      <vt:lpstr>2. 쿠키 기술의 사용 방법</vt:lpstr>
      <vt:lpstr>2. 쿠키 기술의 사용 방법</vt:lpstr>
      <vt:lpstr>2. 쿠키 기술의 사용 방법</vt:lpstr>
      <vt:lpstr>2. 쿠키 기술의 사용 방법</vt:lpstr>
      <vt:lpstr>2. 쿠키 기술의 사용 방법</vt:lpstr>
      <vt:lpstr>2. 쿠키 기술의 사용 방법</vt:lpstr>
      <vt:lpstr>3. 세션 기술의 사용 방법</vt:lpstr>
      <vt:lpstr>3. 세션 기술의 사용 방법</vt:lpstr>
      <vt:lpstr>3. 세션 기술의 사용 방법</vt:lpstr>
      <vt:lpstr>3. 세션 기술의 사용 방법</vt:lpstr>
      <vt:lpstr>3. 세션 기술의 사용 방법</vt:lpstr>
      <vt:lpstr>3. 세션 기술의 사용 방법</vt:lpstr>
      <vt:lpstr>3. 세션 기술의 사용 방법</vt:lpstr>
      <vt:lpstr>3. 세션 기술의 사용 방법</vt:lpstr>
      <vt:lpstr>3. 세션 기술의 사용 방법</vt:lpstr>
      <vt:lpstr>3. 세션 기술의 사용 방법</vt:lpstr>
      <vt:lpstr>3. 세션 기술의 사용 방법</vt:lpstr>
      <vt:lpstr>3. 세션 기술의 사용 방법</vt:lpstr>
      <vt:lpstr>3. 세션 기술의 사용 방법</vt:lpstr>
      <vt:lpstr>3. 세션 기술의 사용 방법</vt:lpstr>
      <vt:lpstr>3. 세션 기술의 사용 방법</vt:lpstr>
      <vt:lpstr>3. 세션 기술의 사용 방법</vt:lpstr>
      <vt:lpstr>3. 세션 기술의 사용 방법</vt:lpstr>
      <vt:lpstr>3. 세션 기술의 사용 방법</vt:lpstr>
      <vt:lpstr>3. 세션 기술의 사용 방법</vt:lpstr>
      <vt:lpstr>3. 세션 기술의 사용 방법</vt:lpstr>
      <vt:lpstr>3. 세션 기술의 사용 방법</vt:lpstr>
      <vt:lpstr>3. 세션 기술의 사용 방법</vt:lpstr>
      <vt:lpstr>3. 세션 기술의 사용 방법</vt:lpstr>
      <vt:lpstr>3. 세션 기술의 사용 방법</vt:lpstr>
      <vt:lpstr>3. 세션 기술의 사용 방법</vt:lpstr>
      <vt:lpstr>3. 세션 기술의 사용 방법</vt:lpstr>
      <vt:lpstr>PowerPoint 프레젠테이션</vt:lpstr>
    </vt:vector>
  </TitlesOfParts>
  <Company>한빛미디어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뇌를 자극하는 JSP &amp; Servlet 슬라이드</dc:title>
  <dc:creator>한빛미디어</dc:creator>
  <cp:lastModifiedBy>Windows 사용자</cp:lastModifiedBy>
  <cp:revision>3240</cp:revision>
  <dcterms:created xsi:type="dcterms:W3CDTF">2004-07-21T02:43:03Z</dcterms:created>
  <dcterms:modified xsi:type="dcterms:W3CDTF">2020-10-27T02:29:52Z</dcterms:modified>
</cp:coreProperties>
</file>