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40"/>
  </p:notesMasterIdLst>
  <p:handoutMasterIdLst>
    <p:handoutMasterId r:id="rId41"/>
  </p:handoutMasterIdLst>
  <p:sldIdLst>
    <p:sldId id="256" r:id="rId2"/>
    <p:sldId id="380" r:id="rId3"/>
    <p:sldId id="381" r:id="rId4"/>
    <p:sldId id="382" r:id="rId5"/>
    <p:sldId id="383" r:id="rId6"/>
    <p:sldId id="384" r:id="rId7"/>
    <p:sldId id="385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275" r:id="rId39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40032"/>
    <a:srgbClr val="452103"/>
    <a:srgbClr val="683104"/>
    <a:srgbClr val="592A03"/>
    <a:srgbClr val="CC9900"/>
    <a:srgbClr val="CCCC00"/>
    <a:srgbClr val="FCFAD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711" autoAdjust="0"/>
  </p:normalViewPr>
  <p:slideViewPr>
    <p:cSldViewPr>
      <p:cViewPr varScale="1">
        <p:scale>
          <a:sx n="88" d="100"/>
          <a:sy n="88" d="100"/>
        </p:scale>
        <p:origin x="-108" y="-480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B4236542-1049-4F91-A986-C8A660AF4B8E}" type="datetimeFigureOut">
              <a:rPr lang="ko-KR" altLang="en-US"/>
              <a:pPr>
                <a:defRPr/>
              </a:pPr>
              <a:t>2011-08-10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65DE827B-C3C5-4AB4-9336-51DE454F8AE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F245F64C-BFDA-4E2F-A890-9C824B8920CF}" type="datetimeFigureOut">
              <a:rPr lang="ko-KR" altLang="en-US"/>
              <a:pPr>
                <a:defRPr/>
              </a:pPr>
              <a:t>2011-08-10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>
                <a:ea typeface="돋움" pitchFamily="50" charset="-127"/>
              </a:defRPr>
            </a:lvl1pPr>
          </a:lstStyle>
          <a:p>
            <a:pPr>
              <a:defRPr/>
            </a:pPr>
            <a:fld id="{B31C9EF9-5B6D-4448-A4B5-7F55DF0CFC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7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>
              <a:ea typeface="돋움" pitchFamily="50" charset="-127"/>
            </a:endParaRPr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itchFamily="50" charset="-127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itchFamily="50" charset="-127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뇌를 자극하는 </a:t>
            </a:r>
            <a:r>
              <a:rPr lang="en-US" altLang="ko-KR" sz="1800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JSP &amp; </a:t>
            </a:r>
            <a:r>
              <a:rPr lang="en-US" altLang="ko-KR" sz="1800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Servlet</a:t>
            </a:r>
            <a:endParaRPr lang="ko-KR" altLang="en-US" sz="1800" dirty="0" smtClean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  <a:ea typeface="돋움" pitchFamily="50" charset="-127"/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defRPr/>
            </a:pPr>
            <a:fld id="{18E170F1-E6A3-419E-8223-E54DA84A7F7A}" type="slidenum">
              <a:rPr lang="ko-KR" altLang="en-US" sz="110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pPr algn="r" eaLnBrk="0" hangingPunct="0">
                <a:defRPr/>
              </a:pPr>
              <a:t>‹#›</a:t>
            </a:fld>
            <a:r>
              <a:rPr lang="en-US" altLang="ko-KR" sz="1100" dirty="0">
                <a:solidFill>
                  <a:srgbClr val="452103"/>
                </a:solidFill>
                <a:latin typeface="HY헤드라인M" pitchFamily="18" charset="-127"/>
                <a:ea typeface="HY헤드라인M" pitchFamily="18" charset="-127"/>
              </a:rPr>
              <a:t>/37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ea typeface="돋움" pitchFamily="50" charset="-127"/>
            </a:endParaRPr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89" r:id="rId3"/>
    <p:sldLayoutId id="214748429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5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660033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8194" name="제목 5"/>
          <p:cNvSpPr>
            <a:spLocks noGrp="1"/>
          </p:cNvSpPr>
          <p:nvPr>
            <p:ph type="ctrTitle"/>
          </p:nvPr>
        </p:nvSpPr>
        <p:spPr>
          <a:xfrm>
            <a:off x="1447800" y="4267200"/>
            <a:ext cx="7696200" cy="838200"/>
          </a:xfrm>
        </p:spPr>
        <p:txBody>
          <a:bodyPr/>
          <a:lstStyle/>
          <a:p>
            <a:r>
              <a:rPr lang="ko-KR" altLang="en-US" smtClean="0"/>
              <a:t>익셉션 처리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에러 페이지 호출하기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 altLang="ko-KR" smtClean="0"/>
              <a:t> </a:t>
            </a:r>
            <a:r>
              <a:rPr lang="ko-KR" altLang="en-US" smtClean="0"/>
              <a:t>내장 변수를 사용하기 위해 먼저 해야 할 일</a:t>
            </a:r>
            <a:r>
              <a:rPr lang="en-US" altLang="ko-KR" smtClean="0"/>
              <a:t>: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페이지에는 기본적으로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 altLang="ko-KR" smtClean="0"/>
              <a:t> </a:t>
            </a:r>
            <a:r>
              <a:rPr lang="ko-KR" altLang="en-US" smtClean="0"/>
              <a:t>내장 변수가 생기지 않기 때문에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ko-KR" smtClean="0"/>
              <a:t> </a:t>
            </a:r>
            <a:r>
              <a:rPr lang="ko-KR" altLang="en-US" smtClean="0"/>
              <a:t>지시자에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isErrorPage</a:t>
            </a:r>
            <a:r>
              <a:rPr lang="ko-KR" altLang="en-US" smtClean="0"/>
              <a:t>라는 애트리뷰트를 쓰고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true </a:t>
            </a: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값을</a:t>
            </a:r>
            <a:r>
              <a:rPr lang="ko-KR" altLang="en-US" smtClean="0"/>
              <a:t> 지정해야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 altLang="ko-KR" smtClean="0"/>
              <a:t> </a:t>
            </a:r>
            <a:r>
              <a:rPr lang="ko-KR" altLang="en-US" smtClean="0"/>
              <a:t>내장 변수는 일반 자바 프로그램에서 익셉션 객체를 표현할 때 사용하는 것과 동일한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java.lang.Throwable</a:t>
            </a:r>
            <a:r>
              <a:rPr lang="en-US" altLang="ko-KR" smtClean="0"/>
              <a:t> </a:t>
            </a:r>
            <a:r>
              <a:rPr lang="ko-KR" altLang="en-US" smtClean="0"/>
              <a:t>클래스 타입이기 때문에</a:t>
            </a:r>
            <a:r>
              <a:rPr lang="en-US" altLang="ko-KR" smtClean="0"/>
              <a:t>, </a:t>
            </a:r>
            <a:r>
              <a:rPr lang="ko-KR" altLang="en-US" smtClean="0"/>
              <a:t>이 내장 변수에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getMessage</a:t>
            </a:r>
            <a:r>
              <a:rPr lang="en-US" altLang="ko-KR" smtClean="0"/>
              <a:t> </a:t>
            </a:r>
            <a:r>
              <a:rPr lang="ko-KR" altLang="en-US" smtClean="0"/>
              <a:t>메서드를 호출하면 에러 메시지를 가져올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에러 페이지 만들어서 호출하기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57400" y="2590800"/>
          <a:ext cx="3886200" cy="381000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isErrorPage= “true ” 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886200" y="3124200"/>
            <a:ext cx="2209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exception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내장 변수가 생기도록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만드는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애트리뷰트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값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4566444" y="2997994"/>
            <a:ext cx="260350" cy="55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57400" y="5105400"/>
          <a:ext cx="3886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String message 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exception.getMessage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886200" y="5638800"/>
            <a:ext cx="2133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에러 메시지를 가져오는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메서드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5400000" flipH="1" flipV="1">
            <a:off x="4566444" y="5512594"/>
            <a:ext cx="260350" cy="55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에러 페이지 호출하기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04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에러 페이지 만들어서 호출하기</a:t>
            </a:r>
          </a:p>
        </p:txBody>
      </p:sp>
      <p:graphicFrame>
        <p:nvGraphicFramePr>
          <p:cNvPr id="20493" name="Group 13"/>
          <p:cNvGraphicFramePr>
            <a:graphicFrameLocks noGrp="1"/>
          </p:cNvGraphicFramePr>
          <p:nvPr/>
        </p:nvGraphicFramePr>
        <p:xfrm>
          <a:off x="838200" y="1524000"/>
          <a:ext cx="6019800" cy="2560638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5-7]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잘못된 입력 데이터를 처리하는 에러 페이지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미완성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87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isErrorPage= “true”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에러 화면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잘못된 데이터가 입력되었습니다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상세 에러 메시지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exception.getMessage()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에러 페이지 호출하기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에러 페이지 만들어서 호출하기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8" y="1600200"/>
            <a:ext cx="55673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581400"/>
            <a:ext cx="61055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609600" y="3021013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5-6, 5-7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(1)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" y="6380163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5-6, 5-7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sz="11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에러 페이지 호출하기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[</a:t>
            </a:r>
            <a:r>
              <a:rPr lang="ko-KR" altLang="en-US" smtClean="0"/>
              <a:t>그림 </a:t>
            </a:r>
            <a:r>
              <a:rPr lang="en-US" altLang="ko-KR" smtClean="0"/>
              <a:t>5-4]</a:t>
            </a:r>
            <a:r>
              <a:rPr lang="ko-KR" altLang="en-US" smtClean="0"/>
              <a:t>는 웹 브라우저에 내장되어 있는 에러 표시용 웹 페이지이며</a:t>
            </a:r>
            <a:r>
              <a:rPr lang="en-US" altLang="ko-KR" smtClean="0"/>
              <a:t>, </a:t>
            </a:r>
            <a:r>
              <a:rPr lang="ko-KR" altLang="en-US" smtClean="0"/>
              <a:t>이런 결과가 나오는 이유는 </a:t>
            </a:r>
            <a:r>
              <a:rPr lang="en-US" altLang="ko-KR" smtClean="0"/>
              <a:t>[</a:t>
            </a:r>
            <a:r>
              <a:rPr lang="ko-KR" altLang="en-US" smtClean="0"/>
              <a:t>예제 </a:t>
            </a:r>
            <a:r>
              <a:rPr lang="en-US" altLang="ko-KR" smtClean="0"/>
              <a:t>5-7]</a:t>
            </a:r>
            <a:r>
              <a:rPr lang="ko-KR" altLang="en-US" smtClean="0"/>
              <a:t>이 생성한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문서와 함께 웹 브라우저로 전달된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상태 코드 때문이다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상태 코드란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응답 메시지의 시작 행에 표시되는 </a:t>
            </a:r>
            <a:r>
              <a:rPr lang="en-US" altLang="ko-KR" smtClean="0"/>
              <a:t>3</a:t>
            </a:r>
            <a:r>
              <a:rPr lang="ko-KR" altLang="en-US" smtClean="0"/>
              <a:t>자리의 숫자인데</a:t>
            </a:r>
            <a:r>
              <a:rPr lang="en-US" altLang="ko-KR" smtClean="0"/>
              <a:t>, </a:t>
            </a:r>
            <a:r>
              <a:rPr lang="ko-KR" altLang="en-US" smtClean="0"/>
              <a:t>메시지에 포함된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문서가 정상적인 실행의 결과인지 에러 발생의 결과인지 구분하는 역할을 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253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에러 페이지 만들어서 호출하기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에러 페이지 호출하기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355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에러 페이지 만들어서 호출하기</a:t>
            </a:r>
          </a:p>
        </p:txBody>
      </p:sp>
      <p:pic>
        <p:nvPicPr>
          <p:cNvPr id="23555" name="Picture 7"/>
          <p:cNvPicPr>
            <a:picLocks noChangeAspect="1" noChangeArrowheads="1"/>
          </p:cNvPicPr>
          <p:nvPr/>
        </p:nvPicPr>
        <p:blipFill>
          <a:blip r:embed="rId2"/>
          <a:srcRect l="34851" t="32474" r="31474" b="8086"/>
          <a:stretch>
            <a:fillRect/>
          </a:stretch>
        </p:blipFill>
        <p:spPr bwMode="auto">
          <a:xfrm>
            <a:off x="990600" y="1524000"/>
            <a:ext cx="6477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2097088" y="1838325"/>
            <a:ext cx="381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087563" y="4008438"/>
            <a:ext cx="381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47800" y="60960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5-5] HTTP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응답 메시지의 상태 코드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에러 페이지 호출하기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브라우저는 상태 코드 값이 </a:t>
            </a:r>
            <a:r>
              <a:rPr lang="en-US" altLang="ko-KR" smtClean="0"/>
              <a:t>500</a:t>
            </a:r>
            <a:r>
              <a:rPr lang="ko-KR" altLang="en-US" smtClean="0"/>
              <a:t>이면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응답 메시지에 포함된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ko-KR" smtClean="0"/>
              <a:t> </a:t>
            </a:r>
            <a:r>
              <a:rPr lang="ko-KR" altLang="en-US" smtClean="0"/>
              <a:t>문서의 내용을 무시하고 웹 브라우저 자체에 내장된 에러 메시지를 출력한다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인위적으로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상태 코드의 값을 </a:t>
            </a:r>
            <a:r>
              <a:rPr lang="en-US" altLang="ko-KR" smtClean="0"/>
              <a:t>200</a:t>
            </a:r>
            <a:r>
              <a:rPr lang="ko-KR" altLang="en-US" smtClean="0"/>
              <a:t>으로 바꿔주기 위해서는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altLang="ko-KR" smtClean="0"/>
              <a:t> </a:t>
            </a:r>
            <a:r>
              <a:rPr lang="ko-KR" altLang="en-US" smtClean="0"/>
              <a:t>내장 변수에 대해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setStatus</a:t>
            </a:r>
            <a:r>
              <a:rPr lang="ko-KR" altLang="en-US" smtClean="0"/>
              <a:t>라는 메서드를 호출하면서 </a:t>
            </a:r>
            <a:r>
              <a:rPr lang="en-US" altLang="ko-KR" smtClean="0"/>
              <a:t>200</a:t>
            </a:r>
            <a:r>
              <a:rPr lang="ko-KR" altLang="en-US" smtClean="0"/>
              <a:t>이라는 파라미터값을 넘겨주면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457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에러 페이지 만들어서 호출하기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57400" y="3048000"/>
          <a:ext cx="23622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response.setStatus</a:t>
                      </a: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(200);</a:t>
                      </a:r>
                    </a:p>
                  </a:txBody>
                  <a:tcPr>
                    <a:lnL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048000" y="3554413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상태 코드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rot="5400000" flipH="1" flipV="1">
            <a:off x="3652044" y="3428207"/>
            <a:ext cx="260350" cy="55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96" name="Group 20"/>
          <p:cNvGraphicFramePr>
            <a:graphicFrameLocks noGrp="1"/>
          </p:cNvGraphicFramePr>
          <p:nvPr/>
        </p:nvGraphicFramePr>
        <p:xfrm>
          <a:off x="838200" y="3925888"/>
          <a:ext cx="6019800" cy="2151062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5-8]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잘못된 입력 데이터를 처리하는 에러 페이지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완성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87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isErrorPage= “true ”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response.setStatus(200);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에러 발생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잘못된 데이터가 입력되었습니다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상세 에러 메시지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exception.getMessage()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에러 페이지 호출하기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560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에러 페이지 만들어서 호출하기</a:t>
            </a:r>
          </a:p>
        </p:txBody>
      </p:sp>
      <p:graphicFrame>
        <p:nvGraphicFramePr>
          <p:cNvPr id="25614" name="Group 14"/>
          <p:cNvGraphicFramePr>
            <a:graphicFrameLocks noGrp="1"/>
          </p:cNvGraphicFramePr>
          <p:nvPr/>
        </p:nvGraphicFramePr>
        <p:xfrm>
          <a:off x="838200" y="1524000"/>
          <a:ext cx="6019800" cy="489267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5-9]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두 수를 더하는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87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NewAdderServlet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String str1 = request.getParameter( “NUM1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String str2 = request.getParameter( “NUM2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int num1 = Integer.parseInt(str1);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int num2 = Integer.parseInt(str2);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int result = num1 + num2;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out.println( “&lt;HEAD&gt;&lt;TITLE&gt;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out.printf( “%d + %d = %d ”, num1, num2, result);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catch (NumberFormatException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RequestDispatcher dispatcher = request.getRequestDispatcher( “data-error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dispatcher.forward(request,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에러 페이지 호출하기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662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에러 페이지 만들어서 호출하기</a:t>
            </a:r>
          </a:p>
        </p:txBody>
      </p:sp>
      <p:graphicFrame>
        <p:nvGraphicFramePr>
          <p:cNvPr id="26636" name="Group 12"/>
          <p:cNvGraphicFramePr>
            <a:graphicFrameLocks noGrp="1"/>
          </p:cNvGraphicFramePr>
          <p:nvPr/>
        </p:nvGraphicFramePr>
        <p:xfrm>
          <a:off x="838200" y="1441450"/>
          <a:ext cx="6019800" cy="358775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5-10]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에러 메시지를 출력하는 서블릿 클래스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3298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DataErrorServlet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out.println( “&lt;HEAD&gt;&lt;TITLE&gt;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에러 화면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out.println( “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잘못된 데이터가 입력되었습니다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return;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에러 페이지 호출하기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765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에러 페이지 만들어서 호출하기</a:t>
            </a:r>
          </a:p>
        </p:txBody>
      </p:sp>
      <p:pic>
        <p:nvPicPr>
          <p:cNvPr id="27651" name="Picture 8"/>
          <p:cNvPicPr>
            <a:picLocks noChangeAspect="1" noChangeArrowheads="1"/>
          </p:cNvPicPr>
          <p:nvPr/>
        </p:nvPicPr>
        <p:blipFill>
          <a:blip r:embed="rId2"/>
          <a:srcRect l="31972" t="32378" r="32062" b="23647"/>
          <a:stretch>
            <a:fillRect/>
          </a:stretch>
        </p:blipFill>
        <p:spPr bwMode="auto">
          <a:xfrm>
            <a:off x="838200" y="15240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219200" y="5943600"/>
            <a:ext cx="3124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47800" y="62484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5-6]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5-9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5-10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설치 및 등록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서블릿 클래스에서 에러 페이지 호출하기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867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에러 페이지 만들어서 호출하기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81200"/>
            <a:ext cx="44958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0"/>
            <a:ext cx="4495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2286000"/>
            <a:ext cx="15811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4343400"/>
            <a:ext cx="15716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715000" y="15240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5-9]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를 호출하면서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뒤에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데이터를 직접 쓰세요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13" name="구부러진 연결선 12"/>
          <p:cNvCxnSpPr>
            <a:stCxn id="11" idx="1"/>
          </p:cNvCxnSpPr>
          <p:nvPr/>
        </p:nvCxnSpPr>
        <p:spPr>
          <a:xfrm rot="10800000" flipV="1">
            <a:off x="4648200" y="1752600"/>
            <a:ext cx="1066800" cy="6096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15000" y="3505200"/>
            <a:ext cx="1981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②입력 데이터 중 하나를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수치가 아닌 값으로 쓰세요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16" name="구부러진 연결선 15"/>
          <p:cNvCxnSpPr>
            <a:stCxn id="14" idx="1"/>
          </p:cNvCxnSpPr>
          <p:nvPr/>
        </p:nvCxnSpPr>
        <p:spPr>
          <a:xfrm rot="10800000" flipV="1">
            <a:off x="4724400" y="3733800"/>
            <a:ext cx="990600" cy="457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학습목표</a:t>
            </a:r>
            <a:endParaRPr lang="en-US" altLang="ko-KR" smtClean="0"/>
          </a:p>
          <a:p>
            <a:pPr lvl="1">
              <a:lnSpc>
                <a:spcPct val="150000"/>
              </a:lnSpc>
              <a:defRPr/>
            </a:pPr>
            <a:r>
              <a:rPr lang="ko-KR" altLang="en-US" smtClean="0"/>
              <a:t>웹 컴포넌트 실행 중에 발생하는 에러를 익셉션이라고 부른다</a:t>
            </a:r>
            <a:r>
              <a:rPr lang="en-US" altLang="ko-KR" smtClean="0"/>
              <a:t>. </a:t>
            </a:r>
            <a:r>
              <a:rPr lang="ko-KR" altLang="en-US" smtClean="0"/>
              <a:t>이번 장에서 웹 컴포넌트에서 발생하는 익셉션의 처리 방법을 배워 보자</a:t>
            </a:r>
            <a:r>
              <a:rPr lang="en-US" altLang="ko-KR" smtClean="0"/>
              <a:t>.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ko-KR" smtClean="0"/>
          </a:p>
          <a:p>
            <a:pPr>
              <a:defRPr/>
            </a:pPr>
            <a:r>
              <a:rPr lang="ko-KR" altLang="en-US" smtClean="0">
                <a:solidFill>
                  <a:srgbClr val="000000"/>
                </a:solidFill>
              </a:rPr>
              <a:t>내용</a:t>
            </a:r>
            <a:endParaRPr lang="en-US" altLang="ko-KR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웹 컴포넌트에서 발생하는 익셉션 처리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에러 페이지 만들어서 호출하기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altLang="ko-KR" sz="1600" b="1" smtClean="0">
                <a:latin typeface="Times New Roman" pitchFamily="18" charset="0"/>
                <a:cs typeface="Times New Roman" pitchFamily="18" charset="0"/>
              </a:rPr>
              <a:t>web.xml </a:t>
            </a:r>
            <a:r>
              <a:rPr lang="ko-KR" altLang="en-US" sz="1600" b="1" smtClean="0">
                <a:latin typeface="Times New Roman" pitchFamily="18" charset="0"/>
                <a:cs typeface="Times New Roman" pitchFamily="18" charset="0"/>
              </a:rPr>
              <a:t>파일에 에러 페이지 등록하기</a:t>
            </a: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ko-KR" sz="1600" b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익셉션 타입별로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파일에는 타입별로 에러 페이지를 등록해 놓을 수 있다</a:t>
            </a:r>
            <a:r>
              <a:rPr lang="en-US" altLang="ko-KR" smtClean="0"/>
              <a:t>. </a:t>
            </a:r>
            <a:r>
              <a:rPr lang="ko-KR" altLang="en-US" smtClean="0"/>
              <a:t>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파일이 속하는 웹 애플리케이션 디렉터리 안에서 해당 타입의 익셉션이 발생하면 자동으로 등록된 에러 페이지가 호출된다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파일의 루트 엘리먼트인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&lt;web-app&gt; </a:t>
            </a:r>
            <a:r>
              <a:rPr lang="ko-KR" altLang="en-US" smtClean="0"/>
              <a:t>엘리먼트 안에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&lt;error-page&gt;</a:t>
            </a:r>
            <a:r>
              <a:rPr lang="ko-KR" altLang="en-US" smtClean="0"/>
              <a:t>라는 서브엘리먼트를 쓰고</a:t>
            </a:r>
            <a:r>
              <a:rPr lang="en-US" altLang="ko-KR" smtClean="0"/>
              <a:t>, </a:t>
            </a:r>
            <a:r>
              <a:rPr lang="ko-KR" altLang="en-US" smtClean="0"/>
              <a:t>다시 그 안에</a:t>
            </a:r>
            <a:r>
              <a:rPr lang="en-US" altLang="ko-KR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&lt;exception-type&gt;</a:t>
            </a:r>
            <a:r>
              <a:rPr lang="ko-KR" altLang="en-US" smtClean="0"/>
              <a:t>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&lt;location&gt;</a:t>
            </a:r>
            <a:r>
              <a:rPr lang="ko-KR" altLang="en-US" smtClean="0"/>
              <a:t>이라는 두 개의 서브엘리먼트를 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2969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graphicFrame>
        <p:nvGraphicFramePr>
          <p:cNvPr id="29710" name="Group 14"/>
          <p:cNvGraphicFramePr>
            <a:graphicFrameLocks noGrp="1"/>
          </p:cNvGraphicFramePr>
          <p:nvPr/>
        </p:nvGraphicFramePr>
        <p:xfrm>
          <a:off x="990600" y="4160838"/>
          <a:ext cx="5410200" cy="1554162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web-app ...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&lt;error-page&gt;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&lt;exception-type&gt;java.lang.NumberFormatException&lt;/exception-type&gt;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&lt;location&gt;/NumberFormatError.jsp&lt;/location&gt;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&lt;/error-page&gt;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419600" y="3810000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익셉션의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타입</a:t>
            </a:r>
          </a:p>
        </p:txBody>
      </p:sp>
      <p:cxnSp>
        <p:nvCxnSpPr>
          <p:cNvPr id="18" name="구부러진 연결선 17"/>
          <p:cNvCxnSpPr/>
          <p:nvPr/>
        </p:nvCxnSpPr>
        <p:spPr>
          <a:xfrm rot="10800000" flipV="1">
            <a:off x="3505200" y="3962400"/>
            <a:ext cx="914400" cy="762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105400" y="6030913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에러 페이지의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</a:t>
            </a:r>
          </a:p>
        </p:txBody>
      </p:sp>
      <p:cxnSp>
        <p:nvCxnSpPr>
          <p:cNvPr id="21" name="구부러진 연결선 20"/>
          <p:cNvCxnSpPr>
            <a:stCxn id="19" idx="1"/>
          </p:cNvCxnSpPr>
          <p:nvPr/>
        </p:nvCxnSpPr>
        <p:spPr>
          <a:xfrm rot="10800000">
            <a:off x="3733800" y="5116513"/>
            <a:ext cx="1371600" cy="1028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익셉션 타입별로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072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graphicFrame>
        <p:nvGraphicFramePr>
          <p:cNvPr id="30732" name="Group 12"/>
          <p:cNvGraphicFramePr>
            <a:graphicFrameLocks noGrp="1"/>
          </p:cNvGraphicFramePr>
          <p:nvPr/>
        </p:nvGraphicFramePr>
        <p:xfrm>
          <a:off x="838200" y="1646238"/>
          <a:ext cx="6019800" cy="41910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5-11]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두 수의 곱을 구하는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– java.lang.NumberFormatException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발생 가능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81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String str1 = request.getParameter( “NUM1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String str2 = request.getParameter( “NUM2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int num1 = Integer.parseInt(str1);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int num2 = Integer.parseInt(str2);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int result = num1 * num2;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곱셈 프로그램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&lt;%= num1 %&gt; * &lt;%= num2 %&gt; = &lt;%= result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익셉션 타입별로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174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graphicFrame>
        <p:nvGraphicFramePr>
          <p:cNvPr id="31756" name="Group 12"/>
          <p:cNvGraphicFramePr>
            <a:graphicFrameLocks noGrp="1"/>
          </p:cNvGraphicFramePr>
          <p:nvPr/>
        </p:nvGraphicFramePr>
        <p:xfrm>
          <a:off x="838200" y="1646238"/>
          <a:ext cx="6019800" cy="41910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5-12]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두 수의 몫을 구하는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– java.lang.NumberFormatException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발생 가능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81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String str1 = request.getParameter( “NUM1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String str2 = request.getParameter( “NUM2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int num1 = Integer.parseInt(str1);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int num2 = Integer.parseInt(str2);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int result = num1 / num2;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나눗셈 프로그램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&lt;%= num1 %&gt; / &lt;%= num2 %&gt; = &lt;%= result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익셉션 타입별로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예제 </a:t>
            </a:r>
            <a:r>
              <a:rPr lang="en-US" altLang="ko-KR" smtClean="0"/>
              <a:t>5-11, 12, 13</a:t>
            </a:r>
            <a:r>
              <a:rPr lang="ko-KR" altLang="en-US" smtClean="0"/>
              <a:t>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altLang="ko-KR" smtClean="0"/>
              <a:t>05 </a:t>
            </a:r>
            <a:r>
              <a:rPr lang="ko-KR" altLang="en-US" smtClean="0"/>
              <a:t>웹 애플리케이션 디렉터리에 각각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Multiplyer.jsp</a:t>
            </a:r>
            <a:r>
              <a:rPr lang="en-US" altLang="ko-KR" smtClean="0"/>
              <a:t>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Divider.jsp, NumberFormatError.jsp</a:t>
            </a:r>
            <a:r>
              <a:rPr lang="ko-KR" altLang="en-US" smtClean="0"/>
              <a:t>라는 이름으로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altLang="ko-KR" smtClean="0"/>
              <a:t>05 </a:t>
            </a:r>
            <a:r>
              <a:rPr lang="ko-KR" altLang="en-US" smtClean="0"/>
              <a:t>웹 애플리케이션 디렉터리의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WEB-INF</a:t>
            </a:r>
            <a:r>
              <a:rPr lang="en-US" altLang="ko-KR" smtClean="0"/>
              <a:t> </a:t>
            </a:r>
            <a:r>
              <a:rPr lang="ko-KR" altLang="en-US" smtClean="0"/>
              <a:t>서브디렉터리로 가서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ko-KR" altLang="en-US" smtClean="0"/>
              <a:t>파일을 열고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&lt;error-page&gt; </a:t>
            </a:r>
            <a:r>
              <a:rPr lang="ko-KR" altLang="en-US" smtClean="0"/>
              <a:t>엘리먼트를 추가한다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277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graphicFrame>
        <p:nvGraphicFramePr>
          <p:cNvPr id="32780" name="Group 12"/>
          <p:cNvGraphicFramePr>
            <a:graphicFrameLocks noGrp="1"/>
          </p:cNvGraphicFramePr>
          <p:nvPr/>
        </p:nvGraphicFramePr>
        <p:xfrm>
          <a:off x="838200" y="1646238"/>
          <a:ext cx="6019800" cy="20447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5-13]  java.lang.NumberFormatException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이 발생했을 때 호출되는 에러 페이지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78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contentType=“text/html; charset=euc-kr”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isErrorPage=“true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response.setStatus(200);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숫자 포맷 에러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숫자 포맷이 잘못되었습니다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상세 에러 메시지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exception.getMessage()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익셉션 타입별로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379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pic>
        <p:nvPicPr>
          <p:cNvPr id="33795" name="Picture 9"/>
          <p:cNvPicPr>
            <a:picLocks noChangeAspect="1" noChangeArrowheads="1"/>
          </p:cNvPicPr>
          <p:nvPr/>
        </p:nvPicPr>
        <p:blipFill>
          <a:blip r:embed="rId2"/>
          <a:srcRect l="22920" t="24742" r="22717" b="6442"/>
          <a:stretch>
            <a:fillRect/>
          </a:stretch>
        </p:blipFill>
        <p:spPr bwMode="auto">
          <a:xfrm>
            <a:off x="838200" y="1447800"/>
            <a:ext cx="6710363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익셉션 타입별로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481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905000"/>
            <a:ext cx="41052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3657600"/>
            <a:ext cx="41052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2362200"/>
            <a:ext cx="15811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4038600"/>
            <a:ext cx="15811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486400" y="16764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5-11]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실행하면서 입력 데이터 중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하나를 수치가 아닌 값으로 쓰세요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11" name="구부러진 연결선 10"/>
          <p:cNvCxnSpPr/>
          <p:nvPr/>
        </p:nvCxnSpPr>
        <p:spPr>
          <a:xfrm rot="10800000" flipV="1">
            <a:off x="4495800" y="1752600"/>
            <a:ext cx="1066800" cy="457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486400" y="34290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5-12]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실행하면서 입력 데이터 중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  하나를 수치가 아닌 값으로 쓰세요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4" name="구부러진 연결선 13"/>
          <p:cNvCxnSpPr>
            <a:stCxn id="12" idx="1"/>
          </p:cNvCxnSpPr>
          <p:nvPr/>
        </p:nvCxnSpPr>
        <p:spPr>
          <a:xfrm rot="10800000" flipV="1">
            <a:off x="4419600" y="3657600"/>
            <a:ext cx="1066800" cy="3048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익셉션 타입별로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파일에는 여러 타입의 익셉션에 대한 에러 페이지를 함께 등록할 수도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584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pic>
        <p:nvPicPr>
          <p:cNvPr id="3584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24050"/>
            <a:ext cx="426243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1330325" y="2678113"/>
            <a:ext cx="3509963" cy="388937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562600" y="2590800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새로 추가한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&lt;error-page&gt;</a:t>
            </a:r>
          </a:p>
          <a:p>
            <a:pPr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8" name="구부러진 연결선 17"/>
          <p:cNvCxnSpPr>
            <a:stCxn id="16" idx="1"/>
            <a:endCxn id="15" idx="3"/>
          </p:cNvCxnSpPr>
          <p:nvPr/>
        </p:nvCxnSpPr>
        <p:spPr>
          <a:xfrm rot="10800000" flipV="1">
            <a:off x="4840288" y="2819400"/>
            <a:ext cx="722312" cy="523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09600" y="3505200"/>
            <a:ext cx="525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5-11] web.xml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파일에 여러 개의 에러 페이지를 등록하는 방법</a:t>
            </a:r>
          </a:p>
        </p:txBody>
      </p:sp>
      <p:graphicFrame>
        <p:nvGraphicFramePr>
          <p:cNvPr id="35857" name="Group 17"/>
          <p:cNvGraphicFramePr>
            <a:graphicFrameLocks noGrp="1"/>
          </p:cNvGraphicFramePr>
          <p:nvPr/>
        </p:nvGraphicFramePr>
        <p:xfrm>
          <a:off x="838200" y="3962400"/>
          <a:ext cx="6019800" cy="20574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5-14]  java.lang.ArithmeticException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이 발생했을 때 호출되는 에러 페이지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79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contentType=“text/html; charset=euc-kr”  isErrorPage=“true”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response.setStatus(200);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산술 연산 에러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산술 연산 도중에 에러가 발생했습니다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&lt;BR&gt;&lt;BR&gt;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상세 에러 메시지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: &lt;%= exception.getMessage()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익셉션 타입별로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altLang="ko-KR" smtClean="0"/>
              <a:t>05</a:t>
            </a:r>
            <a:r>
              <a:rPr lang="ko-KR" altLang="en-US" smtClean="0"/>
              <a:t> 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ArithmeticError.jsp</a:t>
            </a:r>
            <a:r>
              <a:rPr lang="ko-KR" altLang="en-US" smtClean="0"/>
              <a:t>라는 이름으로 저장한다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서블릿 클래스에서 발생하는 익셉션도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ko-KR" altLang="en-US" smtClean="0"/>
              <a:t>에 등록한 에러 페이지를 이용해서 처리할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686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pic>
        <p:nvPicPr>
          <p:cNvPr id="3686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1828800"/>
            <a:ext cx="390048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514600"/>
            <a:ext cx="1533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410200" y="1981200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5-12]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실행하면서 두 번째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입력 데이터를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0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으로 쓰세요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7" name="구부러진 연결선 16"/>
          <p:cNvCxnSpPr>
            <a:stCxn id="12" idx="1"/>
          </p:cNvCxnSpPr>
          <p:nvPr/>
        </p:nvCxnSpPr>
        <p:spPr>
          <a:xfrm rot="10800000">
            <a:off x="4419600" y="2133600"/>
            <a:ext cx="990600" cy="76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95400" y="3352800"/>
            <a:ext cx="3581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5-12]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5-12,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5-14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익셉션 타입별로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789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graphicFrame>
        <p:nvGraphicFramePr>
          <p:cNvPr id="37900" name="Group 12"/>
          <p:cNvGraphicFramePr>
            <a:graphicFrameLocks noGrp="1"/>
          </p:cNvGraphicFramePr>
          <p:nvPr/>
        </p:nvGraphicFramePr>
        <p:xfrm>
          <a:off x="838200" y="1524000"/>
          <a:ext cx="6019800" cy="43434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5-15] 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두 수의 몫을 구하는 서블릿 클래스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407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DividerServlet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String str1 = request.getParameter( “NUM1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String str2 = request.getParameter( “NUM2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int num1 = Integer.parseInt(str1);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int num2 = Integer.parseInt(str2);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int result = num1 / num2;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out.println( “&lt;HEAD&gt;&lt;TITLE&gt;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나눗셈 프로그램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out.printf( “%d / %d = %d ”, num1, num2, result);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익셉션 타입별로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389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pic>
        <p:nvPicPr>
          <p:cNvPr id="38915" name="Picture 12"/>
          <p:cNvPicPr>
            <a:picLocks noChangeAspect="1" noChangeArrowheads="1"/>
          </p:cNvPicPr>
          <p:nvPr/>
        </p:nvPicPr>
        <p:blipFill>
          <a:blip r:embed="rId2"/>
          <a:srcRect l="30148" t="22906" r="30180" b="32539"/>
          <a:stretch>
            <a:fillRect/>
          </a:stretch>
        </p:blipFill>
        <p:spPr bwMode="auto">
          <a:xfrm>
            <a:off x="838200" y="1524000"/>
            <a:ext cx="739140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362200" y="6172200"/>
            <a:ext cx="3581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5-13]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5-15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설치 및 등록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스탠드얼론 프로그램과 웹 컴포넌트에서의 익셉션 처리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서버와 무관하게 독립적으로 작동하는 스탠드얼론 프로그램에서는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ko-KR" altLang="en-US" smtClean="0"/>
              <a:t>문을 이용해서 익셉션을 처리한다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229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웹 컴포넌트에서 발생하는 익셉션 처리</a:t>
            </a:r>
          </a:p>
        </p:txBody>
      </p:sp>
      <p:graphicFrame>
        <p:nvGraphicFramePr>
          <p:cNvPr id="12300" name="Group 12"/>
          <p:cNvGraphicFramePr>
            <a:graphicFrameLocks noGrp="1"/>
          </p:cNvGraphicFramePr>
          <p:nvPr/>
        </p:nvGraphicFramePr>
        <p:xfrm>
          <a:off x="838200" y="2260600"/>
          <a:ext cx="6019800" cy="29210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5-1]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두 수를 더하는 스탠드얼론 프로그램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597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Adder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public static void main(String args[])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int num1 = Integer.parseInt(args[0]);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int num2 = Integer.parseInt(args[1]);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int result = num1 + num2;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</a:t>
                      </a:r>
                      <a:r>
                        <a:rPr kumimoji="0" lang="pt-BR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System.out.printf( “%d + %d = %d ”, num1, num2, result);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catch (NumberFormatException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System.out.println( “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잘못된 데이터가 입력되었습니다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HY견고딕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62000" y="5029200"/>
            <a:ext cx="3581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5-14]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5-15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3917950" cy="150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352800"/>
            <a:ext cx="395446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4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4"/>
          <a:srcRect/>
          <a:stretch>
            <a:fillRect/>
          </a:stretch>
        </p:blipFill>
        <p:spPr>
          <a:xfrm>
            <a:off x="5105400" y="2286000"/>
            <a:ext cx="1495425" cy="514350"/>
          </a:xfrm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3975" y="4038600"/>
            <a:ext cx="1495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4800600" y="17526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5-15]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를 실행하면서 숫자가 아닌</a:t>
            </a: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데이터를 입력하세요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76800" y="34290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5-15]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를 실행하면서 두 번째 데이터로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0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쓰세요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cxnSp>
        <p:nvCxnSpPr>
          <p:cNvPr id="14" name="구부러진 연결선 13"/>
          <p:cNvCxnSpPr>
            <a:stCxn id="11" idx="1"/>
          </p:cNvCxnSpPr>
          <p:nvPr/>
        </p:nvCxnSpPr>
        <p:spPr>
          <a:xfrm rot="10800000" flipV="1">
            <a:off x="4038600" y="1981200"/>
            <a:ext cx="762000" cy="76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12" idx="1"/>
          </p:cNvCxnSpPr>
          <p:nvPr/>
        </p:nvCxnSpPr>
        <p:spPr>
          <a:xfrm rot="10800000" flipV="1">
            <a:off x="4038600" y="3657600"/>
            <a:ext cx="838200" cy="76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상태 코드별로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톰캣은 웹 브라우저로부터 받은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에 해당하는 웹 자원이 없으면 다음과 같은 웹 페이지를 만들어서 웹 브라우저로 보낸다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위 </a:t>
            </a:r>
            <a:r>
              <a:rPr lang="en-US" altLang="ko-KR" smtClean="0"/>
              <a:t>404</a:t>
            </a:r>
            <a:r>
              <a:rPr lang="ko-KR" altLang="en-US" smtClean="0"/>
              <a:t>라는 숫자는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에 해당하는 웹 자원이 없을 때 웹 서버가 발생시키는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상태 코드이다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09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pic>
        <p:nvPicPr>
          <p:cNvPr id="4096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6435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676400" y="4953000"/>
            <a:ext cx="5334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5-15] URL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에 해당하는 웹 자원이 없을 때 톰뱃이 출력하는 에러 페이지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상태 코드별로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파일에는 상태 코드 별로 에러 페이지를 등록할 수 있다</a:t>
            </a:r>
            <a:r>
              <a:rPr lang="en-US" altLang="ko-KR" smtClean="0"/>
              <a:t>. </a:t>
            </a:r>
            <a:r>
              <a:rPr lang="ko-KR" altLang="en-US" smtClean="0"/>
              <a:t>방법은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파일의 루트 엘리먼트 아래에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&lt;error-page</a:t>
            </a:r>
            <a:r>
              <a:rPr lang="en-US" altLang="ko-KR" smtClean="0"/>
              <a:t>&gt;</a:t>
            </a:r>
            <a:r>
              <a:rPr lang="ko-KR" altLang="en-US" smtClean="0"/>
              <a:t>라는 서브엘리먼트를 쓰고</a:t>
            </a:r>
            <a:r>
              <a:rPr lang="en-US" altLang="ko-KR" smtClean="0"/>
              <a:t>, </a:t>
            </a:r>
            <a:r>
              <a:rPr lang="ko-KR" altLang="en-US" smtClean="0"/>
              <a:t>그 안에 다시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error-code</a:t>
            </a:r>
            <a:r>
              <a:rPr lang="en-US" altLang="ko-KR" smtClean="0"/>
              <a:t>&gt;</a:t>
            </a:r>
            <a:r>
              <a:rPr lang="ko-KR" altLang="en-US" smtClean="0"/>
              <a:t>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altLang="ko-KR" smtClean="0"/>
              <a:t>&gt;</a:t>
            </a:r>
            <a:r>
              <a:rPr lang="ko-KR" altLang="en-US" smtClean="0"/>
              <a:t>이라는 두 개의 서브엘리먼트를 쓰는 것이다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19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graphicFrame>
        <p:nvGraphicFramePr>
          <p:cNvPr id="41998" name="Group 14"/>
          <p:cNvGraphicFramePr>
            <a:graphicFrameLocks noGrp="1"/>
          </p:cNvGraphicFramePr>
          <p:nvPr/>
        </p:nvGraphicFramePr>
        <p:xfrm>
          <a:off x="990600" y="3124200"/>
          <a:ext cx="5410200" cy="1554163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 ...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&lt;error-page&gt;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&lt;error-code&gt;404&lt;/error-code&gt;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&lt;location&gt;/NotFoundError.jsp&lt;/location&gt;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&lt;/error-page&gt;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419600" y="2667000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상태 코드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419600" y="4800600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에러 페이지의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</a:t>
            </a:r>
          </a:p>
        </p:txBody>
      </p:sp>
      <p:cxnSp>
        <p:nvCxnSpPr>
          <p:cNvPr id="16" name="구부러진 연결선 15"/>
          <p:cNvCxnSpPr>
            <a:stCxn id="13" idx="1"/>
          </p:cNvCxnSpPr>
          <p:nvPr/>
        </p:nvCxnSpPr>
        <p:spPr>
          <a:xfrm rot="10800000" flipV="1">
            <a:off x="2667000" y="2781300"/>
            <a:ext cx="1752600" cy="952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14" idx="1"/>
          </p:cNvCxnSpPr>
          <p:nvPr/>
        </p:nvCxnSpPr>
        <p:spPr>
          <a:xfrm rot="10800000">
            <a:off x="3124200" y="4114800"/>
            <a:ext cx="1295400" cy="8001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상태 코드별로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위 예제를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altLang="ko-KR" smtClean="0"/>
              <a:t>05 </a:t>
            </a:r>
            <a:r>
              <a:rPr lang="ko-KR" altLang="en-US" smtClean="0"/>
              <a:t>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NotFoundError.jsp</a:t>
            </a:r>
            <a:r>
              <a:rPr lang="ko-KR" altLang="en-US" smtClean="0"/>
              <a:t>라는 이름으로 저장 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파일에 다음과 같은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error-page</a:t>
            </a:r>
            <a:r>
              <a:rPr lang="en-US" altLang="ko-KR" smtClean="0"/>
              <a:t>&gt; </a:t>
            </a:r>
            <a:r>
              <a:rPr lang="ko-KR" altLang="en-US" smtClean="0"/>
              <a:t>엘리먼트를 추가한다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30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38200" y="1524000"/>
          <a:ext cx="6019800" cy="2017713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5-16]  404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에러를 처리하는 에러 페이지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75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 response.setStatus(200);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페이지 없음 에러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해당 페이지를 찾을 수 없습니다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3019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38" y="4495800"/>
            <a:ext cx="4271962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1127125" y="5264150"/>
            <a:ext cx="2714625" cy="39846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34000" y="4876800"/>
            <a:ext cx="2590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새로 추가한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&lt;error-page&gt; </a:t>
            </a:r>
            <a:r>
              <a:rPr lang="ko-KR" altLang="en-US" sz="1200" dirty="0" err="1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엘리먼트</a:t>
            </a:r>
            <a:endParaRPr lang="ko-KR" altLang="en-US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cxnSp>
        <p:nvCxnSpPr>
          <p:cNvPr id="19" name="구부러진 연결선 18"/>
          <p:cNvCxnSpPr>
            <a:stCxn id="15" idx="1"/>
            <a:endCxn id="12" idx="3"/>
          </p:cNvCxnSpPr>
          <p:nvPr/>
        </p:nvCxnSpPr>
        <p:spPr>
          <a:xfrm rot="10800000" flipV="1">
            <a:off x="3841750" y="4991100"/>
            <a:ext cx="1492250" cy="4714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09600" y="6096000"/>
            <a:ext cx="5486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5-16] web.xml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파일에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404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상태 코드에 대한 에러 페이지를 등록하는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상태 코드별로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브라우저의 주소 창에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altLang="ko-KR" smtClean="0"/>
              <a:t>05 </a:t>
            </a:r>
            <a:r>
              <a:rPr lang="ko-KR" altLang="en-US" smtClean="0"/>
              <a:t>웹 애플리케이션 디렉터리 내에 존재하지 않는 웹 자원의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ko-KR" altLang="en-US" smtClean="0"/>
              <a:t>을 입력한다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컴포넌트 안에서 익셉션이 발생했을 때 발생하는 </a:t>
            </a:r>
            <a:r>
              <a:rPr lang="en-US" altLang="ko-KR" smtClean="0"/>
              <a:t>500</a:t>
            </a:r>
            <a:r>
              <a:rPr lang="ko-KR" altLang="en-US" smtClean="0"/>
              <a:t>이라는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상태 코드에 대한 에러 페이지도 등록할 수 있다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40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pic>
        <p:nvPicPr>
          <p:cNvPr id="4403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33004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709863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5334000" y="2176463"/>
            <a:ext cx="2819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brain05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애플리케이션 디렉터리에 없는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웹 자원의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입력하세요</a:t>
            </a:r>
          </a:p>
        </p:txBody>
      </p:sp>
      <p:cxnSp>
        <p:nvCxnSpPr>
          <p:cNvPr id="16" name="구부러진 연결선 15"/>
          <p:cNvCxnSpPr/>
          <p:nvPr/>
        </p:nvCxnSpPr>
        <p:spPr>
          <a:xfrm rot="10800000" flipV="1">
            <a:off x="3810000" y="2328863"/>
            <a:ext cx="1524000" cy="2286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50" name="Group 18"/>
          <p:cNvGraphicFramePr>
            <a:graphicFrameLocks noGrp="1"/>
          </p:cNvGraphicFramePr>
          <p:nvPr/>
        </p:nvGraphicFramePr>
        <p:xfrm>
          <a:off x="990600" y="4389438"/>
          <a:ext cx="5410200" cy="1554162"/>
        </p:xfrm>
        <a:graphic>
          <a:graphicData uri="http://schemas.openxmlformats.org/drawingml/2006/table">
            <a:tbl>
              <a:tblPr/>
              <a:tblGrid>
                <a:gridCol w="541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&lt;web-app ...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&lt;error-page&gt;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&lt;error-code&gt;500&lt;/error-code&gt;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&lt;location&gt;/ServerInternalError.jsp&lt;/location&gt;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&lt;/error-page&gt;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&lt;/web-app&gt;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419600" y="3962400"/>
            <a:ext cx="1143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상태 코드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19600" y="6096000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에러 페이지의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</a:t>
            </a:r>
          </a:p>
        </p:txBody>
      </p:sp>
      <p:cxnSp>
        <p:nvCxnSpPr>
          <p:cNvPr id="23" name="구부러진 연결선 22"/>
          <p:cNvCxnSpPr/>
          <p:nvPr/>
        </p:nvCxnSpPr>
        <p:spPr>
          <a:xfrm rot="10800000" flipV="1">
            <a:off x="2819400" y="4114800"/>
            <a:ext cx="1600200" cy="838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21" idx="1"/>
          </p:cNvCxnSpPr>
          <p:nvPr/>
        </p:nvCxnSpPr>
        <p:spPr>
          <a:xfrm rot="10800000">
            <a:off x="3429000" y="5410200"/>
            <a:ext cx="990600" cy="8001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상태 코드별로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b="1" smtClean="0">
                <a:latin typeface="Times New Roman" pitchFamily="18" charset="0"/>
                <a:cs typeface="Times New Roman" pitchFamily="18" charset="0"/>
              </a:rPr>
              <a:t>위 예제를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brain</a:t>
            </a:r>
            <a:r>
              <a:rPr lang="en-US" altLang="ko-KR" smtClean="0"/>
              <a:t>05 </a:t>
            </a:r>
            <a:r>
              <a:rPr lang="ko-KR" altLang="en-US" smtClean="0"/>
              <a:t>웹 애플리케이션 디렉터리에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ServerInternalError.jsp</a:t>
            </a:r>
            <a:r>
              <a:rPr lang="ko-KR" altLang="en-US" smtClean="0"/>
              <a:t>라는 이름으로 저장한 후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web.xml</a:t>
            </a:r>
            <a:r>
              <a:rPr lang="en-US" altLang="ko-KR" smtClean="0"/>
              <a:t> </a:t>
            </a:r>
            <a:r>
              <a:rPr lang="ko-KR" altLang="en-US" smtClean="0"/>
              <a:t>파일에 다음과 같은 </a:t>
            </a:r>
            <a:r>
              <a:rPr lang="en-US" altLang="ko-KR" smtClean="0"/>
              <a:t>&lt;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error-page</a:t>
            </a:r>
            <a:r>
              <a:rPr lang="en-US" altLang="ko-KR" smtClean="0"/>
              <a:t>&gt; </a:t>
            </a:r>
            <a:r>
              <a:rPr lang="ko-KR" altLang="en-US" smtClean="0"/>
              <a:t>엘리먼트를 추가한다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505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38200" y="1524000"/>
          <a:ext cx="6019800" cy="2017713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5-17]  500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에러를 처리하는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75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&lt;%response.setStatus(200);%&gt;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웹 서버 에러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웹 서버 내부에서 에러가 발생했습니다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5067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419600"/>
            <a:ext cx="3429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1219200" y="5181600"/>
            <a:ext cx="2465388" cy="3698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8200" y="5943600"/>
            <a:ext cx="5486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5-18] web.xml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파일에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500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상태 코드에 대한 에러 페이지를 등록하는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상태 코드별로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608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graphicFrame>
        <p:nvGraphicFramePr>
          <p:cNvPr id="46092" name="Group 12"/>
          <p:cNvGraphicFramePr>
            <a:graphicFrameLocks noGrp="1"/>
          </p:cNvGraphicFramePr>
          <p:nvPr/>
        </p:nvGraphicFramePr>
        <p:xfrm>
          <a:off x="838200" y="1524000"/>
          <a:ext cx="6019800" cy="3094038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5-18]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소수를 출력하는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75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String str = request.getParameter( “NUM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int num = Integer.parseInt(str);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소수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int arr[] = { 2, 3, 5, 7, 11, 13, 17, 19, 23, 29 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for (int cnt = 0; cnt &lt; num; cnt++)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out.println(arr[cnt]);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US" altLang="ko-KR" smtClean="0"/>
              <a:t> </a:t>
            </a:r>
            <a:r>
              <a:rPr lang="ko-KR" altLang="en-US" smtClean="0"/>
              <a:t>상태 코드별로 에러 페이지를 등록하는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웹 서버는 웹 컴포넌트 안에서 발생하는 모든 익셉션에 대해 </a:t>
            </a:r>
            <a:r>
              <a:rPr lang="en-US" altLang="ko-KR" smtClean="0"/>
              <a:t>500</a:t>
            </a:r>
            <a:r>
              <a:rPr lang="ko-KR" altLang="en-US" smtClean="0"/>
              <a:t>이라는 상태 코드를 발생하기 때문에 </a:t>
            </a:r>
            <a:r>
              <a:rPr lang="en-US" altLang="ko-KR" smtClean="0"/>
              <a:t>500 </a:t>
            </a:r>
            <a:r>
              <a:rPr lang="ko-KR" altLang="en-US" smtClean="0"/>
              <a:t>상태 코드에 대한 에러 페이지는 웹 컴포넌트 안에서 발생한 모든 익셉션에 대해 적용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4710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3. web.xml </a:t>
            </a:r>
            <a:r>
              <a:rPr lang="ko-KR" altLang="en-US" smtClean="0"/>
              <a:t>파일에 에러 페이지 등록하기</a:t>
            </a:r>
          </a:p>
        </p:txBody>
      </p:sp>
      <p:pic>
        <p:nvPicPr>
          <p:cNvPr id="47107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3900488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429000"/>
            <a:ext cx="3886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2209800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3886200"/>
            <a:ext cx="152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800600" y="15240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①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 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5-18]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을 호출하면서 출력할 소수의</a:t>
            </a: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개수를 입력하세요</a:t>
            </a:r>
            <a:endParaRPr lang="en-US" altLang="ko-KR" sz="1200" dirty="0">
              <a:solidFill>
                <a:schemeClr val="tx1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76800" y="3200400"/>
            <a:ext cx="2819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②이번에는 소수의 개수를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보다 큰 값으로</a:t>
            </a: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입력하세요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..</a:t>
            </a:r>
          </a:p>
        </p:txBody>
      </p:sp>
      <p:cxnSp>
        <p:nvCxnSpPr>
          <p:cNvPr id="12" name="구부러진 연결선 11"/>
          <p:cNvCxnSpPr>
            <a:stCxn id="9" idx="1"/>
          </p:cNvCxnSpPr>
          <p:nvPr/>
        </p:nvCxnSpPr>
        <p:spPr>
          <a:xfrm rot="10800000" flipV="1">
            <a:off x="4038600" y="1752600"/>
            <a:ext cx="762000" cy="381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10" idx="1"/>
          </p:cNvCxnSpPr>
          <p:nvPr/>
        </p:nvCxnSpPr>
        <p:spPr>
          <a:xfrm rot="10800000" flipV="1">
            <a:off x="4114800" y="3429000"/>
            <a:ext cx="762000" cy="381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38200" y="4876800"/>
            <a:ext cx="3429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5-19]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5-18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스탠드얼론 프로그램과 웹 컴포넌트에서의 익셉션 처리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331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웹 컴포넌트에서 발생하는 익셉션 처리</a:t>
            </a:r>
          </a:p>
        </p:txBody>
      </p:sp>
      <p:graphicFrame>
        <p:nvGraphicFramePr>
          <p:cNvPr id="13345" name="Group 33"/>
          <p:cNvGraphicFramePr>
            <a:graphicFrameLocks noGrp="1"/>
          </p:cNvGraphicFramePr>
          <p:nvPr/>
        </p:nvGraphicFramePr>
        <p:xfrm>
          <a:off x="685800" y="1371600"/>
          <a:ext cx="5638800" cy="5353050"/>
        </p:xfrm>
        <a:graphic>
          <a:graphicData uri="http://schemas.openxmlformats.org/drawingml/2006/table">
            <a:tbl>
              <a:tblPr/>
              <a:tblGrid>
                <a:gridCol w="5638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5-2]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두 수를 더하는 서블릿 클래스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잘못된 구조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67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javax.servlet.http.*;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javax.servlet.*;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import java.io.*;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public class AdderServlet extends HttpServlet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public void doGet(HttpServletRequest request, HttpServletResponse response)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          throws IOException, ServletException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str1 = request.getParameter( “NUM1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String str2 = request.getParameter( “NUM2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response.setContentType( “text/html;charset=euc-kr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PrintWriter out = response.getWriter();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int num1 = Integer.parseInt(str1);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int num2 = Integer.parseInt(str2);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int result = num1 + num2;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“&lt;HEAD&gt;&lt;TITLE&gt;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out.printf( “%d + %d = %d ”, num1, num2, result);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catch (NumberFormatException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out.println( “&lt;HTML&gt;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“&lt;HEAD&gt;&lt;TITLE&gt;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에러 화면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out.println( “&lt;BODY&gt;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잘못된 데이터가 입력되었습니다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”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“&lt;/BODY&gt;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out.println( “&lt;/HTML&gt;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ko-KR" altLang="en-US" smtClean="0"/>
              <a:t>스탠드얼론 프로그램과 웹 컴포넌트에서의 익셉션 처리 방법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4338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웹 컴포넌트에서 발생하는 익셉션 처리</a:t>
            </a:r>
          </a:p>
        </p:txBody>
      </p:sp>
      <p:graphicFrame>
        <p:nvGraphicFramePr>
          <p:cNvPr id="14348" name="Group 12"/>
          <p:cNvGraphicFramePr>
            <a:graphicFrameLocks noGrp="1"/>
          </p:cNvGraphicFramePr>
          <p:nvPr/>
        </p:nvGraphicFramePr>
        <p:xfrm>
          <a:off x="762000" y="1524000"/>
          <a:ext cx="6019800" cy="5108575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5-3]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두 수를 더하는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잘못된 구조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67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String str1 = request.getParameter( “NUM1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String str2 = request.getParameter( “NUM2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int num1 = Integer.parseInt(str1);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int num2 = Integer.parseInt(str2);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int result = num1 + num2;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&lt;HEAD&gt;&lt;TITLE&gt;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&lt;%= num1 %&gt; + &lt;%= num2 %&gt; = &lt;%= result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catch (NumberFormatException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&lt;HEAD&gt;&lt;TITLE&gt;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 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에러 화면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      </a:t>
                      </a: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잘못된 데이터가 입력되었습니다</a:t>
                      </a: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&lt;/HTML&gt;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에러 페이지 호출하기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5362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에러 페이지 만들어서 호출하기</a:t>
            </a:r>
          </a:p>
        </p:txBody>
      </p:sp>
      <p:graphicFrame>
        <p:nvGraphicFramePr>
          <p:cNvPr id="15373" name="Group 13"/>
          <p:cNvGraphicFramePr>
            <a:graphicFrameLocks noGrp="1"/>
          </p:cNvGraphicFramePr>
          <p:nvPr/>
        </p:nvGraphicFramePr>
        <p:xfrm>
          <a:off x="838200" y="1676400"/>
          <a:ext cx="7315200" cy="4256088"/>
        </p:xfrm>
        <a:graphic>
          <a:graphicData uri="http://schemas.openxmlformats.org/drawingml/2006/table">
            <a:tbl>
              <a:tblPr/>
              <a:tblGrid>
                <a:gridCol w="7315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5-4]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두 수를 더하는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673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int num1 = 0, num2 = 0, result =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try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String str1 = request.getParameter( “NUM1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String str2 = request.getParameter( “NUM2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num1 = Integer.parseInt(str1);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num2 = Integer.parseInt(str2);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result = num1 + num2;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catch (NumberFormatException e)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RequestDispatcher dispatcher = request.getRequestDispatcher( “DataError.jsp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dispatcher.forward(request, response);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&lt;%= num1 %&gt; + &lt;%= num2 %&gt; = &lt;%= result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에러 페이지 호출하기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6386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에러 페이지 만들어서 호출하기</a:t>
            </a:r>
          </a:p>
        </p:txBody>
      </p:sp>
      <p:graphicFrame>
        <p:nvGraphicFramePr>
          <p:cNvPr id="16409" name="Group 25"/>
          <p:cNvGraphicFramePr>
            <a:graphicFrameLocks noGrp="1"/>
          </p:cNvGraphicFramePr>
          <p:nvPr/>
        </p:nvGraphicFramePr>
        <p:xfrm>
          <a:off x="838200" y="1524000"/>
          <a:ext cx="6019800" cy="1700213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5-5]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잘못된 데이터가 입력되었을 때 호출되는 에러 페이지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 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에러 화면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잘못된 데이터가 입력되었습니다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581400"/>
            <a:ext cx="3505200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953000"/>
            <a:ext cx="3505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3810000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5334000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724400" y="3352800"/>
            <a:ext cx="2286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그림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5-4]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를 호출하면서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뒤에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데이터를 직접 쓰세요</a:t>
            </a:r>
          </a:p>
        </p:txBody>
      </p:sp>
      <p:cxnSp>
        <p:nvCxnSpPr>
          <p:cNvPr id="12" name="구부러진 연결선 11"/>
          <p:cNvCxnSpPr>
            <a:stCxn id="9" idx="1"/>
          </p:cNvCxnSpPr>
          <p:nvPr/>
        </p:nvCxnSpPr>
        <p:spPr>
          <a:xfrm rot="10800000" flipV="1">
            <a:off x="3733800" y="3543300"/>
            <a:ext cx="990600" cy="266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24400" y="4724400"/>
            <a:ext cx="2286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이번에는 입력 데이터 중 하나를</a:t>
            </a:r>
          </a:p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수치가 아닌 값으로 쓰세요</a:t>
            </a:r>
          </a:p>
        </p:txBody>
      </p:sp>
      <p:cxnSp>
        <p:nvCxnSpPr>
          <p:cNvPr id="15" name="구부러진 연결선 14"/>
          <p:cNvCxnSpPr>
            <a:stCxn id="13" idx="1"/>
          </p:cNvCxnSpPr>
          <p:nvPr/>
        </p:nvCxnSpPr>
        <p:spPr>
          <a:xfrm rot="10800000" flipV="1">
            <a:off x="3810000" y="4914900"/>
            <a:ext cx="914400" cy="3429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62200" y="4267200"/>
            <a:ext cx="1066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정상적인 결과</a:t>
            </a:r>
          </a:p>
        </p:txBody>
      </p:sp>
      <p:cxnSp>
        <p:nvCxnSpPr>
          <p:cNvPr id="18" name="직선 화살표 연결선 17"/>
          <p:cNvCxnSpPr>
            <a:stCxn id="16" idx="1"/>
          </p:cNvCxnSpPr>
          <p:nvPr/>
        </p:nvCxnSpPr>
        <p:spPr>
          <a:xfrm rot="10800000">
            <a:off x="1447800" y="4343400"/>
            <a:ext cx="9144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67000" y="5715000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에러가 발생했을 때의 결과</a:t>
            </a:r>
          </a:p>
        </p:txBody>
      </p:sp>
      <p:cxnSp>
        <p:nvCxnSpPr>
          <p:cNvPr id="21" name="직선 화살표 연결선 20"/>
          <p:cNvCxnSpPr>
            <a:stCxn id="19" idx="1"/>
          </p:cNvCxnSpPr>
          <p:nvPr/>
        </p:nvCxnSpPr>
        <p:spPr>
          <a:xfrm rot="10800000">
            <a:off x="2514600" y="5791200"/>
            <a:ext cx="152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371600" y="6248400"/>
            <a:ext cx="5791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그림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5-1] 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예제 </a:t>
            </a:r>
            <a:r>
              <a:rPr lang="en-US" altLang="ko-KR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5-4, 5-5</a:t>
            </a:r>
            <a:r>
              <a:rPr lang="ko-KR" altLang="en-US" sz="11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실행 결과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에러 페이지 호출하기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익셉션을 발생하는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altLang="ko-KR" smtClean="0"/>
              <a:t> </a:t>
            </a:r>
            <a:r>
              <a:rPr lang="ko-KR" altLang="en-US" smtClean="0"/>
              <a:t>지시자에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errorPage</a:t>
            </a:r>
            <a:r>
              <a:rPr lang="en-US" altLang="ko-KR" smtClean="0"/>
              <a:t> </a:t>
            </a:r>
            <a:r>
              <a:rPr lang="ko-KR" altLang="en-US" smtClean="0"/>
              <a:t>애트리뷰트를 쓰고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경로명을 지정해 놓으면</a:t>
            </a:r>
            <a:r>
              <a:rPr lang="en-US" altLang="ko-KR" smtClean="0"/>
              <a:t>,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 안에서 익셉션이 발생했을 때 그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altLang="ko-KR" smtClean="0"/>
              <a:t> </a:t>
            </a:r>
            <a:r>
              <a:rPr lang="ko-KR" altLang="en-US" smtClean="0"/>
              <a:t>경로명 위치에 있는 웹 자원이 호출된다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애트리뷰트에 다음과 같은 값을 써 놓으면 에러가 발생했을 때 같은 디렉터리에 있는 </a:t>
            </a:r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DataError.jsp</a:t>
            </a:r>
            <a:r>
              <a:rPr lang="ko-KR" altLang="en-US" smtClean="0"/>
              <a:t>가 호출 된다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7410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에러 페이지 만들어서 호출하기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057400" y="3429000"/>
          <a:ext cx="3886200" cy="381000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errorPage= “DataError.jsp ” %&gt;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810000" y="3962400"/>
            <a:ext cx="1752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에러 페이지의 </a:t>
            </a:r>
            <a:r>
              <a:rPr lang="en-US" altLang="ko-KR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URL </a:t>
            </a:r>
            <a:r>
              <a:rPr lang="ko-KR" altLang="en-US" sz="12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경로명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rot="5400000" flipH="1" flipV="1">
            <a:off x="4260057" y="3836193"/>
            <a:ext cx="260350" cy="55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내용 개체 틀 1"/>
          <p:cNvSpPr>
            <a:spLocks noGrp="1"/>
          </p:cNvSpPr>
          <p:nvPr>
            <p:ph sz="quarter" idx="10"/>
          </p:nvPr>
        </p:nvSpPr>
        <p:spPr>
          <a:xfrm>
            <a:off x="228600" y="942975"/>
            <a:ext cx="8686800" cy="5715000"/>
          </a:xfrm>
        </p:spPr>
        <p:txBody>
          <a:bodyPr/>
          <a:lstStyle/>
          <a:p>
            <a:r>
              <a:rPr lang="en-US" altLang="ko-KR" b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ko-KR" smtClean="0"/>
              <a:t> </a:t>
            </a:r>
            <a:r>
              <a:rPr lang="ko-KR" altLang="en-US" smtClean="0"/>
              <a:t>페이지에서 에러 페이지 호출하기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3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2">
              <a:lnSpc>
                <a:spcPct val="150000"/>
              </a:lnSpc>
            </a:pPr>
            <a:endParaRPr lang="en-US" altLang="ko-KR" smtClean="0"/>
          </a:p>
          <a:p>
            <a:pPr lvl="2">
              <a:lnSpc>
                <a:spcPct val="150000"/>
              </a:lnSpc>
              <a:buFontTx/>
              <a:buNone/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>
              <a:lnSpc>
                <a:spcPct val="150000"/>
              </a:lnSpc>
            </a:pP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2">
              <a:buFontTx/>
              <a:buNone/>
            </a:pPr>
            <a:endParaRPr lang="en-US" altLang="ko-KR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>
              <a:buFont typeface="Wingdings" pitchFamily="2" charset="2"/>
              <a:buNone/>
            </a:pP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18434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8459787" cy="576263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에러 페이지 만들어서 호출하기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38200" y="1524000"/>
          <a:ext cx="6019800" cy="3200400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[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예제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5-6]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두 수를 더하는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JSP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페이지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– page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지시자의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errorPage </a:t>
                      </a: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애트리뷰트 사용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</a:tr>
              <a:tr h="291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&lt;%@page contentType= “text/html; charset=euc-kr ” </a:t>
                      </a: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errorPage= “DataError.jsp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”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String str1 = request.getParameter( “NUM1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String str2 = request.getParameter( “NUM2 ”);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int num1 = Integer.parseInt(str1);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int num2 = Integer.parseInt(str2);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int result = num1 + num2;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&lt;HTML&gt;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&lt;HEAD&gt;&lt;TITLE&gt;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덧셈 프로그램</a:t>
                      </a: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&lt;/TITLE&gt;&lt;/HEAD&gt;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          &lt;%= num1 %&gt; + &lt;%= num2 %&gt; = &lt;%= result %&gt;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          &lt;/BODY&gt;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HY견고딕" pitchFamily="18" charset="-127"/>
                          <a:cs typeface="Times New Roman" pitchFamily="18" charset="0"/>
                        </a:rPr>
                        <a:t> &lt;/HTML&gt;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31038</TotalTime>
  <Words>2130</Words>
  <Application>Microsoft Office PowerPoint</Application>
  <PresentationFormat>On-screen Show (4:3)</PresentationFormat>
  <Paragraphs>2408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디자인 서식 파일</vt:lpstr>
      </vt:variant>
      <vt:variant>
        <vt:i4>4</vt:i4>
      </vt:variant>
      <vt:variant>
        <vt:lpstr>슬라이드 제목</vt:lpstr>
      </vt:variant>
      <vt:variant>
        <vt:i4>38</vt:i4>
      </vt:variant>
    </vt:vector>
  </HeadingPairs>
  <TitlesOfParts>
    <vt:vector size="52" baseType="lpstr">
      <vt:lpstr>돋움</vt:lpstr>
      <vt:lpstr>굴림</vt:lpstr>
      <vt:lpstr>Arial</vt:lpstr>
      <vt:lpstr>HY견고딕</vt:lpstr>
      <vt:lpstr>Wingdings</vt:lpstr>
      <vt:lpstr>맑은 고딕</vt:lpstr>
      <vt:lpstr>HY헤드라인M</vt:lpstr>
      <vt:lpstr>HY강M</vt:lpstr>
      <vt:lpstr>Times New Roman</vt:lpstr>
      <vt:lpstr>휴먼매직체</vt:lpstr>
      <vt:lpstr>2_디자인 사용자 지정</vt:lpstr>
      <vt:lpstr>2_디자인 사용자 지정</vt:lpstr>
      <vt:lpstr>2_디자인 사용자 지정</vt:lpstr>
      <vt:lpstr>2_디자인 사용자 지정</vt:lpstr>
      <vt:lpstr>익셉션 처리</vt:lpstr>
      <vt:lpstr>슬라이드 2</vt:lpstr>
      <vt:lpstr>1. 웹 컴포넌트에서 발생하는 익셉션 처리</vt:lpstr>
      <vt:lpstr>1. 웹 컴포넌트에서 발생하는 익셉션 처리</vt:lpstr>
      <vt:lpstr>1. 웹 컴포넌트에서 발생하는 익셉션 처리</vt:lpstr>
      <vt:lpstr>2. 에러 페이지 만들어서 호출하기</vt:lpstr>
      <vt:lpstr>2. 에러 페이지 만들어서 호출하기</vt:lpstr>
      <vt:lpstr>2. 에러 페이지 만들어서 호출하기</vt:lpstr>
      <vt:lpstr>2. 에러 페이지 만들어서 호출하기</vt:lpstr>
      <vt:lpstr>2. 에러 페이지 만들어서 호출하기</vt:lpstr>
      <vt:lpstr>2. 에러 페이지 만들어서 호출하기</vt:lpstr>
      <vt:lpstr>2. 에러 페이지 만들어서 호출하기</vt:lpstr>
      <vt:lpstr>2. 에러 페이지 만들어서 호출하기</vt:lpstr>
      <vt:lpstr>2. 에러 페이지 만들어서 호출하기</vt:lpstr>
      <vt:lpstr>2. 에러 페이지 만들어서 호출하기</vt:lpstr>
      <vt:lpstr>2. 에러 페이지 만들어서 호출하기</vt:lpstr>
      <vt:lpstr>2. 에러 페이지 만들어서 호출하기</vt:lpstr>
      <vt:lpstr>2. 에러 페이지 만들어서 호출하기</vt:lpstr>
      <vt:lpstr>2. 에러 페이지 만들어서 호출하기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3. web.xml 파일에 에러 페이지 등록하기</vt:lpstr>
      <vt:lpstr>슬라이드 38</vt:lpstr>
    </vt:vector>
  </TitlesOfParts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JSP &amp; Servlet 슬라이드</dc:title>
  <dc:creator>한빛미디어</dc:creator>
  <cp:lastModifiedBy>USER</cp:lastModifiedBy>
  <cp:revision>3270</cp:revision>
  <dcterms:created xsi:type="dcterms:W3CDTF">2004-07-21T02:43:03Z</dcterms:created>
  <dcterms:modified xsi:type="dcterms:W3CDTF">2011-08-09T21:34:37Z</dcterms:modified>
</cp:coreProperties>
</file>